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1.xml" ContentType="application/vnd.openxmlformats-officedocument.presentationml.tags+xml"/>
  <Override PartName="/ppt/notesSlides/notesSlide104.xml" ContentType="application/vnd.openxmlformats-officedocument.presentationml.notesSlide+xml"/>
  <Override PartName="/ppt/tags/tag2.xml" ContentType="application/vnd.openxmlformats-officedocument.presentationml.tags+xml"/>
  <Override PartName="/ppt/notesSlides/notesSlide105.xml" ContentType="application/vnd.openxmlformats-officedocument.presentationml.notesSlide+xml"/>
  <Override PartName="/ppt/tags/tag3.xml" ContentType="application/vnd.openxmlformats-officedocument.presentationml.tags+xml"/>
  <Override PartName="/ppt/notesSlides/notesSlide106.xml" ContentType="application/vnd.openxmlformats-officedocument.presentationml.notesSlide+xml"/>
  <Override PartName="/ppt/tags/tag4.xml" ContentType="application/vnd.openxmlformats-officedocument.presentationml.tags+xml"/>
  <Override PartName="/ppt/notesSlides/notesSlide107.xml" ContentType="application/vnd.openxmlformats-officedocument.presentationml.notesSlide+xml"/>
  <Override PartName="/ppt/tags/tag5.xml" ContentType="application/vnd.openxmlformats-officedocument.presentationml.tags+xml"/>
  <Override PartName="/ppt/notesSlides/notesSlide108.xml" ContentType="application/vnd.openxmlformats-officedocument.presentationml.notesSlide+xml"/>
  <Override PartName="/ppt/tags/tag6.xml" ContentType="application/vnd.openxmlformats-officedocument.presentationml.tags+xml"/>
  <Override PartName="/ppt/notesSlides/notesSlide109.xml" ContentType="application/vnd.openxmlformats-officedocument.presentationml.notesSlide+xml"/>
  <Override PartName="/ppt/tags/tag7.xml" ContentType="application/vnd.openxmlformats-officedocument.presentationml.tags+xml"/>
  <Override PartName="/ppt/notesSlides/notesSlide110.xml" ContentType="application/vnd.openxmlformats-officedocument.presentationml.notesSlide+xml"/>
  <Override PartName="/ppt/tags/tag8.xml" ContentType="application/vnd.openxmlformats-officedocument.presentationml.tags+xml"/>
  <Override PartName="/ppt/notesSlides/notesSlide111.xml" ContentType="application/vnd.openxmlformats-officedocument.presentationml.notesSlide+xml"/>
  <Override PartName="/ppt/tags/tag9.xml" ContentType="application/vnd.openxmlformats-officedocument.presentationml.tags+xml"/>
  <Override PartName="/ppt/notesSlides/notesSlide112.xml" ContentType="application/vnd.openxmlformats-officedocument.presentationml.notesSlide+xml"/>
  <Override PartName="/ppt/tags/tag10.xml" ContentType="application/vnd.openxmlformats-officedocument.presentationml.tags+xml"/>
  <Override PartName="/ppt/notesSlides/notesSlide113.xml" ContentType="application/vnd.openxmlformats-officedocument.presentationml.notesSlide+xml"/>
  <Override PartName="/ppt/tags/tag11.xml" ContentType="application/vnd.openxmlformats-officedocument.presentationml.tags+xml"/>
  <Override PartName="/ppt/notesSlides/notesSlide114.xml" ContentType="application/vnd.openxmlformats-officedocument.presentationml.notesSlide+xml"/>
  <Override PartName="/ppt/tags/tag12.xml" ContentType="application/vnd.openxmlformats-officedocument.presentationml.tags+xml"/>
  <Override PartName="/ppt/notesSlides/notesSlide115.xml" ContentType="application/vnd.openxmlformats-officedocument.presentationml.notesSlide+xml"/>
  <Override PartName="/ppt/tags/tag13.xml" ContentType="application/vnd.openxmlformats-officedocument.presentationml.tags+xml"/>
  <Override PartName="/ppt/notesSlides/notesSlide116.xml" ContentType="application/vnd.openxmlformats-officedocument.presentationml.notesSlide+xml"/>
  <Override PartName="/ppt/tags/tag14.xml" ContentType="application/vnd.openxmlformats-officedocument.presentationml.tags+xml"/>
  <Override PartName="/ppt/notesSlides/notesSlide117.xml" ContentType="application/vnd.openxmlformats-officedocument.presentationml.notesSlide+xml"/>
  <Override PartName="/ppt/tags/tag15.xml" ContentType="application/vnd.openxmlformats-officedocument.presentationml.tags+xml"/>
  <Override PartName="/ppt/notesSlides/notesSlide118.xml" ContentType="application/vnd.openxmlformats-officedocument.presentationml.notesSlide+xml"/>
  <Override PartName="/ppt/tags/tag16.xml" ContentType="application/vnd.openxmlformats-officedocument.presentationml.tags+xml"/>
  <Override PartName="/ppt/notesSlides/notesSlide119.xml" ContentType="application/vnd.openxmlformats-officedocument.presentationml.notesSlide+xml"/>
  <Override PartName="/ppt/tags/tag17.xml" ContentType="application/vnd.openxmlformats-officedocument.presentationml.tags+xml"/>
  <Override PartName="/ppt/notesSlides/notesSlide120.xml" ContentType="application/vnd.openxmlformats-officedocument.presentationml.notesSlide+xml"/>
  <Override PartName="/ppt/tags/tag18.xml" ContentType="application/vnd.openxmlformats-officedocument.presentationml.tags+xml"/>
  <Override PartName="/ppt/notesSlides/notesSlide121.xml" ContentType="application/vnd.openxmlformats-officedocument.presentationml.notesSlide+xml"/>
  <Override PartName="/ppt/tags/tag19.xml" ContentType="application/vnd.openxmlformats-officedocument.presentationml.tags+xml"/>
  <Override PartName="/ppt/notesSlides/notesSlide122.xml" ContentType="application/vnd.openxmlformats-officedocument.presentationml.notesSlide+xml"/>
  <Override PartName="/ppt/tags/tag20.xml" ContentType="application/vnd.openxmlformats-officedocument.presentationml.tags+xml"/>
  <Override PartName="/ppt/notesSlides/notesSlide123.xml" ContentType="application/vnd.openxmlformats-officedocument.presentationml.notesSlide+xml"/>
  <Override PartName="/ppt/tags/tag21.xml" ContentType="application/vnd.openxmlformats-officedocument.presentationml.tags+xml"/>
  <Override PartName="/ppt/notesSlides/notesSlide124.xml" ContentType="application/vnd.openxmlformats-officedocument.presentationml.notesSlide+xml"/>
  <Override PartName="/ppt/tags/tag22.xml" ContentType="application/vnd.openxmlformats-officedocument.presentationml.tags+xml"/>
  <Override PartName="/ppt/notesSlides/notesSlide125.xml" ContentType="application/vnd.openxmlformats-officedocument.presentationml.notesSlide+xml"/>
  <Override PartName="/ppt/tags/tag23.xml" ContentType="application/vnd.openxmlformats-officedocument.presentationml.tag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38"/>
  </p:notesMasterIdLst>
  <p:handoutMasterIdLst>
    <p:handoutMasterId r:id="rId139"/>
  </p:handoutMasterIdLst>
  <p:sldIdLst>
    <p:sldId id="591" r:id="rId2"/>
    <p:sldId id="527" r:id="rId3"/>
    <p:sldId id="414" r:id="rId4"/>
    <p:sldId id="415" r:id="rId5"/>
    <p:sldId id="564" r:id="rId6"/>
    <p:sldId id="419" r:id="rId7"/>
    <p:sldId id="630" r:id="rId8"/>
    <p:sldId id="631" r:id="rId9"/>
    <p:sldId id="632" r:id="rId10"/>
    <p:sldId id="633" r:id="rId11"/>
    <p:sldId id="634" r:id="rId12"/>
    <p:sldId id="635" r:id="rId13"/>
    <p:sldId id="636" r:id="rId14"/>
    <p:sldId id="637" r:id="rId15"/>
    <p:sldId id="638" r:id="rId16"/>
    <p:sldId id="639" r:id="rId17"/>
    <p:sldId id="640" r:id="rId18"/>
    <p:sldId id="641" r:id="rId19"/>
    <p:sldId id="642" r:id="rId20"/>
    <p:sldId id="643" r:id="rId21"/>
    <p:sldId id="644" r:id="rId22"/>
    <p:sldId id="645" r:id="rId23"/>
    <p:sldId id="646" r:id="rId24"/>
    <p:sldId id="420" r:id="rId25"/>
    <p:sldId id="422" r:id="rId26"/>
    <p:sldId id="423" r:id="rId27"/>
    <p:sldId id="431" r:id="rId28"/>
    <p:sldId id="424" r:id="rId29"/>
    <p:sldId id="428" r:id="rId30"/>
    <p:sldId id="429" r:id="rId31"/>
    <p:sldId id="430" r:id="rId32"/>
    <p:sldId id="570" r:id="rId33"/>
    <p:sldId id="432" r:id="rId34"/>
    <p:sldId id="435" r:id="rId35"/>
    <p:sldId id="437" r:id="rId36"/>
    <p:sldId id="592" r:id="rId37"/>
    <p:sldId id="434" r:id="rId38"/>
    <p:sldId id="439" r:id="rId39"/>
    <p:sldId id="441" r:id="rId40"/>
    <p:sldId id="442" r:id="rId41"/>
    <p:sldId id="444" r:id="rId42"/>
    <p:sldId id="445" r:id="rId43"/>
    <p:sldId id="446" r:id="rId44"/>
    <p:sldId id="447" r:id="rId45"/>
    <p:sldId id="448" r:id="rId46"/>
    <p:sldId id="449" r:id="rId47"/>
    <p:sldId id="450" r:id="rId48"/>
    <p:sldId id="451" r:id="rId49"/>
    <p:sldId id="452" r:id="rId50"/>
    <p:sldId id="453" r:id="rId51"/>
    <p:sldId id="454" r:id="rId52"/>
    <p:sldId id="458" r:id="rId53"/>
    <p:sldId id="455" r:id="rId54"/>
    <p:sldId id="456" r:id="rId55"/>
    <p:sldId id="565" r:id="rId56"/>
    <p:sldId id="461" r:id="rId57"/>
    <p:sldId id="462" r:id="rId58"/>
    <p:sldId id="465" r:id="rId59"/>
    <p:sldId id="466" r:id="rId60"/>
    <p:sldId id="467" r:id="rId61"/>
    <p:sldId id="468" r:id="rId62"/>
    <p:sldId id="469" r:id="rId63"/>
    <p:sldId id="470" r:id="rId64"/>
    <p:sldId id="471" r:id="rId65"/>
    <p:sldId id="472" r:id="rId66"/>
    <p:sldId id="566" r:id="rId67"/>
    <p:sldId id="481" r:id="rId68"/>
    <p:sldId id="482" r:id="rId69"/>
    <p:sldId id="483" r:id="rId70"/>
    <p:sldId id="484" r:id="rId71"/>
    <p:sldId id="485" r:id="rId72"/>
    <p:sldId id="486" r:id="rId73"/>
    <p:sldId id="487" r:id="rId74"/>
    <p:sldId id="488" r:id="rId75"/>
    <p:sldId id="489" r:id="rId76"/>
    <p:sldId id="490" r:id="rId77"/>
    <p:sldId id="491" r:id="rId78"/>
    <p:sldId id="492" r:id="rId79"/>
    <p:sldId id="493" r:id="rId80"/>
    <p:sldId id="494" r:id="rId81"/>
    <p:sldId id="567" r:id="rId82"/>
    <p:sldId id="500" r:id="rId83"/>
    <p:sldId id="501" r:id="rId84"/>
    <p:sldId id="502" r:id="rId85"/>
    <p:sldId id="503" r:id="rId86"/>
    <p:sldId id="568" r:id="rId87"/>
    <p:sldId id="507" r:id="rId88"/>
    <p:sldId id="508" r:id="rId89"/>
    <p:sldId id="509" r:id="rId90"/>
    <p:sldId id="510" r:id="rId91"/>
    <p:sldId id="511" r:id="rId92"/>
    <p:sldId id="512" r:id="rId93"/>
    <p:sldId id="515" r:id="rId94"/>
    <p:sldId id="516" r:id="rId95"/>
    <p:sldId id="517" r:id="rId96"/>
    <p:sldId id="518" r:id="rId97"/>
    <p:sldId id="519" r:id="rId98"/>
    <p:sldId id="520" r:id="rId99"/>
    <p:sldId id="521" r:id="rId100"/>
    <p:sldId id="522" r:id="rId101"/>
    <p:sldId id="523" r:id="rId102"/>
    <p:sldId id="524" r:id="rId103"/>
    <p:sldId id="525" r:id="rId104"/>
    <p:sldId id="593" r:id="rId105"/>
    <p:sldId id="594" r:id="rId106"/>
    <p:sldId id="595" r:id="rId107"/>
    <p:sldId id="596" r:id="rId108"/>
    <p:sldId id="597" r:id="rId109"/>
    <p:sldId id="598" r:id="rId110"/>
    <p:sldId id="599" r:id="rId111"/>
    <p:sldId id="600" r:id="rId112"/>
    <p:sldId id="601" r:id="rId113"/>
    <p:sldId id="602" r:id="rId114"/>
    <p:sldId id="603" r:id="rId115"/>
    <p:sldId id="604" r:id="rId116"/>
    <p:sldId id="605" r:id="rId117"/>
    <p:sldId id="606" r:id="rId118"/>
    <p:sldId id="607" r:id="rId119"/>
    <p:sldId id="608" r:id="rId120"/>
    <p:sldId id="609" r:id="rId121"/>
    <p:sldId id="610" r:id="rId122"/>
    <p:sldId id="611" r:id="rId123"/>
    <p:sldId id="612" r:id="rId124"/>
    <p:sldId id="613" r:id="rId125"/>
    <p:sldId id="614" r:id="rId126"/>
    <p:sldId id="615" r:id="rId127"/>
    <p:sldId id="616" r:id="rId128"/>
    <p:sldId id="647" r:id="rId129"/>
    <p:sldId id="648" r:id="rId130"/>
    <p:sldId id="649" r:id="rId131"/>
    <p:sldId id="651" r:id="rId132"/>
    <p:sldId id="652" r:id="rId133"/>
    <p:sldId id="653" r:id="rId134"/>
    <p:sldId id="654" r:id="rId135"/>
    <p:sldId id="655" r:id="rId136"/>
    <p:sldId id="629" r:id="rId1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93B7FF"/>
    <a:srgbClr val="C2FF8B"/>
    <a:srgbClr val="FFEFBD"/>
    <a:srgbClr val="00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autoAdjust="0"/>
    <p:restoredTop sz="95761" autoAdjust="0"/>
  </p:normalViewPr>
  <p:slideViewPr>
    <p:cSldViewPr>
      <p:cViewPr varScale="1">
        <p:scale>
          <a:sx n="83" d="100"/>
          <a:sy n="83" d="100"/>
        </p:scale>
        <p:origin x="14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64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2083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12083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2083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pitchFamily="2" charset="-122"/>
              </a:defRPr>
            </a:lvl1pPr>
          </a:lstStyle>
          <a:p>
            <a:pPr>
              <a:defRPr/>
            </a:pPr>
            <a:fld id="{8F978C8F-D027-4DE3-AD36-C433655F616E}" type="slidenum">
              <a:rPr lang="zh-CN" altLang="en-US"/>
              <a:pPr>
                <a:defRPr/>
              </a:pPr>
              <a:t>‹#›</a:t>
            </a:fld>
            <a:endParaRPr lang="en-US" altLang="zh-CN"/>
          </a:p>
        </p:txBody>
      </p:sp>
    </p:spTree>
    <p:extLst>
      <p:ext uri="{BB962C8B-B14F-4D97-AF65-F5344CB8AC3E}">
        <p14:creationId xmlns:p14="http://schemas.microsoft.com/office/powerpoint/2010/main" val="1793142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1981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134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1981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pitchFamily="2" charset="-122"/>
              </a:defRPr>
            </a:lvl1pPr>
          </a:lstStyle>
          <a:p>
            <a:pPr>
              <a:defRPr/>
            </a:pPr>
            <a:fld id="{04188E2B-50DB-48F8-ACB5-7B93B3CDE5CF}" type="slidenum">
              <a:rPr lang="zh-CN" altLang="en-US"/>
              <a:pPr>
                <a:defRPr/>
              </a:pPr>
              <a:t>‹#›</a:t>
            </a:fld>
            <a:endParaRPr lang="en-US" altLang="zh-CN"/>
          </a:p>
        </p:txBody>
      </p:sp>
    </p:spTree>
    <p:extLst>
      <p:ext uri="{BB962C8B-B14F-4D97-AF65-F5344CB8AC3E}">
        <p14:creationId xmlns:p14="http://schemas.microsoft.com/office/powerpoint/2010/main" val="7889734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什么我们不直接使用硬件地址进行通信？ </a:t>
            </a:r>
            <a:endParaRPr lang="en-US" altLang="zh-CN" dirty="0" smtClean="0"/>
          </a:p>
          <a:p>
            <a:r>
              <a:rPr lang="zh-CN" altLang="en-US" sz="1200" dirty="0" smtClean="0"/>
              <a:t>由于全世界存在着各式各样的网络，它们使用不同的硬件地址。要使这些异构网络能够互相通信就必须进行非常复杂的硬件地址转换工作，因此几乎是不可能的事。</a:t>
            </a:r>
          </a:p>
          <a:p>
            <a:r>
              <a:rPr lang="zh-CN" altLang="en-US" sz="1200" dirty="0" smtClean="0"/>
              <a:t>连接到因特网的主机都拥有统一的 </a:t>
            </a:r>
            <a:r>
              <a:rPr lang="en-US" altLang="zh-CN" sz="1200" dirty="0" smtClean="0"/>
              <a:t>IP </a:t>
            </a:r>
            <a:r>
              <a:rPr lang="zh-CN" altLang="en-US" sz="1200" dirty="0" smtClean="0"/>
              <a:t>地址，它们之间的通信就像连接在同一个网络上那样简单方便，因为调用 </a:t>
            </a:r>
            <a:r>
              <a:rPr lang="en-US" altLang="zh-CN" sz="1200" dirty="0" smtClean="0"/>
              <a:t>ARP </a:t>
            </a:r>
            <a:r>
              <a:rPr lang="zh-CN" altLang="en-US" sz="1200" dirty="0" smtClean="0"/>
              <a:t>来寻找某个路由器或主机的硬件地址都是由计算机软件自动进行的，对用户来说是看不见这种调用过程的。  </a:t>
            </a:r>
          </a:p>
          <a:p>
            <a:pPr>
              <a:spcBef>
                <a:spcPct val="0"/>
              </a:spcBef>
            </a:pPr>
            <a:endParaRPr lang="zh-CN" altLang="en-US" dirty="0" smtClean="0">
              <a:ea typeface="宋体" charset="-122"/>
            </a:endParaRPr>
          </a:p>
        </p:txBody>
      </p:sp>
      <p:sp>
        <p:nvSpPr>
          <p:cNvPr id="1351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701ED78-50FF-4D83-902C-FB69ADF94202}" type="slidenum">
              <a:rPr lang="zh-CN" altLang="en-US" smtClean="0">
                <a:latin typeface="Tahoma" pitchFamily="34" charset="0"/>
              </a:rPr>
              <a:pPr eaLnBrk="1" hangingPunct="1"/>
              <a:t>1</a:t>
            </a:fld>
            <a:endParaRPr lang="zh-CN" altLang="en-US" smtClean="0">
              <a:latin typeface="Tahoma" pitchFamily="34" charset="0"/>
            </a:endParaRPr>
          </a:p>
        </p:txBody>
      </p:sp>
    </p:spTree>
    <p:extLst>
      <p:ext uri="{BB962C8B-B14F-4D97-AF65-F5344CB8AC3E}">
        <p14:creationId xmlns:p14="http://schemas.microsoft.com/office/powerpoint/2010/main" val="1589675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7B2E48-F606-48CB-A7CE-FEDF8CF1F8FF}" type="slidenum">
              <a:rPr lang="en-US" altLang="zh-CN"/>
              <a:pPr/>
              <a:t>10</a:t>
            </a:fld>
            <a:endParaRPr lang="en-US" altLang="zh-CN"/>
          </a:p>
        </p:txBody>
      </p:sp>
      <p:sp>
        <p:nvSpPr>
          <p:cNvPr id="739330" name="Rectangle 2"/>
          <p:cNvSpPr>
            <a:spLocks noGrp="1" noRot="1" noChangeAspect="1" noChangeArrowheads="1" noTextEdit="1"/>
          </p:cNvSpPr>
          <p:nvPr>
            <p:ph type="sldImg"/>
          </p:nvPr>
        </p:nvSpPr>
        <p:spPr>
          <a:ln/>
        </p:spPr>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936837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526E13-45E7-4525-8AB4-DD9143F39C78}" type="slidenum">
              <a:rPr lang="zh-CN" altLang="en-US" smtClean="0">
                <a:latin typeface="Tahoma" pitchFamily="34" charset="0"/>
              </a:rPr>
              <a:pPr eaLnBrk="1" hangingPunct="1"/>
              <a:t>101</a:t>
            </a:fld>
            <a:endParaRPr lang="en-US" altLang="zh-CN" smtClean="0">
              <a:latin typeface="Tahoma" pitchFamily="3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zh-CN" altLang="en-US" sz="1200" b="1" dirty="0" smtClean="0">
                <a:ea typeface="楷体_GB2312" pitchFamily="49" charset="-122"/>
              </a:rPr>
              <a:t>路由信息协议是内部网关协议中一种分布式、基于距离向量的路由选择协议；</a:t>
            </a:r>
          </a:p>
          <a:p>
            <a:pPr>
              <a:lnSpc>
                <a:spcPct val="80000"/>
              </a:lnSpc>
            </a:pPr>
            <a:r>
              <a:rPr lang="zh-CN" altLang="en-US" sz="1200" b="1" dirty="0" smtClean="0">
                <a:ea typeface="楷体_GB2312" pitchFamily="49" charset="-122"/>
              </a:rPr>
              <a:t>路由器周期性地向外发送路由刷新报文；</a:t>
            </a:r>
          </a:p>
          <a:p>
            <a:pPr>
              <a:lnSpc>
                <a:spcPct val="80000"/>
              </a:lnSpc>
            </a:pPr>
            <a:r>
              <a:rPr lang="zh-CN" altLang="en-US" sz="1200" b="1" dirty="0" smtClean="0">
                <a:ea typeface="楷体_GB2312" pitchFamily="49" charset="-122"/>
              </a:rPr>
              <a:t>路由刷新报文主要内容是由若干（</a:t>
            </a:r>
            <a:r>
              <a:rPr lang="en-US" altLang="zh-CN" sz="1200" b="1" dirty="0" smtClean="0">
                <a:ea typeface="楷体_GB2312" pitchFamily="49" charset="-122"/>
              </a:rPr>
              <a:t>V，D）</a:t>
            </a:r>
            <a:r>
              <a:rPr lang="zh-CN" altLang="en-US" sz="1200" b="1" dirty="0" smtClean="0">
                <a:ea typeface="楷体_GB2312" pitchFamily="49" charset="-122"/>
              </a:rPr>
              <a:t>组成的表；</a:t>
            </a:r>
          </a:p>
          <a:p>
            <a:pPr>
              <a:lnSpc>
                <a:spcPct val="80000"/>
              </a:lnSpc>
            </a:pPr>
            <a:r>
              <a:rPr lang="zh-CN" altLang="en-US" sz="1200" b="1" dirty="0" smtClean="0">
                <a:ea typeface="楷体_GB2312" pitchFamily="49" charset="-122"/>
              </a:rPr>
              <a:t>矢量</a:t>
            </a:r>
            <a:r>
              <a:rPr lang="en-US" altLang="zh-CN" sz="1200" b="1" dirty="0" smtClean="0">
                <a:ea typeface="楷体_GB2312" pitchFamily="49" charset="-122"/>
              </a:rPr>
              <a:t>V</a:t>
            </a:r>
            <a:r>
              <a:rPr lang="zh-CN" altLang="en-US" sz="1200" b="1" dirty="0" smtClean="0">
                <a:ea typeface="楷体_GB2312" pitchFamily="49" charset="-122"/>
              </a:rPr>
              <a:t>标识该路由器可以到达的目的网络或目的主机，</a:t>
            </a:r>
          </a:p>
          <a:p>
            <a:pPr>
              <a:lnSpc>
                <a:spcPct val="80000"/>
              </a:lnSpc>
              <a:buFontTx/>
              <a:buNone/>
            </a:pPr>
            <a:r>
              <a:rPr lang="en-US" altLang="zh-CN" sz="1200" b="1" dirty="0" smtClean="0">
                <a:ea typeface="楷体_GB2312" pitchFamily="49" charset="-122"/>
              </a:rPr>
              <a:t>D</a:t>
            </a:r>
            <a:r>
              <a:rPr lang="zh-CN" altLang="en-US" sz="1200" b="1" dirty="0" smtClean="0">
                <a:ea typeface="楷体_GB2312" pitchFamily="49" charset="-122"/>
              </a:rPr>
              <a:t>表示该路由器到达目的网络或目的主机的跳步数；</a:t>
            </a:r>
          </a:p>
          <a:p>
            <a:pPr>
              <a:lnSpc>
                <a:spcPct val="80000"/>
              </a:lnSpc>
            </a:pPr>
            <a:r>
              <a:rPr lang="zh-CN" altLang="en-US" sz="1200" b="1" dirty="0" smtClean="0">
                <a:ea typeface="楷体_GB2312" pitchFamily="49" charset="-122"/>
              </a:rPr>
              <a:t>其他路由器在接收到某个路由器的（</a:t>
            </a:r>
            <a:r>
              <a:rPr lang="en-US" altLang="zh-CN" sz="1200" b="1" dirty="0" smtClean="0">
                <a:ea typeface="楷体_GB2312" pitchFamily="49" charset="-122"/>
              </a:rPr>
              <a:t>V，D）</a:t>
            </a:r>
            <a:r>
              <a:rPr lang="zh-CN" altLang="en-US" sz="1200" b="1" dirty="0" smtClean="0">
                <a:ea typeface="楷体_GB2312" pitchFamily="49" charset="-122"/>
              </a:rPr>
              <a:t>报文后，按照最短路径原则对各自的路由表进行刷新；</a:t>
            </a:r>
          </a:p>
          <a:p>
            <a:pPr>
              <a:lnSpc>
                <a:spcPct val="80000"/>
              </a:lnSpc>
            </a:pPr>
            <a:r>
              <a:rPr lang="zh-CN" altLang="en-US" sz="1200" b="1" dirty="0" smtClean="0">
                <a:ea typeface="楷体_GB2312" pitchFamily="49" charset="-122"/>
              </a:rPr>
              <a:t>路由信息协议</a:t>
            </a:r>
            <a:r>
              <a:rPr lang="en-US" altLang="zh-CN" sz="1200" b="1" dirty="0" smtClean="0">
                <a:ea typeface="楷体_GB2312" pitchFamily="49" charset="-122"/>
              </a:rPr>
              <a:t>RIF</a:t>
            </a:r>
            <a:r>
              <a:rPr lang="zh-CN" altLang="en-US" sz="1200" b="1" dirty="0" smtClean="0">
                <a:ea typeface="楷体_GB2312" pitchFamily="49" charset="-122"/>
              </a:rPr>
              <a:t>适用于相对较小的自治系统，直径一般小于15跳步数</a:t>
            </a:r>
            <a:endParaRPr lang="zh-CN" altLang="en-US" dirty="0" smtClean="0">
              <a:ea typeface="宋体" charset="-122"/>
            </a:endParaRPr>
          </a:p>
        </p:txBody>
      </p:sp>
    </p:spTree>
    <p:extLst>
      <p:ext uri="{BB962C8B-B14F-4D97-AF65-F5344CB8AC3E}">
        <p14:creationId xmlns:p14="http://schemas.microsoft.com/office/powerpoint/2010/main" val="1083931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5E92DD-009F-41D0-92BA-51F94B93ECD3}" type="slidenum">
              <a:rPr lang="zh-CN" altLang="en-US" smtClean="0">
                <a:latin typeface="Tahoma" pitchFamily="34" charset="0"/>
              </a:rPr>
              <a:pPr eaLnBrk="1" hangingPunct="1"/>
              <a:t>102</a:t>
            </a:fld>
            <a:endParaRPr lang="en-US" altLang="zh-CN" smtClean="0">
              <a:latin typeface="Tahoma" pitchFamily="34"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8619289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CFC7A87-CBCB-47A1-8595-27B29D5CD2E0}" type="slidenum">
              <a:rPr lang="zh-CN" altLang="en-US" smtClean="0">
                <a:latin typeface="Tahoma" pitchFamily="34" charset="0"/>
              </a:rPr>
              <a:pPr eaLnBrk="1" hangingPunct="1"/>
              <a:t>103</a:t>
            </a:fld>
            <a:endParaRPr lang="en-US" altLang="zh-CN" smtClean="0">
              <a:latin typeface="Tahoma" pitchFamily="34"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dirty="0" smtClean="0">
                <a:ea typeface="楷体_GB2312" pitchFamily="49" charset="-122"/>
              </a:rPr>
              <a:t>使用分布式的链路状态协议；</a:t>
            </a:r>
            <a:endParaRPr lang="zh-CN" altLang="en-US" sz="300" b="1" dirty="0" smtClean="0">
              <a:ea typeface="楷体_GB2312" pitchFamily="49" charset="-122"/>
            </a:endParaRPr>
          </a:p>
          <a:p>
            <a:r>
              <a:rPr lang="zh-CN" altLang="en-US" sz="1200" b="1" dirty="0" smtClean="0">
                <a:latin typeface="楷体_GB2312" pitchFamily="49" charset="-122"/>
                <a:ea typeface="楷体_GB2312" pitchFamily="49" charset="-122"/>
              </a:rPr>
              <a:t>路由器发送的信息是本路由器与哪些路由器相邻，以及链路状态（距离、时延、带宽等）信息；</a:t>
            </a:r>
            <a:endParaRPr lang="zh-CN" altLang="en-US" sz="300" b="1" dirty="0" smtClean="0">
              <a:latin typeface="楷体_GB2312" pitchFamily="49" charset="-122"/>
              <a:ea typeface="楷体_GB2312" pitchFamily="49" charset="-122"/>
            </a:endParaRPr>
          </a:p>
          <a:p>
            <a:r>
              <a:rPr lang="zh-CN" altLang="en-US" sz="1200" b="1" dirty="0" smtClean="0">
                <a:ea typeface="楷体_GB2312" pitchFamily="49" charset="-122"/>
              </a:rPr>
              <a:t>当链路状态发生变化时用洪泛法向所有路由器发送；</a:t>
            </a:r>
            <a:endParaRPr lang="zh-CN" altLang="en-US" sz="300" b="1" dirty="0" smtClean="0">
              <a:ea typeface="楷体_GB2312" pitchFamily="49" charset="-122"/>
            </a:endParaRPr>
          </a:p>
          <a:p>
            <a:r>
              <a:rPr lang="zh-CN" altLang="en-US" sz="1200" b="1" dirty="0" smtClean="0">
                <a:latin typeface="楷体_GB2312" pitchFamily="49" charset="-122"/>
                <a:ea typeface="楷体_GB2312" pitchFamily="49" charset="-122"/>
              </a:rPr>
              <a:t>所有的路由器最终都能建立一个链路状态数据库 ；</a:t>
            </a:r>
            <a:endParaRPr lang="zh-CN" altLang="en-US" sz="300" b="1" dirty="0" smtClean="0">
              <a:latin typeface="楷体_GB2312" pitchFamily="49" charset="-122"/>
              <a:ea typeface="楷体_GB2312" pitchFamily="49" charset="-122"/>
            </a:endParaRPr>
          </a:p>
          <a:p>
            <a:r>
              <a:rPr lang="zh-CN" altLang="en-US" sz="1200" b="1" dirty="0" smtClean="0">
                <a:ea typeface="楷体_GB2312" pitchFamily="49" charset="-122"/>
              </a:rPr>
              <a:t>将一个自治系统再划分为若干个更小的区域，一个区域内的路由器数不超过200个</a:t>
            </a:r>
            <a:endParaRPr lang="zh-CN" altLang="en-US" dirty="0" smtClean="0">
              <a:ea typeface="宋体" charset="-122"/>
            </a:endParaRPr>
          </a:p>
        </p:txBody>
      </p:sp>
    </p:spTree>
    <p:extLst>
      <p:ext uri="{BB962C8B-B14F-4D97-AF65-F5344CB8AC3E}">
        <p14:creationId xmlns:p14="http://schemas.microsoft.com/office/powerpoint/2010/main" val="39432965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825AC3-1FCD-4FAA-891B-D687E25CA9B5}" type="slidenum">
              <a:rPr lang="zh-CN" altLang="en-US" smtClean="0">
                <a:latin typeface="Tahoma" pitchFamily="34" charset="0"/>
              </a:rPr>
              <a:pPr eaLnBrk="1" hangingPunct="1"/>
              <a:t>104</a:t>
            </a:fld>
            <a:endParaRPr lang="en-US" altLang="zh-CN" smtClean="0">
              <a:latin typeface="Tahoma" pitchFamily="34" charset="0"/>
            </a:endParaRPr>
          </a:p>
        </p:txBody>
      </p:sp>
      <p:sp>
        <p:nvSpPr>
          <p:cNvPr id="225283" name="Rectangle 1026"/>
          <p:cNvSpPr>
            <a:spLocks noGrp="1" noRot="1" noChangeAspect="1" noChangeArrowheads="1" noTextEdit="1"/>
          </p:cNvSpPr>
          <p:nvPr>
            <p:ph type="sldImg"/>
          </p:nvPr>
        </p:nvSpPr>
        <p:spPr>
          <a:ln/>
        </p:spPr>
      </p:sp>
      <p:sp>
        <p:nvSpPr>
          <p:cNvPr id="22528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5485449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D75932B-E466-448D-87B7-6B1CCBE8D842}" type="slidenum">
              <a:rPr lang="zh-CN" altLang="en-US" smtClean="0">
                <a:latin typeface="Tahoma" pitchFamily="34" charset="0"/>
              </a:rPr>
              <a:pPr eaLnBrk="1" hangingPunct="1"/>
              <a:t>105</a:t>
            </a:fld>
            <a:endParaRPr lang="en-US" altLang="zh-CN" smtClean="0">
              <a:latin typeface="Tahoma"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8516094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95D71F4-AA18-47EA-B534-C4C35E2D5785}" type="slidenum">
              <a:rPr lang="zh-CN" altLang="en-US" smtClean="0">
                <a:latin typeface="Tahoma" pitchFamily="34" charset="0"/>
              </a:rPr>
              <a:pPr eaLnBrk="1" hangingPunct="1"/>
              <a:t>106</a:t>
            </a:fld>
            <a:endParaRPr lang="en-US" altLang="zh-CN" smtClean="0">
              <a:latin typeface="Tahoma" pitchFamily="34" charset="0"/>
            </a:endParaRPr>
          </a:p>
        </p:txBody>
      </p:sp>
      <p:sp>
        <p:nvSpPr>
          <p:cNvPr id="227331" name="Rectangle 1026"/>
          <p:cNvSpPr>
            <a:spLocks noGrp="1" noRot="1" noChangeAspect="1" noChangeArrowheads="1" noTextEdit="1"/>
          </p:cNvSpPr>
          <p:nvPr>
            <p:ph type="sldImg"/>
          </p:nvPr>
        </p:nvSpPr>
        <p:spPr>
          <a:ln/>
        </p:spPr>
      </p:sp>
      <p:sp>
        <p:nvSpPr>
          <p:cNvPr id="22733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1992 </a:t>
            </a:r>
            <a:r>
              <a:rPr lang="zh-CN" altLang="en-US" dirty="0" smtClean="0">
                <a:ea typeface="宋体" charset="-122"/>
              </a:rPr>
              <a:t>年因特网仍然面临三个必须尽早解决的问题</a:t>
            </a:r>
            <a:endParaRPr lang="en-US" altLang="zh-CN" dirty="0" smtClean="0">
              <a:ea typeface="宋体" charset="-122"/>
            </a:endParaRPr>
          </a:p>
          <a:p>
            <a:pPr eaLnBrk="1" hangingPunct="1"/>
            <a:r>
              <a:rPr lang="en-US" altLang="zh-CN" dirty="0" smtClean="0">
                <a:ea typeface="宋体" charset="-122"/>
              </a:rPr>
              <a:t>1</a:t>
            </a:r>
            <a:r>
              <a:rPr lang="zh-CN" altLang="en-US" dirty="0" smtClean="0">
                <a:ea typeface="宋体" charset="-122"/>
              </a:rPr>
              <a:t>、</a:t>
            </a:r>
            <a:r>
              <a:rPr lang="en-US" altLang="zh-CN" dirty="0" smtClean="0">
                <a:ea typeface="宋体" charset="-122"/>
              </a:rPr>
              <a:t>B </a:t>
            </a:r>
            <a:r>
              <a:rPr lang="zh-CN" altLang="en-US" dirty="0" smtClean="0">
                <a:ea typeface="宋体" charset="-122"/>
              </a:rPr>
              <a:t>类地址在 </a:t>
            </a:r>
            <a:r>
              <a:rPr lang="en-US" altLang="zh-CN" dirty="0" smtClean="0">
                <a:ea typeface="宋体" charset="-122"/>
              </a:rPr>
              <a:t>1992 </a:t>
            </a:r>
            <a:r>
              <a:rPr lang="zh-CN" altLang="en-US" dirty="0" smtClean="0">
                <a:ea typeface="宋体" charset="-122"/>
              </a:rPr>
              <a:t>年已分配了近一半，眼看就要在 </a:t>
            </a:r>
            <a:r>
              <a:rPr lang="en-US" altLang="zh-CN" dirty="0" smtClean="0">
                <a:ea typeface="宋体" charset="-122"/>
              </a:rPr>
              <a:t>1994 </a:t>
            </a:r>
            <a:r>
              <a:rPr lang="zh-CN" altLang="en-US" dirty="0" smtClean="0">
                <a:ea typeface="宋体" charset="-122"/>
              </a:rPr>
              <a:t>年 </a:t>
            </a:r>
            <a:r>
              <a:rPr lang="en-US" altLang="zh-CN" dirty="0" smtClean="0">
                <a:ea typeface="宋体" charset="-122"/>
              </a:rPr>
              <a:t>3 </a:t>
            </a:r>
            <a:r>
              <a:rPr lang="zh-CN" altLang="en-US" dirty="0" smtClean="0">
                <a:ea typeface="宋体" charset="-122"/>
              </a:rPr>
              <a:t>月全部分配完毕！</a:t>
            </a:r>
          </a:p>
          <a:p>
            <a:pPr eaLnBrk="1" hangingPunct="1"/>
            <a:r>
              <a:rPr lang="en-US" altLang="zh-CN" dirty="0" smtClean="0">
                <a:ea typeface="宋体" charset="-122"/>
              </a:rPr>
              <a:t>2</a:t>
            </a:r>
            <a:r>
              <a:rPr lang="zh-CN" altLang="en-US" dirty="0" smtClean="0">
                <a:ea typeface="宋体" charset="-122"/>
              </a:rPr>
              <a:t>、因特网主干网上的路由表中的项目数急剧增长（从几千个增长到几万个）。</a:t>
            </a:r>
          </a:p>
          <a:p>
            <a:pPr eaLnBrk="1" hangingPunct="1"/>
            <a:r>
              <a:rPr lang="en-US" altLang="zh-CN" dirty="0" smtClean="0">
                <a:ea typeface="宋体" charset="-122"/>
              </a:rPr>
              <a:t>3</a:t>
            </a:r>
            <a:r>
              <a:rPr lang="zh-CN" altLang="en-US" dirty="0" smtClean="0">
                <a:ea typeface="宋体" charset="-122"/>
              </a:rPr>
              <a:t>、整个 </a:t>
            </a:r>
            <a:r>
              <a:rPr lang="en-US" altLang="zh-CN" dirty="0" smtClean="0">
                <a:ea typeface="宋体" charset="-122"/>
              </a:rPr>
              <a:t>IPv4 </a:t>
            </a:r>
            <a:r>
              <a:rPr lang="zh-CN" altLang="en-US" dirty="0" smtClean="0">
                <a:ea typeface="宋体" charset="-122"/>
              </a:rPr>
              <a:t>的地址空间最终将全部耗尽表项太多。</a:t>
            </a:r>
            <a:endParaRPr lang="en-US" altLang="zh-CN" dirty="0" smtClean="0">
              <a:ea typeface="宋体" charset="-122"/>
            </a:endParaRPr>
          </a:p>
          <a:p>
            <a:pPr eaLnBrk="1" hangingPunct="1"/>
            <a:r>
              <a:rPr lang="en-US" altLang="zh-CN" dirty="0" smtClean="0">
                <a:solidFill>
                  <a:schemeClr val="accent6">
                    <a:lumMod val="60000"/>
                    <a:lumOff val="40000"/>
                  </a:schemeClr>
                </a:solidFill>
                <a:ea typeface="宋体" charset="-122"/>
              </a:rPr>
              <a:t>1987 </a:t>
            </a:r>
            <a:r>
              <a:rPr lang="zh-CN" altLang="en-US" dirty="0" smtClean="0">
                <a:ea typeface="宋体" charset="-122"/>
              </a:rPr>
              <a:t>年，</a:t>
            </a:r>
            <a:r>
              <a:rPr lang="en-US" altLang="zh-CN" dirty="0" smtClean="0">
                <a:ea typeface="宋体" charset="-122"/>
              </a:rPr>
              <a:t>RFC 1009 </a:t>
            </a:r>
            <a:r>
              <a:rPr lang="zh-CN" altLang="en-US" dirty="0" smtClean="0">
                <a:ea typeface="宋体" charset="-122"/>
              </a:rPr>
              <a:t>就指明了在一个划分子网的网络中可同时使用几个不同的子网掩码。使用变长子网掩码 </a:t>
            </a:r>
            <a:r>
              <a:rPr lang="en-US" altLang="zh-CN" dirty="0" smtClean="0">
                <a:ea typeface="宋体" charset="-122"/>
              </a:rPr>
              <a:t>VLSM (Variable Length Subnet Mask)</a:t>
            </a:r>
            <a:r>
              <a:rPr lang="zh-CN" altLang="en-US" dirty="0" smtClean="0">
                <a:ea typeface="宋体" charset="-122"/>
              </a:rPr>
              <a:t>可进一步提高 </a:t>
            </a:r>
            <a:r>
              <a:rPr lang="en-US" altLang="zh-CN" dirty="0" smtClean="0">
                <a:ea typeface="宋体" charset="-122"/>
              </a:rPr>
              <a:t>IP </a:t>
            </a:r>
            <a:r>
              <a:rPr lang="zh-CN" altLang="en-US" dirty="0" smtClean="0">
                <a:ea typeface="宋体" charset="-122"/>
              </a:rPr>
              <a:t>地址资源的利用率。</a:t>
            </a:r>
            <a:endParaRPr lang="en-US" altLang="zh-CN" dirty="0" smtClean="0">
              <a:ea typeface="宋体" charset="-122"/>
            </a:endParaRPr>
          </a:p>
          <a:p>
            <a:pPr eaLnBrk="1" hangingPunct="1"/>
            <a:r>
              <a:rPr lang="zh-CN" altLang="en-US" dirty="0" smtClean="0">
                <a:ea typeface="宋体" charset="-122"/>
              </a:rPr>
              <a:t>在 </a:t>
            </a:r>
            <a:r>
              <a:rPr lang="en-US" altLang="zh-CN" dirty="0" smtClean="0">
                <a:ea typeface="宋体" charset="-122"/>
              </a:rPr>
              <a:t>VLSM </a:t>
            </a:r>
            <a:r>
              <a:rPr lang="zh-CN" altLang="en-US" dirty="0" smtClean="0">
                <a:ea typeface="宋体" charset="-122"/>
              </a:rPr>
              <a:t>的基础上又进一步研究出无分类编址方法，它的正式名字是无分类域间路由选择 </a:t>
            </a:r>
            <a:r>
              <a:rPr lang="en-US" altLang="zh-CN" dirty="0" smtClean="0">
                <a:ea typeface="宋体" charset="-122"/>
              </a:rPr>
              <a:t>CIDR (Classless Inter-Domain Routing)</a:t>
            </a:r>
            <a:r>
              <a:rPr lang="zh-CN" altLang="en-US" dirty="0" smtClean="0">
                <a:ea typeface="宋体" charset="-122"/>
              </a:rPr>
              <a:t>。</a:t>
            </a:r>
          </a:p>
        </p:txBody>
      </p:sp>
    </p:spTree>
    <p:extLst>
      <p:ext uri="{BB962C8B-B14F-4D97-AF65-F5344CB8AC3E}">
        <p14:creationId xmlns:p14="http://schemas.microsoft.com/office/powerpoint/2010/main" val="9281048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8B982D0-474F-4BDA-B055-037630D13215}" type="slidenum">
              <a:rPr lang="zh-CN" altLang="en-US" smtClean="0">
                <a:latin typeface="Tahoma" pitchFamily="34" charset="0"/>
              </a:rPr>
              <a:pPr eaLnBrk="1" hangingPunct="1"/>
              <a:t>107</a:t>
            </a:fld>
            <a:endParaRPr lang="en-US" altLang="zh-CN" smtClean="0">
              <a:latin typeface="Tahoma" pitchFamily="34" charset="0"/>
            </a:endParaRPr>
          </a:p>
        </p:txBody>
      </p:sp>
      <p:sp>
        <p:nvSpPr>
          <p:cNvPr id="228355" name="Rectangle 1026"/>
          <p:cNvSpPr>
            <a:spLocks noGrp="1" noRot="1" noChangeAspect="1" noChangeArrowheads="1" noTextEdit="1"/>
          </p:cNvSpPr>
          <p:nvPr>
            <p:ph type="sldImg"/>
          </p:nvPr>
        </p:nvSpPr>
        <p:spPr>
          <a:ln/>
        </p:spPr>
      </p:sp>
      <p:sp>
        <p:nvSpPr>
          <p:cNvPr id="22835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rPr>
              <a:t>假设有一个子网地址为</a:t>
            </a:r>
            <a:r>
              <a:rPr lang="en-US" altLang="zh-CN" dirty="0" smtClean="0">
                <a:effectLst/>
              </a:rPr>
              <a:t>192.168.1.32/27</a:t>
            </a:r>
            <a:r>
              <a:rPr lang="zh-CN" altLang="en-US" dirty="0" smtClean="0">
                <a:effectLst/>
              </a:rPr>
              <a:t>，该子网中总共包含有</a:t>
            </a:r>
            <a:r>
              <a:rPr lang="en-US" altLang="zh-CN" dirty="0" smtClean="0">
                <a:effectLst/>
              </a:rPr>
              <a:t>30</a:t>
            </a:r>
            <a:r>
              <a:rPr lang="zh-CN" altLang="en-US" dirty="0" smtClean="0">
                <a:effectLst/>
              </a:rPr>
              <a:t>个可用的</a:t>
            </a:r>
            <a:r>
              <a:rPr lang="en-US" altLang="zh-CN" dirty="0" smtClean="0">
                <a:effectLst/>
              </a:rPr>
              <a:t>IP</a:t>
            </a:r>
            <a:r>
              <a:rPr lang="zh-CN" altLang="en-US" dirty="0" smtClean="0">
                <a:effectLst/>
              </a:rPr>
              <a:t>地址。如果需要给一个只有</a:t>
            </a:r>
            <a:r>
              <a:rPr lang="en-US" altLang="zh-CN" dirty="0" smtClean="0">
                <a:effectLst/>
              </a:rPr>
              <a:t>6</a:t>
            </a:r>
            <a:r>
              <a:rPr lang="zh-CN" altLang="en-US" dirty="0" smtClean="0">
                <a:effectLst/>
              </a:rPr>
              <a:t>台主机的网络分配地址，我们可能会浪费掉余下的</a:t>
            </a:r>
            <a:r>
              <a:rPr lang="en-US" altLang="zh-CN" dirty="0" smtClean="0">
                <a:effectLst/>
              </a:rPr>
              <a:t>20</a:t>
            </a:r>
            <a:r>
              <a:rPr lang="zh-CN" altLang="en-US" dirty="0" smtClean="0">
                <a:effectLst/>
              </a:rPr>
              <a:t>多个地址。解决的方法是在原有的基础上进一步对地址</a:t>
            </a:r>
            <a:r>
              <a:rPr lang="en-US" altLang="zh-CN" dirty="0" smtClean="0">
                <a:effectLst/>
              </a:rPr>
              <a:t>192.168.1.32/27</a:t>
            </a:r>
            <a:r>
              <a:rPr lang="zh-CN" altLang="en-US" dirty="0" smtClean="0">
                <a:effectLst/>
              </a:rPr>
              <a:t>划分子网，以得到更多的子网地址和每个网络上较少的主机数目</a:t>
            </a:r>
            <a:endParaRPr lang="en-US" altLang="zh-CN" dirty="0" smtClean="0">
              <a:effectLst/>
            </a:endParaRPr>
          </a:p>
          <a:p>
            <a:pPr eaLnBrk="1" hangingPunct="1"/>
            <a:endParaRPr lang="en-US" altLang="zh-CN" dirty="0" smtClean="0">
              <a:effectLst/>
              <a:ea typeface="宋体" charset="-122"/>
            </a:endParaRPr>
          </a:p>
          <a:p>
            <a:pPr eaLnBrk="1" hangingPunct="1"/>
            <a:r>
              <a:rPr lang="zh-CN" altLang="en-US" dirty="0" smtClean="0">
                <a:effectLst/>
                <a:ea typeface="宋体" charset="-122"/>
              </a:rPr>
              <a:t>不同的子网可以使用不同的掩码。</a:t>
            </a:r>
            <a:endParaRPr lang="zh-CN" altLang="en-US" dirty="0" smtClean="0">
              <a:ea typeface="宋体" charset="-122"/>
            </a:endParaRPr>
          </a:p>
        </p:txBody>
      </p:sp>
    </p:spTree>
    <p:extLst>
      <p:ext uri="{BB962C8B-B14F-4D97-AF65-F5344CB8AC3E}">
        <p14:creationId xmlns:p14="http://schemas.microsoft.com/office/powerpoint/2010/main" val="9635950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71BC394-78D6-4202-822E-7A337DB0B77B}" type="slidenum">
              <a:rPr lang="zh-CN" altLang="en-US" smtClean="0">
                <a:latin typeface="Tahoma" pitchFamily="34" charset="0"/>
              </a:rPr>
              <a:pPr eaLnBrk="1" hangingPunct="1"/>
              <a:t>108</a:t>
            </a:fld>
            <a:endParaRPr lang="en-US" altLang="zh-CN" smtClean="0">
              <a:latin typeface="Tahoma" pitchFamily="34" charset="0"/>
            </a:endParaRPr>
          </a:p>
        </p:txBody>
      </p:sp>
      <p:sp>
        <p:nvSpPr>
          <p:cNvPr id="229379" name="Rectangle 1026"/>
          <p:cNvSpPr>
            <a:spLocks noGrp="1" noRot="1" noChangeAspect="1" noChangeArrowheads="1" noTextEdit="1"/>
          </p:cNvSpPr>
          <p:nvPr>
            <p:ph type="sldImg"/>
          </p:nvPr>
        </p:nvSpPr>
        <p:spPr>
          <a:ln/>
        </p:spPr>
      </p:sp>
      <p:sp>
        <p:nvSpPr>
          <p:cNvPr id="2293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7306580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82FEAE8-E166-4923-9470-2ABB894E683E}" type="slidenum">
              <a:rPr lang="zh-CN" altLang="en-US" smtClean="0">
                <a:latin typeface="Tahoma" pitchFamily="34" charset="0"/>
              </a:rPr>
              <a:pPr eaLnBrk="1" hangingPunct="1"/>
              <a:t>109</a:t>
            </a:fld>
            <a:endParaRPr lang="en-US" altLang="zh-CN" smtClean="0">
              <a:latin typeface="Tahoma" pitchFamily="34" charset="0"/>
            </a:endParaRPr>
          </a:p>
        </p:txBody>
      </p:sp>
      <p:sp>
        <p:nvSpPr>
          <p:cNvPr id="230403" name="Rectangle 1026"/>
          <p:cNvSpPr>
            <a:spLocks noGrp="1" noRot="1" noChangeAspect="1" noChangeArrowheads="1" noTextEdit="1"/>
          </p:cNvSpPr>
          <p:nvPr>
            <p:ph type="sldImg"/>
          </p:nvPr>
        </p:nvSpPr>
        <p:spPr>
          <a:ln/>
        </p:spPr>
      </p:sp>
      <p:sp>
        <p:nvSpPr>
          <p:cNvPr id="23040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0933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72C65B1-0B29-447D-B970-43A9F3B079E4}" type="slidenum">
              <a:rPr lang="zh-CN" altLang="en-US" smtClean="0">
                <a:latin typeface="Tahoma" pitchFamily="34" charset="0"/>
              </a:rPr>
              <a:pPr eaLnBrk="1" hangingPunct="1"/>
              <a:t>110</a:t>
            </a:fld>
            <a:endParaRPr lang="en-US" altLang="zh-CN" smtClean="0">
              <a:latin typeface="Tahoma" pitchFamily="34" charset="0"/>
            </a:endParaRPr>
          </a:p>
        </p:txBody>
      </p:sp>
      <p:sp>
        <p:nvSpPr>
          <p:cNvPr id="231427" name="Rectangle 1026"/>
          <p:cNvSpPr>
            <a:spLocks noGrp="1" noRot="1" noChangeAspect="1" noChangeArrowheads="1" noTextEdit="1"/>
          </p:cNvSpPr>
          <p:nvPr>
            <p:ph type="sldImg"/>
          </p:nvPr>
        </p:nvSpPr>
        <p:spPr>
          <a:ln/>
        </p:spPr>
      </p:sp>
      <p:sp>
        <p:nvSpPr>
          <p:cNvPr id="231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767310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026B34-DDFD-4602-8EFE-025FD513B1A8}" type="slidenum">
              <a:rPr lang="en-US" altLang="zh-CN"/>
              <a:pPr/>
              <a:t>11</a:t>
            </a:fld>
            <a:endParaRPr lang="en-US" altLang="zh-CN"/>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696139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95600AA-9420-4A06-BE12-E252A70048D7}" type="slidenum">
              <a:rPr lang="zh-CN" altLang="en-US" smtClean="0">
                <a:latin typeface="Tahoma" pitchFamily="34" charset="0"/>
              </a:rPr>
              <a:pPr eaLnBrk="1" hangingPunct="1"/>
              <a:t>111</a:t>
            </a:fld>
            <a:endParaRPr lang="en-US" altLang="zh-CN" smtClean="0">
              <a:latin typeface="Tahoma" pitchFamily="34" charset="0"/>
            </a:endParaRPr>
          </a:p>
        </p:txBody>
      </p:sp>
      <p:sp>
        <p:nvSpPr>
          <p:cNvPr id="232451" name="Rectangle 1026"/>
          <p:cNvSpPr>
            <a:spLocks noGrp="1" noRot="1" noChangeAspect="1" noChangeArrowheads="1" noTextEdit="1"/>
          </p:cNvSpPr>
          <p:nvPr>
            <p:ph type="sldImg"/>
          </p:nvPr>
        </p:nvSpPr>
        <p:spPr>
          <a:ln/>
        </p:spPr>
      </p:sp>
      <p:sp>
        <p:nvSpPr>
          <p:cNvPr id="23245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3177576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5BD1327-9845-4A30-B676-B9771167530B}" type="slidenum">
              <a:rPr lang="zh-CN" altLang="en-US" smtClean="0">
                <a:latin typeface="Tahoma" pitchFamily="34" charset="0"/>
              </a:rPr>
              <a:pPr eaLnBrk="1" hangingPunct="1"/>
              <a:t>112</a:t>
            </a:fld>
            <a:endParaRPr lang="en-US" altLang="zh-CN" smtClean="0">
              <a:latin typeface="Tahoma" pitchFamily="34"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8215722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AD2552B-4941-49B9-BF96-0072A49584B1}" type="slidenum">
              <a:rPr lang="zh-CN" altLang="en-US" smtClean="0">
                <a:latin typeface="Tahoma" pitchFamily="34" charset="0"/>
              </a:rPr>
              <a:pPr eaLnBrk="1" hangingPunct="1"/>
              <a:t>113</a:t>
            </a:fld>
            <a:endParaRPr lang="en-US" altLang="zh-CN" smtClean="0">
              <a:latin typeface="Tahoma" pitchFamily="34"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7168547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1751C58-0C6D-484B-8FA3-A200599E8B5D}" type="slidenum">
              <a:rPr lang="zh-CN" altLang="en-US" smtClean="0">
                <a:latin typeface="Tahoma" pitchFamily="34" charset="0"/>
              </a:rPr>
              <a:pPr eaLnBrk="1" hangingPunct="1"/>
              <a:t>114</a:t>
            </a:fld>
            <a:endParaRPr lang="en-US" altLang="zh-CN" smtClean="0">
              <a:latin typeface="Tahoma" pitchFamily="34" charset="0"/>
            </a:endParaRPr>
          </a:p>
        </p:txBody>
      </p:sp>
      <p:sp>
        <p:nvSpPr>
          <p:cNvPr id="235523" name="Rectangle 1026"/>
          <p:cNvSpPr>
            <a:spLocks noGrp="1" noRot="1" noChangeAspect="1" noChangeArrowheads="1" noTextEdit="1"/>
          </p:cNvSpPr>
          <p:nvPr>
            <p:ph type="sldImg"/>
          </p:nvPr>
        </p:nvSpPr>
        <p:spPr>
          <a:ln/>
        </p:spPr>
      </p:sp>
      <p:sp>
        <p:nvSpPr>
          <p:cNvPr id="23552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1518188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D408A97-8A2A-4FE5-91B5-2F860A0BD303}" type="slidenum">
              <a:rPr lang="zh-CN" altLang="en-US" smtClean="0">
                <a:latin typeface="Tahoma" pitchFamily="34" charset="0"/>
              </a:rPr>
              <a:pPr eaLnBrk="1" hangingPunct="1"/>
              <a:t>115</a:t>
            </a:fld>
            <a:endParaRPr lang="en-US" altLang="zh-CN" smtClean="0">
              <a:latin typeface="Tahoma" pitchFamily="34" charset="0"/>
            </a:endParaRPr>
          </a:p>
        </p:txBody>
      </p:sp>
      <p:sp>
        <p:nvSpPr>
          <p:cNvPr id="236547" name="Rectangle 1026"/>
          <p:cNvSpPr>
            <a:spLocks noGrp="1" noRot="1" noChangeAspect="1" noChangeArrowheads="1" noTextEdit="1"/>
          </p:cNvSpPr>
          <p:nvPr>
            <p:ph type="sldImg"/>
          </p:nvPr>
        </p:nvSpPr>
        <p:spPr>
          <a:ln/>
        </p:spPr>
      </p:sp>
      <p:sp>
        <p:nvSpPr>
          <p:cNvPr id="23654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5881071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1C56AAB-F240-4799-8111-897C655425FC}" type="slidenum">
              <a:rPr lang="zh-CN" altLang="en-US" smtClean="0">
                <a:latin typeface="Tahoma" pitchFamily="34" charset="0"/>
              </a:rPr>
              <a:pPr eaLnBrk="1" hangingPunct="1"/>
              <a:t>116</a:t>
            </a:fld>
            <a:endParaRPr lang="en-US" altLang="zh-CN" smtClean="0">
              <a:latin typeface="Tahoma" pitchFamily="34"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445896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0812CC-C4F9-44A2-9389-746E3E6D0B99}" type="slidenum">
              <a:rPr lang="zh-CN" altLang="en-US" smtClean="0">
                <a:latin typeface="Tahoma" pitchFamily="34" charset="0"/>
              </a:rPr>
              <a:pPr eaLnBrk="1" hangingPunct="1"/>
              <a:t>117</a:t>
            </a:fld>
            <a:endParaRPr lang="en-US" altLang="zh-CN" smtClean="0">
              <a:latin typeface="Tahoma" pitchFamily="34"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708026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743A0CF-2C1C-4E1F-8B0C-1BBF2350331D}" type="slidenum">
              <a:rPr lang="zh-CN" altLang="en-US" smtClean="0">
                <a:latin typeface="Tahoma" pitchFamily="34" charset="0"/>
              </a:rPr>
              <a:pPr eaLnBrk="1" hangingPunct="1"/>
              <a:t>118</a:t>
            </a:fld>
            <a:endParaRPr lang="en-US" altLang="zh-CN" smtClean="0">
              <a:latin typeface="Tahoma" pitchFamily="34"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8213701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5F9B8F2-627C-432F-8204-3B63AE09FC23}" type="slidenum">
              <a:rPr lang="zh-CN" altLang="en-US" smtClean="0">
                <a:latin typeface="Tahoma" pitchFamily="34" charset="0"/>
              </a:rPr>
              <a:pPr eaLnBrk="1" hangingPunct="1"/>
              <a:t>119</a:t>
            </a:fld>
            <a:endParaRPr lang="en-US" altLang="zh-CN" smtClean="0">
              <a:latin typeface="Tahoma" pitchFamily="34"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511355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F1B4A50-B119-4BC2-A80B-4B3ADCBED840}" type="slidenum">
              <a:rPr lang="zh-CN" altLang="en-US" smtClean="0">
                <a:latin typeface="Tahoma" pitchFamily="34" charset="0"/>
              </a:rPr>
              <a:pPr eaLnBrk="1" hangingPunct="1"/>
              <a:t>120</a:t>
            </a:fld>
            <a:endParaRPr lang="en-US" altLang="zh-CN" smtClean="0">
              <a:latin typeface="Tahoma" pitchFamily="34"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791360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ED48AD-11C7-4384-B0D9-DD17678FFC5F}" type="slidenum">
              <a:rPr lang="en-US" altLang="zh-CN"/>
              <a:pPr/>
              <a:t>12</a:t>
            </a:fld>
            <a:endParaRPr lang="en-US" altLang="zh-CN"/>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服务类型</a:t>
            </a:r>
            <a:r>
              <a:rPr lang="en-US" altLang="zh-CN" sz="1200" b="0" i="0" kern="1200" dirty="0" smtClean="0">
                <a:solidFill>
                  <a:schemeClr val="tx1"/>
                </a:solidFill>
                <a:effectLst/>
                <a:latin typeface="Arial" charset="0"/>
                <a:ea typeface="宋体" pitchFamily="2" charset="-122"/>
                <a:cs typeface="+mn-cs"/>
              </a:rPr>
              <a:t>TOS</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8</a:t>
            </a:r>
            <a:r>
              <a:rPr lang="zh-CN" altLang="en-US" sz="1200" b="0" i="0" kern="1200" dirty="0" smtClean="0">
                <a:solidFill>
                  <a:schemeClr val="tx1"/>
                </a:solidFill>
                <a:effectLst/>
                <a:latin typeface="Arial" charset="0"/>
                <a:ea typeface="宋体" pitchFamily="2" charset="-122"/>
                <a:cs typeface="+mn-cs"/>
              </a:rPr>
              <a:t>位，服务类型通知</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协议如何处理</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报。其中</a:t>
            </a:r>
            <a:r>
              <a:rPr lang="en-US" altLang="zh-CN" sz="1200" b="0" i="0" kern="1200" dirty="0" smtClean="0">
                <a:solidFill>
                  <a:schemeClr val="tx1"/>
                </a:solidFill>
                <a:effectLst/>
                <a:latin typeface="Arial" charset="0"/>
                <a:ea typeface="宋体" pitchFamily="2" charset="-122"/>
                <a:cs typeface="+mn-cs"/>
              </a:rPr>
              <a:t>3</a:t>
            </a:r>
            <a:r>
              <a:rPr lang="zh-CN" altLang="en-US" sz="1200" b="0" i="0" kern="1200" dirty="0" smtClean="0">
                <a:solidFill>
                  <a:schemeClr val="tx1"/>
                </a:solidFill>
                <a:effectLst/>
                <a:latin typeface="Arial" charset="0"/>
                <a:ea typeface="宋体" pitchFamily="2" charset="-122"/>
                <a:cs typeface="+mn-cs"/>
              </a:rPr>
              <a:t>位表示优先级（现已被忽略），</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位表示服务类型</a:t>
            </a:r>
            <a:r>
              <a:rPr lang="en-US" altLang="zh-CN" sz="1200" b="0" i="0" kern="1200" dirty="0" smtClean="0">
                <a:solidFill>
                  <a:schemeClr val="tx1"/>
                </a:solidFill>
                <a:effectLst/>
                <a:latin typeface="Arial" charset="0"/>
                <a:ea typeface="宋体" pitchFamily="2" charset="-122"/>
                <a:cs typeface="+mn-cs"/>
              </a:rPr>
              <a:t>TOS </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Type Of Service</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位未用但必须置零。</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位的服务类型</a:t>
            </a:r>
            <a:r>
              <a:rPr lang="en-US" altLang="zh-CN" sz="1200" b="0" i="0" kern="1200" dirty="0" smtClean="0">
                <a:solidFill>
                  <a:schemeClr val="tx1"/>
                </a:solidFill>
                <a:effectLst/>
                <a:latin typeface="Arial" charset="0"/>
                <a:ea typeface="宋体" pitchFamily="2" charset="-122"/>
                <a:cs typeface="+mn-cs"/>
              </a:rPr>
              <a:t>TOS</a:t>
            </a:r>
            <a:r>
              <a:rPr lang="zh-CN" altLang="en-US" sz="1200" b="0" i="0" kern="1200" dirty="0" smtClean="0">
                <a:solidFill>
                  <a:schemeClr val="tx1"/>
                </a:solidFill>
                <a:effectLst/>
                <a:latin typeface="Arial" charset="0"/>
                <a:ea typeface="宋体" pitchFamily="2" charset="-122"/>
                <a:cs typeface="+mn-cs"/>
              </a:rPr>
              <a:t>分别代表：最小时延、最大吞吐量、最高可靠性和最小费用参数。</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位中只能置其中</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位为</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，一旦某位被设置为</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，则意味着要求数据报的传输应满足相应的要求。如果所有</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位均为</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，则意味着是一般服务。</a:t>
            </a:r>
            <a:endParaRPr lang="zh-CN" altLang="zh-CN" dirty="0"/>
          </a:p>
        </p:txBody>
      </p:sp>
    </p:spTree>
    <p:extLst>
      <p:ext uri="{BB962C8B-B14F-4D97-AF65-F5344CB8AC3E}">
        <p14:creationId xmlns:p14="http://schemas.microsoft.com/office/powerpoint/2010/main" val="10902716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8BC40E2-5B97-4E30-AA58-9D02E84898E8}" type="slidenum">
              <a:rPr lang="zh-CN" altLang="en-US" smtClean="0">
                <a:latin typeface="Tahoma" pitchFamily="34" charset="0"/>
              </a:rPr>
              <a:pPr eaLnBrk="1" hangingPunct="1"/>
              <a:t>121</a:t>
            </a:fld>
            <a:endParaRPr lang="en-US" altLang="zh-CN" smtClean="0">
              <a:latin typeface="Tahoma" pitchFamily="34"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7383643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33D81F9-170E-4310-9CD9-5CAB0854782B}" type="slidenum">
              <a:rPr lang="zh-CN" altLang="en-US" smtClean="0">
                <a:latin typeface="Tahoma" pitchFamily="34" charset="0"/>
              </a:rPr>
              <a:pPr eaLnBrk="1" hangingPunct="1"/>
              <a:t>122</a:t>
            </a:fld>
            <a:endParaRPr lang="en-US" altLang="zh-CN" smtClean="0">
              <a:latin typeface="Tahoma" pitchFamily="34"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68437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4FBB8D9-24A5-4630-8C13-B3EBB9E9D374}" type="slidenum">
              <a:rPr lang="zh-CN" altLang="en-US" smtClean="0">
                <a:latin typeface="Tahoma" pitchFamily="34" charset="0"/>
              </a:rPr>
              <a:pPr eaLnBrk="1" hangingPunct="1"/>
              <a:t>123</a:t>
            </a:fld>
            <a:endParaRPr lang="en-US" altLang="zh-CN" smtClean="0">
              <a:latin typeface="Tahoma" pitchFamily="34"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541054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59233E6-F1FD-4EFF-9327-67900622D08A}" type="slidenum">
              <a:rPr lang="zh-CN" altLang="en-US" smtClean="0">
                <a:latin typeface="Tahoma" pitchFamily="34" charset="0"/>
              </a:rPr>
              <a:pPr eaLnBrk="1" hangingPunct="1"/>
              <a:t>124</a:t>
            </a:fld>
            <a:endParaRPr lang="en-US" altLang="zh-CN" smtClean="0">
              <a:latin typeface="Tahoma"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路由汇总是将多个网络用一个地址来通告，从而减小路由表的大小。</a:t>
            </a:r>
            <a:endParaRPr lang="en-US" altLang="zh-CN" dirty="0" smtClean="0">
              <a:ea typeface="宋体" charset="-122"/>
            </a:endParaRPr>
          </a:p>
          <a:p>
            <a:pPr eaLnBrk="1" hangingPunct="1"/>
            <a:r>
              <a:rPr lang="zh-CN" altLang="en-US" dirty="0" smtClean="0">
                <a:ea typeface="宋体" charset="-122"/>
              </a:rPr>
              <a:t>在 </a:t>
            </a:r>
            <a:r>
              <a:rPr lang="en-US" altLang="zh-CN" dirty="0" smtClean="0">
                <a:ea typeface="宋体" charset="-122"/>
              </a:rPr>
              <a:t>VLSM </a:t>
            </a:r>
            <a:r>
              <a:rPr lang="zh-CN" altLang="en-US" dirty="0" smtClean="0">
                <a:ea typeface="宋体" charset="-122"/>
              </a:rPr>
              <a:t>的基础上又进一步研究出无分类编址方法，它的正式名字是无分类域间路由选择 </a:t>
            </a:r>
            <a:r>
              <a:rPr lang="en-US" altLang="zh-CN" dirty="0" smtClean="0">
                <a:ea typeface="宋体" charset="-122"/>
              </a:rPr>
              <a:t>CIDR (Classless Inter-Domain Routing)</a:t>
            </a:r>
            <a:r>
              <a:rPr lang="zh-CN" altLang="en-US" dirty="0" smtClean="0">
                <a:ea typeface="宋体" charset="-122"/>
              </a:rPr>
              <a:t>。  </a:t>
            </a:r>
          </a:p>
          <a:p>
            <a:pPr eaLnBrk="1" hangingPunct="1"/>
            <a:r>
              <a:rPr lang="en-US" altLang="zh-CN" dirty="0" smtClean="0">
                <a:ea typeface="宋体" charset="-122"/>
              </a:rPr>
              <a:t>CIDR </a:t>
            </a:r>
            <a:r>
              <a:rPr lang="zh-CN" altLang="en-US" dirty="0" smtClean="0">
                <a:ea typeface="宋体" charset="-122"/>
              </a:rPr>
              <a:t>消除了传统的 </a:t>
            </a:r>
            <a:r>
              <a:rPr lang="en-US" altLang="zh-CN" dirty="0" smtClean="0">
                <a:ea typeface="宋体" charset="-122"/>
              </a:rPr>
              <a:t>A </a:t>
            </a:r>
            <a:r>
              <a:rPr lang="zh-CN" altLang="en-US" dirty="0" smtClean="0">
                <a:ea typeface="宋体" charset="-122"/>
              </a:rPr>
              <a:t>类、</a:t>
            </a:r>
            <a:r>
              <a:rPr lang="en-US" altLang="zh-CN" dirty="0" smtClean="0">
                <a:ea typeface="宋体" charset="-122"/>
              </a:rPr>
              <a:t>B </a:t>
            </a:r>
            <a:r>
              <a:rPr lang="zh-CN" altLang="en-US" dirty="0" smtClean="0">
                <a:ea typeface="宋体" charset="-122"/>
              </a:rPr>
              <a:t>类和 </a:t>
            </a:r>
            <a:r>
              <a:rPr lang="en-US" altLang="zh-CN" dirty="0" smtClean="0">
                <a:ea typeface="宋体" charset="-122"/>
              </a:rPr>
              <a:t>C </a:t>
            </a:r>
            <a:r>
              <a:rPr lang="zh-CN" altLang="en-US" dirty="0" smtClean="0">
                <a:ea typeface="宋体" charset="-122"/>
              </a:rPr>
              <a:t>类地址以及划分子网的概念，因而可以更加有效地分配 </a:t>
            </a:r>
            <a:r>
              <a:rPr lang="en-US" altLang="zh-CN" dirty="0" smtClean="0">
                <a:ea typeface="宋体" charset="-122"/>
              </a:rPr>
              <a:t>IPv4 </a:t>
            </a:r>
            <a:r>
              <a:rPr lang="zh-CN" altLang="en-US" dirty="0" smtClean="0">
                <a:ea typeface="宋体" charset="-122"/>
              </a:rPr>
              <a:t>的地址空间。</a:t>
            </a:r>
          </a:p>
          <a:p>
            <a:pPr eaLnBrk="1" hangingPunct="1"/>
            <a:r>
              <a:rPr lang="en-US" altLang="zh-CN" dirty="0" smtClean="0">
                <a:ea typeface="宋体" charset="-122"/>
              </a:rPr>
              <a:t>CIDR</a:t>
            </a:r>
            <a:r>
              <a:rPr lang="zh-CN" altLang="en-US" dirty="0" smtClean="0">
                <a:ea typeface="宋体" charset="-122"/>
              </a:rPr>
              <a:t>使用各种长度的“网络前缀”</a:t>
            </a:r>
            <a:r>
              <a:rPr lang="en-US" altLang="zh-CN" dirty="0" smtClean="0">
                <a:ea typeface="宋体" charset="-122"/>
              </a:rPr>
              <a:t>(network-prefix)</a:t>
            </a:r>
            <a:r>
              <a:rPr lang="zh-CN" altLang="en-US" dirty="0" smtClean="0">
                <a:ea typeface="宋体" charset="-122"/>
              </a:rPr>
              <a:t>来代替分类地址中的网络号和子网号。</a:t>
            </a:r>
          </a:p>
          <a:p>
            <a:pPr eaLnBrk="1" hangingPunct="1"/>
            <a:r>
              <a:rPr lang="en-US" altLang="zh-CN" dirty="0" smtClean="0">
                <a:ea typeface="宋体" charset="-122"/>
              </a:rPr>
              <a:t>IP </a:t>
            </a:r>
            <a:r>
              <a:rPr lang="zh-CN" altLang="en-US" dirty="0" smtClean="0">
                <a:ea typeface="宋体" charset="-122"/>
              </a:rPr>
              <a:t>地址从三级编址（使用子网掩码）又回到了两级编址。</a:t>
            </a:r>
          </a:p>
        </p:txBody>
      </p:sp>
    </p:spTree>
    <p:extLst>
      <p:ext uri="{BB962C8B-B14F-4D97-AF65-F5344CB8AC3E}">
        <p14:creationId xmlns:p14="http://schemas.microsoft.com/office/powerpoint/2010/main" val="13712156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196A33D-4464-4C58-8F4A-FC638FAC3AE0}" type="slidenum">
              <a:rPr lang="zh-CN" altLang="en-US" smtClean="0">
                <a:latin typeface="Tahoma" pitchFamily="34" charset="0"/>
              </a:rPr>
              <a:pPr eaLnBrk="1" hangingPunct="1"/>
              <a:t>125</a:t>
            </a:fld>
            <a:endParaRPr lang="en-US" altLang="zh-CN" smtClean="0">
              <a:latin typeface="Tahoma" pitchFamily="34"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5707165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533FAE3-37E5-483A-9A12-0A828CEEC38A}" type="slidenum">
              <a:rPr lang="zh-CN" altLang="en-US" smtClean="0">
                <a:latin typeface="Tahoma" pitchFamily="34" charset="0"/>
              </a:rPr>
              <a:pPr eaLnBrk="1" hangingPunct="1"/>
              <a:t>126</a:t>
            </a:fld>
            <a:endParaRPr lang="en-US" altLang="zh-CN" smtClean="0">
              <a:latin typeface="Tahoma" pitchFamily="34"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235738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AF57025-8198-40D9-9E43-F1AE0CDE01CC}" type="slidenum">
              <a:rPr lang="zh-CN" altLang="en-US" smtClean="0">
                <a:latin typeface="Tahoma" pitchFamily="34" charset="0"/>
              </a:rPr>
              <a:pPr eaLnBrk="1" hangingPunct="1"/>
              <a:t>127</a:t>
            </a:fld>
            <a:endParaRPr lang="en-US" altLang="zh-CN" smtClean="0">
              <a:latin typeface="Tahoma" pitchFamily="34"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7947172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128</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3339635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2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BC07F3-276F-4928-BFD1-88AE24D4C084}" type="slidenum">
              <a:rPr lang="zh-CN" altLang="en-US" smtClean="0">
                <a:latin typeface="Tahoma" pitchFamily="34" charset="0"/>
              </a:rPr>
              <a:pPr eaLnBrk="1" hangingPunct="1"/>
              <a:t>129</a:t>
            </a:fld>
            <a:endParaRPr lang="en-US" altLang="zh-CN" smtClean="0">
              <a:latin typeface="Tahoma" pitchFamily="34" charset="0"/>
            </a:endParaRPr>
          </a:p>
        </p:txBody>
      </p:sp>
    </p:spTree>
    <p:extLst>
      <p:ext uri="{BB962C8B-B14F-4D97-AF65-F5344CB8AC3E}">
        <p14:creationId xmlns:p14="http://schemas.microsoft.com/office/powerpoint/2010/main" val="34590074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3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7B6E138-9064-4B58-ABFF-A1E8F1C6B673}" type="slidenum">
              <a:rPr lang="zh-CN" altLang="en-US" smtClean="0">
                <a:latin typeface="Tahoma" pitchFamily="34" charset="0"/>
              </a:rPr>
              <a:pPr eaLnBrk="1" hangingPunct="1"/>
              <a:t>130</a:t>
            </a:fld>
            <a:endParaRPr lang="en-US" altLang="zh-CN" smtClean="0">
              <a:latin typeface="Tahoma" pitchFamily="34" charset="0"/>
            </a:endParaRPr>
          </a:p>
        </p:txBody>
      </p:sp>
    </p:spTree>
    <p:extLst>
      <p:ext uri="{BB962C8B-B14F-4D97-AF65-F5344CB8AC3E}">
        <p14:creationId xmlns:p14="http://schemas.microsoft.com/office/powerpoint/2010/main" val="2049748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838D58-C4B3-4489-ACE7-59243516D483}" type="slidenum">
              <a:rPr lang="en-US" altLang="zh-CN"/>
              <a:pPr/>
              <a:t>13</a:t>
            </a:fld>
            <a:endParaRPr lang="en-US" altLang="zh-CN"/>
          </a:p>
        </p:txBody>
      </p:sp>
      <p:sp>
        <p:nvSpPr>
          <p:cNvPr id="742402" name="Rectangle 2"/>
          <p:cNvSpPr>
            <a:spLocks noGrp="1" noRot="1" noChangeAspect="1" noChangeArrowheads="1" noTextEdit="1"/>
          </p:cNvSpPr>
          <p:nvPr>
            <p:ph type="sldImg"/>
          </p:nvPr>
        </p:nvSpPr>
        <p:spPr>
          <a:ln/>
        </p:spPr>
      </p:sp>
      <p:sp>
        <p:nvSpPr>
          <p:cNvPr id="742403" name="Rectangle 3"/>
          <p:cNvSpPr>
            <a:spLocks noGrp="1" noChangeArrowheads="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）总体长度：</a:t>
            </a:r>
            <a:r>
              <a:rPr lang="en-US" altLang="zh-CN" sz="1200" b="0" i="0" kern="1200" dirty="0" smtClean="0">
                <a:solidFill>
                  <a:schemeClr val="tx1"/>
                </a:solidFill>
                <a:effectLst/>
                <a:latin typeface="Arial" charset="0"/>
                <a:ea typeface="宋体" pitchFamily="2" charset="-122"/>
                <a:cs typeface="+mn-cs"/>
              </a:rPr>
              <a:t>16</a:t>
            </a:r>
            <a:r>
              <a:rPr lang="zh-CN" altLang="en-US" sz="1200" b="0" i="0" kern="1200" dirty="0" smtClean="0">
                <a:solidFill>
                  <a:schemeClr val="tx1"/>
                </a:solidFill>
                <a:effectLst/>
                <a:latin typeface="Arial" charset="0"/>
                <a:ea typeface="宋体" pitchFamily="2" charset="-122"/>
                <a:cs typeface="+mn-cs"/>
              </a:rPr>
              <a:t>位，指定了</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数据报的总长（以字节为单位），包括报头和有效负载。总长度字段是指整个</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数据报的长度，以字节为单位。利用报头长度字段和总长度字段，我们就可以知道</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数据报中数据内容的起始位置和长度。由于该字段长</a:t>
            </a:r>
            <a:r>
              <a:rPr lang="en-US" altLang="zh-CN" sz="1200" b="0" i="0" kern="1200" dirty="0" smtClean="0">
                <a:solidFill>
                  <a:schemeClr val="tx1"/>
                </a:solidFill>
                <a:effectLst/>
                <a:latin typeface="Arial" charset="0"/>
                <a:ea typeface="宋体" pitchFamily="2" charset="-122"/>
                <a:cs typeface="+mn-cs"/>
              </a:rPr>
              <a:t>16</a:t>
            </a:r>
            <a:r>
              <a:rPr lang="zh-CN" altLang="en-US" sz="1200" b="0" i="0" kern="1200" dirty="0" smtClean="0">
                <a:solidFill>
                  <a:schemeClr val="tx1"/>
                </a:solidFill>
                <a:effectLst/>
                <a:latin typeface="Arial" charset="0"/>
                <a:ea typeface="宋体" pitchFamily="2" charset="-122"/>
                <a:cs typeface="+mn-cs"/>
              </a:rPr>
              <a:t>比特，所以</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数据报最长可达</a:t>
            </a:r>
            <a:r>
              <a:rPr lang="en-US" altLang="zh-CN" sz="1200" b="0" i="0" kern="1200" dirty="0" smtClean="0">
                <a:solidFill>
                  <a:schemeClr val="tx1"/>
                </a:solidFill>
                <a:effectLst/>
                <a:latin typeface="Arial" charset="0"/>
                <a:ea typeface="宋体" pitchFamily="2" charset="-122"/>
                <a:cs typeface="+mn-cs"/>
              </a:rPr>
              <a:t>65535</a:t>
            </a:r>
            <a:r>
              <a:rPr lang="zh-CN" altLang="en-US" sz="1200" b="0" i="0" kern="1200" dirty="0" smtClean="0">
                <a:solidFill>
                  <a:schemeClr val="tx1"/>
                </a:solidFill>
                <a:effectLst/>
                <a:latin typeface="Arial" charset="0"/>
                <a:ea typeface="宋体" pitchFamily="2" charset="-122"/>
                <a:cs typeface="+mn-cs"/>
              </a:rPr>
              <a:t>字节。当数据报被分片时，该字段的值也随着变化。尽管可以传送一个长达</a:t>
            </a:r>
            <a:r>
              <a:rPr lang="en-US" altLang="zh-CN" sz="1200" b="0" i="0" kern="1200" dirty="0" smtClean="0">
                <a:solidFill>
                  <a:schemeClr val="tx1"/>
                </a:solidFill>
                <a:effectLst/>
                <a:latin typeface="Arial" charset="0"/>
                <a:ea typeface="宋体" pitchFamily="2" charset="-122"/>
                <a:cs typeface="+mn-cs"/>
              </a:rPr>
              <a:t>65535</a:t>
            </a:r>
            <a:r>
              <a:rPr lang="zh-CN" altLang="en-US" sz="1200" b="0" i="0" kern="1200" dirty="0" smtClean="0">
                <a:solidFill>
                  <a:schemeClr val="tx1"/>
                </a:solidFill>
                <a:effectLst/>
                <a:latin typeface="Arial" charset="0"/>
                <a:ea typeface="宋体" pitchFamily="2" charset="-122"/>
                <a:cs typeface="+mn-cs"/>
              </a:rPr>
              <a:t>字节的</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数据报，但是大多数的链路层都会对它进行分片。而且，主机也要求不能接收超过</a:t>
            </a:r>
            <a:r>
              <a:rPr lang="en-US" altLang="zh-CN" sz="1200" b="0" i="0" kern="1200" dirty="0" smtClean="0">
                <a:solidFill>
                  <a:schemeClr val="tx1"/>
                </a:solidFill>
                <a:effectLst/>
                <a:latin typeface="Arial" charset="0"/>
                <a:ea typeface="宋体" pitchFamily="2" charset="-122"/>
                <a:cs typeface="+mn-cs"/>
              </a:rPr>
              <a:t>576</a:t>
            </a:r>
            <a:r>
              <a:rPr lang="zh-CN" altLang="en-US" sz="1200" b="0" i="0" kern="1200" dirty="0" smtClean="0">
                <a:solidFill>
                  <a:schemeClr val="tx1"/>
                </a:solidFill>
                <a:effectLst/>
                <a:latin typeface="Arial" charset="0"/>
                <a:ea typeface="宋体" pitchFamily="2" charset="-122"/>
                <a:cs typeface="+mn-cs"/>
              </a:rPr>
              <a:t>字节的数据报。由于</a:t>
            </a:r>
            <a:r>
              <a:rPr lang="en-US" altLang="zh-CN" sz="1200" b="0" i="0" kern="1200" dirty="0" smtClean="0">
                <a:solidFill>
                  <a:schemeClr val="tx1"/>
                </a:solidFill>
                <a:effectLst/>
                <a:latin typeface="Arial" charset="0"/>
                <a:ea typeface="宋体" pitchFamily="2" charset="-122"/>
                <a:cs typeface="+mn-cs"/>
              </a:rPr>
              <a:t>TCP</a:t>
            </a:r>
            <a:r>
              <a:rPr lang="zh-CN" altLang="en-US" sz="1200" b="0" i="0" kern="1200" dirty="0" smtClean="0">
                <a:solidFill>
                  <a:schemeClr val="tx1"/>
                </a:solidFill>
                <a:effectLst/>
                <a:latin typeface="Arial" charset="0"/>
                <a:ea typeface="宋体" pitchFamily="2" charset="-122"/>
                <a:cs typeface="+mn-cs"/>
              </a:rPr>
              <a:t>把用户数据分成若干片，因此一般来说这个限制不会影响</a:t>
            </a:r>
            <a:r>
              <a:rPr lang="en-US" altLang="zh-CN" sz="1200" b="0" i="0" kern="1200" dirty="0" smtClean="0">
                <a:solidFill>
                  <a:schemeClr val="tx1"/>
                </a:solidFill>
                <a:effectLst/>
                <a:latin typeface="Arial" charset="0"/>
                <a:ea typeface="宋体" pitchFamily="2" charset="-122"/>
                <a:cs typeface="+mn-cs"/>
              </a:rPr>
              <a:t>TCP</a:t>
            </a:r>
            <a:r>
              <a:rPr lang="zh-CN" altLang="en-US" sz="1200" b="0" i="0" kern="1200" dirty="0" smtClean="0">
                <a:solidFill>
                  <a:schemeClr val="tx1"/>
                </a:solidFill>
                <a:effectLst/>
                <a:latin typeface="Arial" charset="0"/>
                <a:ea typeface="宋体" pitchFamily="2" charset="-122"/>
                <a:cs typeface="+mn-cs"/>
              </a:rPr>
              <a:t>。我们在后面的章节中将遇到大量使用</a:t>
            </a:r>
            <a:r>
              <a:rPr lang="en-US" altLang="zh-CN" sz="1200" b="0" i="0" kern="1200" dirty="0" smtClean="0">
                <a:solidFill>
                  <a:schemeClr val="tx1"/>
                </a:solidFill>
                <a:effectLst/>
                <a:latin typeface="Arial" charset="0"/>
                <a:ea typeface="宋体" pitchFamily="2" charset="-122"/>
                <a:cs typeface="+mn-cs"/>
              </a:rPr>
              <a:t>UDP</a:t>
            </a:r>
            <a:r>
              <a:rPr lang="zh-CN" altLang="en-US" sz="1200" b="0" i="0" kern="1200" dirty="0" smtClean="0">
                <a:solidFill>
                  <a:schemeClr val="tx1"/>
                </a:solidFill>
                <a:effectLst/>
                <a:latin typeface="Arial" charset="0"/>
                <a:ea typeface="宋体" pitchFamily="2" charset="-122"/>
                <a:cs typeface="+mn-cs"/>
              </a:rPr>
              <a:t>的应用（</a:t>
            </a:r>
            <a:r>
              <a:rPr lang="en-US" altLang="zh-CN" sz="1200" b="0" i="0" kern="1200" dirty="0" smtClean="0">
                <a:solidFill>
                  <a:schemeClr val="tx1"/>
                </a:solidFill>
                <a:effectLst/>
                <a:latin typeface="Arial" charset="0"/>
                <a:ea typeface="宋体" pitchFamily="2" charset="-122"/>
                <a:cs typeface="+mn-cs"/>
              </a:rPr>
              <a:t>RIP</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DNS</a:t>
            </a:r>
            <a:r>
              <a:rPr lang="zh-CN" altLang="en-US" sz="1200" b="0" i="0" kern="1200" dirty="0" smtClean="0">
                <a:solidFill>
                  <a:schemeClr val="tx1"/>
                </a:solidFill>
                <a:effectLst/>
                <a:latin typeface="Arial" charset="0"/>
                <a:ea typeface="宋体" pitchFamily="2" charset="-122"/>
                <a:cs typeface="+mn-cs"/>
              </a:rPr>
              <a:t>以及</a:t>
            </a:r>
            <a:r>
              <a:rPr lang="en-US" altLang="zh-CN" sz="1200" b="0" i="0" kern="1200" dirty="0" smtClean="0">
                <a:solidFill>
                  <a:schemeClr val="tx1"/>
                </a:solidFill>
                <a:effectLst/>
                <a:latin typeface="Arial" charset="0"/>
                <a:ea typeface="宋体" pitchFamily="2" charset="-122"/>
                <a:cs typeface="+mn-cs"/>
              </a:rPr>
              <a:t>SNMP</a:t>
            </a:r>
            <a:r>
              <a:rPr lang="zh-CN" altLang="en-US" sz="1200" b="0" i="0" kern="1200" dirty="0" smtClean="0">
                <a:solidFill>
                  <a:schemeClr val="tx1"/>
                </a:solidFill>
                <a:effectLst/>
                <a:latin typeface="Arial" charset="0"/>
                <a:ea typeface="宋体" pitchFamily="2" charset="-122"/>
                <a:cs typeface="+mn-cs"/>
              </a:rPr>
              <a:t>），它们都限制用户数据报长度为</a:t>
            </a:r>
            <a:r>
              <a:rPr lang="en-US" altLang="zh-CN" sz="1200" b="0" i="0" kern="1200" dirty="0" smtClean="0">
                <a:solidFill>
                  <a:schemeClr val="tx1"/>
                </a:solidFill>
                <a:effectLst/>
                <a:latin typeface="Arial" charset="0"/>
                <a:ea typeface="宋体" pitchFamily="2" charset="-122"/>
                <a:cs typeface="+mn-cs"/>
              </a:rPr>
              <a:t>512</a:t>
            </a:r>
            <a:r>
              <a:rPr lang="zh-CN" altLang="en-US" sz="1200" b="0" i="0" kern="1200" dirty="0" smtClean="0">
                <a:solidFill>
                  <a:schemeClr val="tx1"/>
                </a:solidFill>
                <a:effectLst/>
                <a:latin typeface="Arial" charset="0"/>
                <a:ea typeface="宋体" pitchFamily="2" charset="-122"/>
                <a:cs typeface="+mn-cs"/>
              </a:rPr>
              <a:t>字节，小于</a:t>
            </a:r>
            <a:r>
              <a:rPr lang="en-US" altLang="zh-CN" sz="1200" b="0" i="0" kern="1200" dirty="0" smtClean="0">
                <a:solidFill>
                  <a:schemeClr val="tx1"/>
                </a:solidFill>
                <a:effectLst/>
                <a:latin typeface="Arial" charset="0"/>
                <a:ea typeface="宋体" pitchFamily="2" charset="-122"/>
                <a:cs typeface="+mn-cs"/>
              </a:rPr>
              <a:t>576</a:t>
            </a:r>
            <a:r>
              <a:rPr lang="zh-CN" altLang="en-US" sz="1200" b="0" i="0" kern="1200" dirty="0" smtClean="0">
                <a:solidFill>
                  <a:schemeClr val="tx1"/>
                </a:solidFill>
                <a:effectLst/>
                <a:latin typeface="Arial" charset="0"/>
                <a:ea typeface="宋体" pitchFamily="2" charset="-122"/>
                <a:cs typeface="+mn-cs"/>
              </a:rPr>
              <a:t>字节。但是，事实上现在大多数的实现（特别是那些支持网络文件系统，</a:t>
            </a:r>
            <a:r>
              <a:rPr lang="en-US" altLang="zh-CN" sz="1200" b="0" i="0" kern="1200" dirty="0" smtClean="0">
                <a:solidFill>
                  <a:schemeClr val="tx1"/>
                </a:solidFill>
                <a:effectLst/>
                <a:latin typeface="Arial" charset="0"/>
                <a:ea typeface="宋体" pitchFamily="2" charset="-122"/>
                <a:cs typeface="+mn-cs"/>
              </a:rPr>
              <a:t>NFS</a:t>
            </a:r>
            <a:r>
              <a:rPr lang="zh-CN" altLang="en-US" sz="1200" b="0" i="0" kern="1200" dirty="0" smtClean="0">
                <a:solidFill>
                  <a:schemeClr val="tx1"/>
                </a:solidFill>
                <a:effectLst/>
                <a:latin typeface="Arial" charset="0"/>
                <a:ea typeface="宋体" pitchFamily="2" charset="-122"/>
                <a:cs typeface="+mn-cs"/>
              </a:rPr>
              <a:t>的实现）允许超过</a:t>
            </a:r>
            <a:r>
              <a:rPr lang="en-US" altLang="zh-CN" sz="1200" b="0" i="0" kern="1200" dirty="0" smtClean="0">
                <a:solidFill>
                  <a:schemeClr val="tx1"/>
                </a:solidFill>
                <a:effectLst/>
                <a:latin typeface="Arial" charset="0"/>
                <a:ea typeface="宋体" pitchFamily="2" charset="-122"/>
                <a:cs typeface="+mn-cs"/>
              </a:rPr>
              <a:t>8192</a:t>
            </a:r>
            <a:r>
              <a:rPr lang="zh-CN" altLang="en-US" sz="1200" b="0" i="0" kern="1200" dirty="0" smtClean="0">
                <a:solidFill>
                  <a:schemeClr val="tx1"/>
                </a:solidFill>
                <a:effectLst/>
                <a:latin typeface="Arial" charset="0"/>
                <a:ea typeface="宋体" pitchFamily="2" charset="-122"/>
                <a:cs typeface="+mn-cs"/>
              </a:rPr>
              <a:t>字节的</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 </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总长度字段是</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报头中必要的内容，因为一些数据链路（如以太网）需要填充一些数据以达到最小长度。尽管以太网的最小帧长为</a:t>
            </a:r>
            <a:r>
              <a:rPr lang="en-US" altLang="zh-CN" sz="1200" b="0" i="0" kern="1200" dirty="0" smtClean="0">
                <a:solidFill>
                  <a:schemeClr val="tx1"/>
                </a:solidFill>
                <a:effectLst/>
                <a:latin typeface="Arial" charset="0"/>
                <a:ea typeface="宋体" pitchFamily="2" charset="-122"/>
                <a:cs typeface="+mn-cs"/>
              </a:rPr>
              <a:t>46</a:t>
            </a:r>
            <a:r>
              <a:rPr lang="zh-CN" altLang="en-US" sz="1200" b="0" i="0" kern="1200" dirty="0" smtClean="0">
                <a:solidFill>
                  <a:schemeClr val="tx1"/>
                </a:solidFill>
                <a:effectLst/>
                <a:latin typeface="Arial" charset="0"/>
                <a:ea typeface="宋体" pitchFamily="2" charset="-122"/>
                <a:cs typeface="+mn-cs"/>
              </a:rPr>
              <a:t>字节</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但是</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数据可能会更短。如果没有总长度字段，那么</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层就不知道</a:t>
            </a:r>
            <a:r>
              <a:rPr lang="en-US" altLang="zh-CN" sz="1200" b="0" i="0" kern="1200" dirty="0" smtClean="0">
                <a:solidFill>
                  <a:schemeClr val="tx1"/>
                </a:solidFill>
                <a:effectLst/>
                <a:latin typeface="Arial" charset="0"/>
                <a:ea typeface="宋体" pitchFamily="2" charset="-122"/>
                <a:cs typeface="+mn-cs"/>
              </a:rPr>
              <a:t>46</a:t>
            </a:r>
            <a:r>
              <a:rPr lang="zh-CN" altLang="en-US" sz="1200" b="0" i="0" kern="1200" dirty="0" smtClean="0">
                <a:solidFill>
                  <a:schemeClr val="tx1"/>
                </a:solidFill>
                <a:effectLst/>
                <a:latin typeface="Arial" charset="0"/>
                <a:ea typeface="宋体" pitchFamily="2" charset="-122"/>
                <a:cs typeface="+mn-cs"/>
              </a:rPr>
              <a:t>字节中有多少是</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数据报的内容。</a:t>
            </a:r>
            <a:endParaRPr lang="zh-CN" altLang="zh-CN" dirty="0"/>
          </a:p>
        </p:txBody>
      </p:sp>
    </p:spTree>
    <p:extLst>
      <p:ext uri="{BB962C8B-B14F-4D97-AF65-F5344CB8AC3E}">
        <p14:creationId xmlns:p14="http://schemas.microsoft.com/office/powerpoint/2010/main" val="294365228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
        <p:nvSpPr>
          <p:cNvPr id="15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844B2E2-A41A-48FE-AC27-CA2CD5001B65}" type="slidenum">
              <a:rPr lang="zh-CN" altLang="en-US" smtClean="0">
                <a:latin typeface="Tahoma" pitchFamily="34" charset="0"/>
              </a:rPr>
              <a:pPr eaLnBrk="1" hangingPunct="1"/>
              <a:t>131</a:t>
            </a:fld>
            <a:endParaRPr lang="en-US" altLang="zh-CN" smtClean="0">
              <a:latin typeface="Tahoma" pitchFamily="34" charset="0"/>
            </a:endParaRPr>
          </a:p>
        </p:txBody>
      </p:sp>
    </p:spTree>
    <p:extLst>
      <p:ext uri="{BB962C8B-B14F-4D97-AF65-F5344CB8AC3E}">
        <p14:creationId xmlns:p14="http://schemas.microsoft.com/office/powerpoint/2010/main" val="41066567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6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8E403BD-47FB-432F-8696-153D8213B56D}" type="slidenum">
              <a:rPr lang="zh-CN" altLang="en-US" smtClean="0">
                <a:latin typeface="Tahoma" pitchFamily="34" charset="0"/>
              </a:rPr>
              <a:pPr eaLnBrk="1" hangingPunct="1"/>
              <a:t>132</a:t>
            </a:fld>
            <a:endParaRPr lang="en-US" altLang="zh-CN" smtClean="0">
              <a:latin typeface="Tahoma" pitchFamily="34" charset="0"/>
            </a:endParaRPr>
          </a:p>
        </p:txBody>
      </p:sp>
    </p:spTree>
    <p:extLst>
      <p:ext uri="{BB962C8B-B14F-4D97-AF65-F5344CB8AC3E}">
        <p14:creationId xmlns:p14="http://schemas.microsoft.com/office/powerpoint/2010/main" val="53197785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7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BBA5E4-47FA-42E8-A608-44C01E63CCF7}" type="slidenum">
              <a:rPr lang="zh-CN" altLang="en-US" smtClean="0">
                <a:latin typeface="Tahoma" pitchFamily="34" charset="0"/>
              </a:rPr>
              <a:pPr eaLnBrk="1" hangingPunct="1"/>
              <a:t>133</a:t>
            </a:fld>
            <a:endParaRPr lang="en-US" altLang="zh-CN" smtClean="0">
              <a:latin typeface="Tahoma" pitchFamily="34" charset="0"/>
            </a:endParaRPr>
          </a:p>
        </p:txBody>
      </p:sp>
    </p:spTree>
    <p:extLst>
      <p:ext uri="{BB962C8B-B14F-4D97-AF65-F5344CB8AC3E}">
        <p14:creationId xmlns:p14="http://schemas.microsoft.com/office/powerpoint/2010/main" val="9262446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26C3E82-B898-43AB-A770-F894B5980661}" type="slidenum">
              <a:rPr lang="zh-CN" altLang="en-US" smtClean="0">
                <a:latin typeface="Tahoma" pitchFamily="34" charset="0"/>
              </a:rPr>
              <a:pPr eaLnBrk="1" hangingPunct="1"/>
              <a:t>134</a:t>
            </a:fld>
            <a:endParaRPr lang="en-US" altLang="zh-CN" smtClean="0">
              <a:latin typeface="Tahoma" pitchFamily="34" charset="0"/>
            </a:endParaRPr>
          </a:p>
        </p:txBody>
      </p:sp>
    </p:spTree>
    <p:extLst>
      <p:ext uri="{BB962C8B-B14F-4D97-AF65-F5344CB8AC3E}">
        <p14:creationId xmlns:p14="http://schemas.microsoft.com/office/powerpoint/2010/main" val="32884483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探测</a:t>
            </a:r>
          </a:p>
        </p:txBody>
      </p:sp>
      <p:sp>
        <p:nvSpPr>
          <p:cNvPr id="19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D51DCF0-B22C-4CD1-A719-4E9940F89543}" type="slidenum">
              <a:rPr lang="zh-CN" altLang="en-US" smtClean="0">
                <a:latin typeface="Tahoma" pitchFamily="34" charset="0"/>
              </a:rPr>
              <a:pPr eaLnBrk="1" hangingPunct="1"/>
              <a:t>135</a:t>
            </a:fld>
            <a:endParaRPr lang="en-US" altLang="zh-CN" smtClean="0">
              <a:latin typeface="Tahoma" pitchFamily="34" charset="0"/>
            </a:endParaRPr>
          </a:p>
        </p:txBody>
      </p:sp>
    </p:spTree>
    <p:extLst>
      <p:ext uri="{BB962C8B-B14F-4D97-AF65-F5344CB8AC3E}">
        <p14:creationId xmlns:p14="http://schemas.microsoft.com/office/powerpoint/2010/main" val="381175122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a:ln/>
        </p:spPr>
      </p:sp>
      <p:sp>
        <p:nvSpPr>
          <p:cNvPr id="258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mtClean="0">
              <a:ea typeface="宋体" charset="-122"/>
            </a:endParaRPr>
          </a:p>
        </p:txBody>
      </p:sp>
      <p:sp>
        <p:nvSpPr>
          <p:cNvPr id="258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DFB54CF-61BA-4E9D-98D1-054D2E34B7AA}" type="slidenum">
              <a:rPr lang="zh-CN" altLang="en-US" smtClean="0">
                <a:latin typeface="Tahoma" pitchFamily="34" charset="0"/>
              </a:rPr>
              <a:pPr eaLnBrk="1" hangingPunct="1"/>
              <a:t>136</a:t>
            </a:fld>
            <a:endParaRPr lang="en-US" altLang="zh-CN" smtClean="0">
              <a:latin typeface="Tahoma" pitchFamily="34" charset="0"/>
            </a:endParaRPr>
          </a:p>
        </p:txBody>
      </p:sp>
    </p:spTree>
    <p:extLst>
      <p:ext uri="{BB962C8B-B14F-4D97-AF65-F5344CB8AC3E}">
        <p14:creationId xmlns:p14="http://schemas.microsoft.com/office/powerpoint/2010/main" val="1540653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CBCBAE-2A7E-43C6-8835-FE8662C5DEF8}" type="slidenum">
              <a:rPr lang="en-US" altLang="zh-CN"/>
              <a:pPr/>
              <a:t>14</a:t>
            </a:fld>
            <a:endParaRPr lang="en-US" altLang="zh-CN"/>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5</a:t>
            </a:r>
            <a:r>
              <a:rPr lang="zh-CN" altLang="en-US" sz="1200" b="0" i="0" kern="1200" dirty="0" smtClean="0">
                <a:solidFill>
                  <a:schemeClr val="tx1"/>
                </a:solidFill>
                <a:effectLst/>
                <a:latin typeface="Arial" charset="0"/>
                <a:ea typeface="宋体" pitchFamily="2" charset="-122"/>
                <a:cs typeface="+mn-cs"/>
              </a:rPr>
              <a:t>）标识号：</a:t>
            </a:r>
            <a:r>
              <a:rPr lang="en-US" altLang="zh-CN" sz="1200" b="0" i="0" kern="1200" dirty="0" smtClean="0">
                <a:solidFill>
                  <a:schemeClr val="tx1"/>
                </a:solidFill>
                <a:effectLst/>
                <a:latin typeface="Arial" charset="0"/>
                <a:ea typeface="宋体" pitchFamily="2" charset="-122"/>
                <a:cs typeface="+mn-cs"/>
              </a:rPr>
              <a:t>16</a:t>
            </a:r>
            <a:r>
              <a:rPr lang="zh-CN" altLang="en-US" sz="1200" b="0" i="0" kern="1200" dirty="0" smtClean="0">
                <a:solidFill>
                  <a:schemeClr val="tx1"/>
                </a:solidFill>
                <a:effectLst/>
                <a:latin typeface="Arial" charset="0"/>
                <a:ea typeface="宋体" pitchFamily="2" charset="-122"/>
                <a:cs typeface="+mn-cs"/>
              </a:rPr>
              <a:t>位，标识号字段唯一地标识主机发送的每一份数据报。是一个递增序号，通常每发送一份报文它的值就会加</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，用于数据报的分段与重装。</a:t>
            </a:r>
            <a:r>
              <a:rPr lang="en-US" altLang="zh-CN" sz="1200" b="0" i="0" kern="1200" dirty="0" smtClean="0">
                <a:solidFill>
                  <a:schemeClr val="tx1"/>
                </a:solidFill>
                <a:effectLst/>
                <a:latin typeface="Arial" charset="0"/>
                <a:ea typeface="宋体" pitchFamily="2" charset="-122"/>
                <a:cs typeface="+mn-cs"/>
              </a:rPr>
              <a:t>RFC 791 </a:t>
            </a:r>
            <a:r>
              <a:rPr lang="zh-CN" altLang="en-US" sz="1200" b="0" i="0" kern="1200" dirty="0" smtClean="0">
                <a:solidFill>
                  <a:schemeClr val="tx1"/>
                </a:solidFill>
                <a:effectLst/>
                <a:latin typeface="Arial" charset="0"/>
                <a:ea typeface="宋体" pitchFamily="2" charset="-122"/>
                <a:cs typeface="+mn-cs"/>
              </a:rPr>
              <a:t>认为标识字段应该由让</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发送数据报的上层来选择。假设有两个连续的</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数据报，其中一个是由</a:t>
            </a:r>
            <a:r>
              <a:rPr lang="en-US" altLang="zh-CN" sz="1200" b="0" i="0" kern="1200" dirty="0" smtClean="0">
                <a:solidFill>
                  <a:schemeClr val="tx1"/>
                </a:solidFill>
                <a:effectLst/>
                <a:latin typeface="Arial" charset="0"/>
                <a:ea typeface="宋体" pitchFamily="2" charset="-122"/>
                <a:cs typeface="+mn-cs"/>
              </a:rPr>
              <a:t>TCP</a:t>
            </a:r>
            <a:r>
              <a:rPr lang="zh-CN" altLang="en-US" sz="1200" b="0" i="0" kern="1200" dirty="0" smtClean="0">
                <a:solidFill>
                  <a:schemeClr val="tx1"/>
                </a:solidFill>
                <a:effectLst/>
                <a:latin typeface="Arial" charset="0"/>
                <a:ea typeface="宋体" pitchFamily="2" charset="-122"/>
                <a:cs typeface="+mn-cs"/>
              </a:rPr>
              <a:t>生成的，而另一个是由</a:t>
            </a:r>
            <a:r>
              <a:rPr lang="en-US" altLang="zh-CN" sz="1200" b="0" i="0" kern="1200" dirty="0" smtClean="0">
                <a:solidFill>
                  <a:schemeClr val="tx1"/>
                </a:solidFill>
                <a:effectLst/>
                <a:latin typeface="Arial" charset="0"/>
                <a:ea typeface="宋体" pitchFamily="2" charset="-122"/>
                <a:cs typeface="+mn-cs"/>
              </a:rPr>
              <a:t>UDP</a:t>
            </a:r>
            <a:r>
              <a:rPr lang="zh-CN" altLang="en-US" sz="1200" b="0" i="0" kern="1200" dirty="0" smtClean="0">
                <a:solidFill>
                  <a:schemeClr val="tx1"/>
                </a:solidFill>
                <a:effectLst/>
                <a:latin typeface="Arial" charset="0"/>
                <a:ea typeface="宋体" pitchFamily="2" charset="-122"/>
                <a:cs typeface="+mn-cs"/>
              </a:rPr>
              <a:t>生成的，那么它们可能具有相同的标识字段。 </a:t>
            </a:r>
            <a:endParaRPr lang="zh-CN" altLang="zh-CN" dirty="0" smtClean="0"/>
          </a:p>
          <a:p>
            <a:endParaRPr lang="zh-CN" altLang="zh-CN" dirty="0"/>
          </a:p>
        </p:txBody>
      </p:sp>
    </p:spTree>
    <p:extLst>
      <p:ext uri="{BB962C8B-B14F-4D97-AF65-F5344CB8AC3E}">
        <p14:creationId xmlns:p14="http://schemas.microsoft.com/office/powerpoint/2010/main" val="2152764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358AF4-77C9-4D8B-BDE7-2F66FF15E6AA}" type="slidenum">
              <a:rPr lang="en-US" altLang="zh-CN"/>
              <a:pPr/>
              <a:t>15</a:t>
            </a:fld>
            <a:endParaRPr lang="en-US" altLang="zh-CN"/>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78348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B9E563-74CC-475B-9CF2-731FEFD41335}" type="slidenum">
              <a:rPr lang="en-US" altLang="zh-CN"/>
              <a:pPr/>
              <a:t>16</a:t>
            </a:fld>
            <a:endParaRPr lang="en-US" altLang="zh-CN"/>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4431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00D2F8-5A73-45F2-8747-2B1DC58A5F14}" type="slidenum">
              <a:rPr lang="en-US" altLang="zh-CN"/>
              <a:pPr/>
              <a:t>17</a:t>
            </a:fld>
            <a:endParaRPr lang="en-US" altLang="zh-CN"/>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标志域中的</a:t>
            </a:r>
            <a:r>
              <a:rPr lang="en-US" altLang="zh-CN" sz="1200" b="0" i="0" kern="1200" dirty="0" smtClean="0">
                <a:solidFill>
                  <a:schemeClr val="tx1"/>
                </a:solidFill>
                <a:effectLst/>
                <a:latin typeface="Arial" charset="0"/>
                <a:ea typeface="宋体" pitchFamily="2" charset="-122"/>
                <a:cs typeface="+mn-cs"/>
              </a:rPr>
              <a:t>DF</a:t>
            </a:r>
            <a:r>
              <a:rPr lang="zh-CN" altLang="en-US" sz="1200" b="0" i="0" kern="1200" dirty="0" smtClean="0">
                <a:solidFill>
                  <a:schemeClr val="tx1"/>
                </a:solidFill>
                <a:effectLst/>
                <a:latin typeface="Arial" charset="0"/>
                <a:ea typeface="宋体" pitchFamily="2" charset="-122"/>
                <a:cs typeface="+mn-cs"/>
              </a:rPr>
              <a:t>位标识该</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数据报是否允许分段。当需要对</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数据报进行分段时，如果</a:t>
            </a:r>
            <a:r>
              <a:rPr lang="en-US" altLang="zh-CN" sz="1200" b="0" i="0" kern="1200" dirty="0" smtClean="0">
                <a:solidFill>
                  <a:schemeClr val="tx1"/>
                </a:solidFill>
                <a:effectLst/>
                <a:latin typeface="Arial" charset="0"/>
                <a:ea typeface="宋体" pitchFamily="2" charset="-122"/>
                <a:cs typeface="+mn-cs"/>
              </a:rPr>
              <a:t>DF</a:t>
            </a:r>
            <a:r>
              <a:rPr lang="zh-CN" altLang="en-US" sz="1200" b="0" i="0" kern="1200" dirty="0" smtClean="0">
                <a:solidFill>
                  <a:schemeClr val="tx1"/>
                </a:solidFill>
                <a:effectLst/>
                <a:latin typeface="Arial" charset="0"/>
                <a:ea typeface="宋体" pitchFamily="2" charset="-122"/>
                <a:cs typeface="+mn-cs"/>
              </a:rPr>
              <a:t>位置</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，网关将会抛弃该</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数据报，并向源主机发送出错信息。</a:t>
            </a:r>
            <a:endParaRPr lang="zh-CN" altLang="zh-CN" dirty="0"/>
          </a:p>
        </p:txBody>
      </p:sp>
    </p:spTree>
    <p:extLst>
      <p:ext uri="{BB962C8B-B14F-4D97-AF65-F5344CB8AC3E}">
        <p14:creationId xmlns:p14="http://schemas.microsoft.com/office/powerpoint/2010/main" val="1102958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AA7F9F-7A13-47F7-B8AB-8EF7764FA407}" type="slidenum">
              <a:rPr lang="en-US" altLang="zh-CN"/>
              <a:pPr/>
              <a:t>18</a:t>
            </a:fld>
            <a:endParaRPr lang="en-US" altLang="zh-CN"/>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3032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AE5807-F157-4C37-B6DD-D7AA1FE85ECE}" type="slidenum">
              <a:rPr lang="en-US" altLang="zh-CN"/>
              <a:pPr/>
              <a:t>19</a:t>
            </a:fld>
            <a:endParaRPr lang="en-US" altLang="zh-CN"/>
          </a:p>
        </p:txBody>
      </p:sp>
      <p:sp>
        <p:nvSpPr>
          <p:cNvPr id="748546" name="Rectangle 2"/>
          <p:cNvSpPr>
            <a:spLocks noGrp="1" noRot="1" noChangeAspect="1" noChangeArrowheads="1" noTextEdit="1"/>
          </p:cNvSpPr>
          <p:nvPr>
            <p:ph type="sldImg"/>
          </p:nvPr>
        </p:nvSpPr>
        <p:spPr>
          <a:ln/>
        </p:spPr>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2027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2</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1978</a:t>
            </a:r>
            <a:r>
              <a:rPr lang="zh-CN" altLang="en-US" dirty="0" smtClean="0">
                <a:ea typeface="宋体" charset="-122"/>
              </a:rPr>
              <a:t>年</a:t>
            </a:r>
            <a:r>
              <a:rPr lang="en-US" altLang="zh-CN" dirty="0" smtClean="0">
                <a:ea typeface="宋体" charset="-122"/>
              </a:rPr>
              <a:t>IP</a:t>
            </a:r>
            <a:r>
              <a:rPr lang="zh-CN" altLang="en-US" dirty="0" smtClean="0">
                <a:ea typeface="宋体" charset="-122"/>
              </a:rPr>
              <a:t>成为独立的协议</a:t>
            </a:r>
            <a:endParaRPr lang="en-US" altLang="zh-CN" dirty="0" smtClean="0">
              <a:ea typeface="宋体" charset="-122"/>
            </a:endParaRPr>
          </a:p>
          <a:p>
            <a:r>
              <a:rPr lang="zh-CN" altLang="en-US" sz="2400" dirty="0" smtClean="0"/>
              <a:t>互连在一起的网络要进行通信，会遇到许多问题需要解决，如：</a:t>
            </a:r>
            <a:endParaRPr lang="en-US" altLang="zh-CN" sz="2400" dirty="0" smtClean="0"/>
          </a:p>
          <a:p>
            <a:r>
              <a:rPr lang="zh-CN" altLang="en-US" sz="2000" dirty="0" smtClean="0">
                <a:solidFill>
                  <a:srgbClr val="333399"/>
                </a:solidFill>
                <a:latin typeface="Arial" charset="0"/>
                <a:ea typeface="黑体" pitchFamily="2" charset="-122"/>
              </a:rPr>
              <a:t>不同的寻址方案</a:t>
            </a:r>
            <a:r>
              <a:rPr lang="zh-CN" altLang="en-US" sz="2000" baseline="0" dirty="0" smtClean="0">
                <a:solidFill>
                  <a:srgbClr val="333399"/>
                </a:solidFill>
                <a:latin typeface="Arial" charset="0"/>
                <a:ea typeface="黑体" pitchFamily="2" charset="-122"/>
              </a:rPr>
              <a:t>、</a:t>
            </a:r>
            <a:r>
              <a:rPr lang="zh-CN" altLang="en-US" sz="2000" dirty="0" smtClean="0">
                <a:solidFill>
                  <a:srgbClr val="333399"/>
                </a:solidFill>
                <a:latin typeface="Arial" charset="0"/>
                <a:ea typeface="黑体" pitchFamily="2" charset="-122"/>
              </a:rPr>
              <a:t>不同的最大分组长度、不同的网络接入机制、不同的超时控制、不同的差错恢复方法、不同的状态报告方法、不同的路由选择技术、不同的用户接入控制、不同的服务（面向连接服务和无连接服务）、不同的管理与控制方式 </a:t>
            </a:r>
            <a:endParaRPr lang="en-US" altLang="zh-CN" sz="2000" dirty="0" smtClean="0">
              <a:solidFill>
                <a:srgbClr val="333399"/>
              </a:solidFill>
              <a:latin typeface="Arial" charset="0"/>
              <a:ea typeface="黑体" pitchFamily="2" charset="-122"/>
            </a:endParaRPr>
          </a:p>
          <a:p>
            <a:r>
              <a:rPr lang="zh-CN" altLang="en-US" sz="2000" b="1" u="sng" dirty="0" smtClean="0">
                <a:latin typeface="楷体_GB2312" pitchFamily="49" charset="-122"/>
                <a:ea typeface="楷体_GB2312" pitchFamily="49" charset="-122"/>
              </a:rPr>
              <a:t>网络层主要任务：</a:t>
            </a:r>
            <a:r>
              <a:rPr lang="zh-CN" altLang="en-US" sz="2000" b="1" dirty="0" smtClean="0">
                <a:latin typeface="楷体_GB2312" pitchFamily="49" charset="-122"/>
                <a:ea typeface="楷体_GB2312" pitchFamily="49" charset="-122"/>
              </a:rPr>
              <a:t>通过路由选择算法，为分组通过通信子网选择最适当的路径；网络层使用数据链路层的服务，实现路由选择、拥塞控制与网络互联等基本功能，向传输层的端一端传输连接提供服务</a:t>
            </a:r>
            <a:endParaRPr lang="zh-CN" altLang="en-US" sz="2000" dirty="0" smtClean="0">
              <a:solidFill>
                <a:srgbClr val="333399"/>
              </a:solidFill>
              <a:latin typeface="Arial" charset="0"/>
              <a:ea typeface="黑体" pitchFamily="2" charset="-122"/>
            </a:endParaRPr>
          </a:p>
          <a:p>
            <a:pPr eaLnBrk="1" hangingPunct="1"/>
            <a:endParaRPr lang="zh-CN" altLang="en-US" dirty="0" smtClean="0">
              <a:ea typeface="宋体" charset="-122"/>
            </a:endParaRPr>
          </a:p>
        </p:txBody>
      </p:sp>
    </p:spTree>
    <p:extLst>
      <p:ext uri="{BB962C8B-B14F-4D97-AF65-F5344CB8AC3E}">
        <p14:creationId xmlns:p14="http://schemas.microsoft.com/office/powerpoint/2010/main" val="510328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500BE-995E-41FE-912B-687ED514E2C8}" type="slidenum">
              <a:rPr lang="en-US" altLang="zh-CN"/>
              <a:pPr/>
              <a:t>20</a:t>
            </a:fld>
            <a:endParaRPr lang="en-US" altLang="zh-CN"/>
          </a:p>
        </p:txBody>
      </p:sp>
      <p:sp>
        <p:nvSpPr>
          <p:cNvPr id="749570" name="Rectangle 2"/>
          <p:cNvSpPr>
            <a:spLocks noGrp="1" noRot="1" noChangeAspect="1" noChangeArrowheads="1" noTextEdit="1"/>
          </p:cNvSpPr>
          <p:nvPr>
            <p:ph type="sldImg"/>
          </p:nvPr>
        </p:nvSpPr>
        <p:spPr>
          <a:ln/>
        </p:spPr>
      </p:sp>
      <p:sp>
        <p:nvSpPr>
          <p:cNvPr id="74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15275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82C43A-2F82-4EB8-BA62-6FBE0C43CE15}" type="slidenum">
              <a:rPr lang="en-US" altLang="zh-CN"/>
              <a:pPr/>
              <a:t>21</a:t>
            </a:fld>
            <a:endParaRPr lang="en-US" altLang="zh-CN"/>
          </a:p>
        </p:txBody>
      </p:sp>
      <p:sp>
        <p:nvSpPr>
          <p:cNvPr id="750594" name="Rectangle 2"/>
          <p:cNvSpPr>
            <a:spLocks noGrp="1" noRot="1" noChangeAspect="1" noChangeArrowheads="1" noTextEdit="1"/>
          </p:cNvSpPr>
          <p:nvPr>
            <p:ph type="sldImg"/>
          </p:nvPr>
        </p:nvSpPr>
        <p:spPr>
          <a:ln/>
        </p:spPr>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61107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917EC2-1038-46D7-A563-67CD2155F928}" type="slidenum">
              <a:rPr lang="en-US" altLang="zh-CN"/>
              <a:pPr/>
              <a:t>22</a:t>
            </a:fld>
            <a:endParaRPr lang="en-US" altLang="zh-CN"/>
          </a:p>
        </p:txBody>
      </p:sp>
      <p:sp>
        <p:nvSpPr>
          <p:cNvPr id="751618" name="Rectangle 2"/>
          <p:cNvSpPr>
            <a:spLocks noGrp="1" noRot="1" noChangeAspect="1" noChangeArrowheads="1" noTextEdit="1"/>
          </p:cNvSpPr>
          <p:nvPr>
            <p:ph type="sldImg"/>
          </p:nvPr>
        </p:nvSpPr>
        <p:spPr>
          <a:ln/>
        </p:spPr>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263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E38038-F9B2-4473-ADC8-B76AF16D08B3}" type="slidenum">
              <a:rPr lang="en-US" altLang="zh-CN"/>
              <a:pPr/>
              <a:t>23</a:t>
            </a:fld>
            <a:endParaRPr lang="en-US" altLang="zh-CN"/>
          </a:p>
        </p:txBody>
      </p:sp>
      <p:sp>
        <p:nvSpPr>
          <p:cNvPr id="752642" name="Rectangle 2"/>
          <p:cNvSpPr>
            <a:spLocks noGrp="1" noRot="1" noChangeAspect="1" noChangeArrowheads="1" noTextEdit="1"/>
          </p:cNvSpPr>
          <p:nvPr>
            <p:ph type="sldImg"/>
          </p:nvPr>
        </p:nvSpPr>
        <p:spPr>
          <a:ln/>
        </p:spPr>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50966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07AFE83-40D3-4C51-A063-D2909121BFE1}" type="slidenum">
              <a:rPr lang="zh-CN" altLang="en-US" smtClean="0">
                <a:latin typeface="Tahoma" pitchFamily="34" charset="0"/>
              </a:rPr>
              <a:pPr eaLnBrk="1" hangingPunct="1"/>
              <a:t>24</a:t>
            </a:fld>
            <a:endParaRPr lang="en-US" altLang="zh-CN" smtClean="0">
              <a:latin typeface="Tahoma" pitchFamily="34"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dirty="0" smtClean="0">
                <a:solidFill>
                  <a:schemeClr val="hlink"/>
                </a:solidFill>
              </a:rPr>
              <a:t>分类的 </a:t>
            </a:r>
            <a:r>
              <a:rPr lang="en-US" altLang="zh-CN" dirty="0" smtClean="0">
                <a:solidFill>
                  <a:schemeClr val="hlink"/>
                </a:solidFill>
              </a:rPr>
              <a:t>IP </a:t>
            </a:r>
            <a:r>
              <a:rPr lang="zh-CN" altLang="en-US" dirty="0" smtClean="0">
                <a:solidFill>
                  <a:schemeClr val="hlink"/>
                </a:solidFill>
              </a:rPr>
              <a:t>地址</a:t>
            </a:r>
            <a:r>
              <a:rPr lang="zh-CN" altLang="en-US" dirty="0" smtClean="0"/>
              <a:t>。这是最基本的编址方法，在 </a:t>
            </a:r>
            <a:r>
              <a:rPr lang="en-US" altLang="zh-CN" dirty="0" smtClean="0"/>
              <a:t>1981 </a:t>
            </a:r>
            <a:r>
              <a:rPr lang="zh-CN" altLang="en-US" dirty="0" smtClean="0"/>
              <a:t>年就通过了相应的标准协议。</a:t>
            </a:r>
          </a:p>
          <a:p>
            <a:pPr algn="just"/>
            <a:r>
              <a:rPr lang="zh-CN" altLang="en-US" dirty="0" smtClean="0">
                <a:solidFill>
                  <a:schemeClr val="hlink"/>
                </a:solidFill>
              </a:rPr>
              <a:t>子网的划分</a:t>
            </a:r>
            <a:r>
              <a:rPr lang="zh-CN" altLang="en-US" dirty="0" smtClean="0"/>
              <a:t>。这是对最基本的编址方法的改进，其标准</a:t>
            </a:r>
            <a:r>
              <a:rPr lang="en-US" altLang="zh-CN" dirty="0" smtClean="0"/>
              <a:t>[RFC 950]</a:t>
            </a:r>
            <a:r>
              <a:rPr lang="zh-CN" altLang="en-US" dirty="0" smtClean="0"/>
              <a:t>在 </a:t>
            </a:r>
            <a:r>
              <a:rPr lang="en-US" altLang="zh-CN" dirty="0" smtClean="0"/>
              <a:t>1985 </a:t>
            </a:r>
            <a:r>
              <a:rPr lang="zh-CN" altLang="en-US" dirty="0" smtClean="0"/>
              <a:t>年通过。</a:t>
            </a:r>
          </a:p>
          <a:p>
            <a:pPr algn="just"/>
            <a:r>
              <a:rPr lang="zh-CN" altLang="en-US" dirty="0" smtClean="0">
                <a:solidFill>
                  <a:schemeClr val="hlink"/>
                </a:solidFill>
              </a:rPr>
              <a:t>构成超网</a:t>
            </a:r>
            <a:r>
              <a:rPr lang="zh-CN" altLang="en-US" dirty="0" smtClean="0"/>
              <a:t>。这是比较新的无分类编址方法。</a:t>
            </a:r>
            <a:r>
              <a:rPr lang="en-US" altLang="zh-CN" dirty="0" smtClean="0"/>
              <a:t>1993 </a:t>
            </a:r>
            <a:r>
              <a:rPr lang="zh-CN" altLang="en-US" dirty="0" smtClean="0"/>
              <a:t>年提出后很快就得到推广应用。</a:t>
            </a:r>
            <a:endParaRPr lang="zh-CN" altLang="en-US" dirty="0"/>
          </a:p>
        </p:txBody>
      </p:sp>
    </p:spTree>
    <p:extLst>
      <p:ext uri="{BB962C8B-B14F-4D97-AF65-F5344CB8AC3E}">
        <p14:creationId xmlns:p14="http://schemas.microsoft.com/office/powerpoint/2010/main" val="824768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657B818-85D1-4257-96E6-C74E365F1597}" type="slidenum">
              <a:rPr lang="zh-CN" altLang="en-US" smtClean="0">
                <a:latin typeface="Tahoma" pitchFamily="34" charset="0"/>
              </a:rPr>
              <a:pPr eaLnBrk="1" hangingPunct="1"/>
              <a:t>25</a:t>
            </a:fld>
            <a:endParaRPr lang="en-US" altLang="zh-CN" smtClean="0">
              <a:latin typeface="Tahoma" pitchFamily="3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solidFill>
                  <a:schemeClr val="tx1"/>
                </a:solidFill>
              </a:rPr>
              <a:t>ICANN</a:t>
            </a:r>
            <a:r>
              <a:rPr lang="zh-CN" altLang="en-US" dirty="0" smtClean="0">
                <a:solidFill>
                  <a:schemeClr val="tx1"/>
                </a:solidFill>
              </a:rPr>
              <a:t>（</a:t>
            </a:r>
            <a:r>
              <a:rPr lang="en-US" altLang="zh-CN" dirty="0" smtClean="0">
                <a:solidFill>
                  <a:schemeClr val="tx1"/>
                </a:solidFill>
              </a:rPr>
              <a:t>The Internet Corporation for Assigned Names and Numbers</a:t>
            </a:r>
            <a:r>
              <a:rPr lang="zh-CN" altLang="en-US" dirty="0" smtClean="0">
                <a:solidFill>
                  <a:schemeClr val="tx1"/>
                </a:solidFill>
              </a:rPr>
              <a:t>）互联网名称与数字地址分配机构是一个非营利性的国际组织，成立于</a:t>
            </a:r>
            <a:r>
              <a:rPr lang="en-US" altLang="zh-CN" dirty="0" smtClean="0">
                <a:solidFill>
                  <a:schemeClr val="tx1"/>
                </a:solidFill>
              </a:rPr>
              <a:t>1998</a:t>
            </a:r>
            <a:r>
              <a:rPr lang="zh-CN" altLang="en-US" dirty="0" smtClean="0">
                <a:solidFill>
                  <a:schemeClr val="tx1"/>
                </a:solidFill>
              </a:rPr>
              <a:t>年</a:t>
            </a:r>
            <a:r>
              <a:rPr lang="en-US" altLang="zh-CN" dirty="0" smtClean="0">
                <a:solidFill>
                  <a:schemeClr val="tx1"/>
                </a:solidFill>
              </a:rPr>
              <a:t>10</a:t>
            </a:r>
            <a:r>
              <a:rPr lang="zh-CN" altLang="en-US" dirty="0" smtClean="0">
                <a:solidFill>
                  <a:schemeClr val="tx1"/>
                </a:solidFill>
              </a:rPr>
              <a:t>月，是一个集合了全球网络界商业、技术及学术各领域专家的非营利性国际组织，负责互联网协议（</a:t>
            </a:r>
            <a:r>
              <a:rPr lang="en-US" altLang="zh-CN" dirty="0" smtClean="0">
                <a:solidFill>
                  <a:schemeClr val="tx1"/>
                </a:solidFill>
              </a:rPr>
              <a:t>IP</a:t>
            </a:r>
            <a:r>
              <a:rPr lang="zh-CN" altLang="en-US" dirty="0" smtClean="0">
                <a:solidFill>
                  <a:schemeClr val="tx1"/>
                </a:solidFill>
              </a:rPr>
              <a:t>）地址的空间分配、协议标识符的指派、通用顶级域名（</a:t>
            </a:r>
            <a:r>
              <a:rPr lang="en-US" altLang="zh-CN" dirty="0" err="1" smtClean="0">
                <a:solidFill>
                  <a:schemeClr val="tx1"/>
                </a:solidFill>
              </a:rPr>
              <a:t>gTLD</a:t>
            </a:r>
            <a:r>
              <a:rPr lang="zh-CN" altLang="en-US" dirty="0" smtClean="0">
                <a:solidFill>
                  <a:schemeClr val="tx1"/>
                </a:solidFill>
              </a:rPr>
              <a:t>）以及国家和地区顶级域名（</a:t>
            </a:r>
            <a:r>
              <a:rPr lang="en-US" altLang="zh-CN" dirty="0" err="1" smtClean="0">
                <a:solidFill>
                  <a:schemeClr val="tx1"/>
                </a:solidFill>
              </a:rPr>
              <a:t>ccTLD</a:t>
            </a:r>
            <a:r>
              <a:rPr lang="zh-CN" altLang="en-US" dirty="0" smtClean="0">
                <a:solidFill>
                  <a:schemeClr val="tx1"/>
                </a:solidFill>
              </a:rPr>
              <a:t>）系统的管理、以及根服务器系统的管理。这些服务最初是在美国政府合同下由互联网号码分配当局（</a:t>
            </a:r>
            <a:r>
              <a:rPr lang="en-US" altLang="zh-CN" dirty="0" smtClean="0">
                <a:solidFill>
                  <a:schemeClr val="tx1"/>
                </a:solidFill>
              </a:rPr>
              <a:t>Internet Assigned Numbers Authority</a:t>
            </a:r>
            <a:r>
              <a:rPr lang="zh-CN" altLang="en-US" dirty="0" smtClean="0">
                <a:solidFill>
                  <a:schemeClr val="tx1"/>
                </a:solidFill>
              </a:rPr>
              <a:t>，</a:t>
            </a:r>
            <a:r>
              <a:rPr lang="en-US" altLang="zh-CN" dirty="0" smtClean="0">
                <a:solidFill>
                  <a:schemeClr val="tx1"/>
                </a:solidFill>
              </a:rPr>
              <a:t>IANA</a:t>
            </a:r>
            <a:r>
              <a:rPr lang="zh-CN" altLang="en-US" dirty="0" smtClean="0">
                <a:solidFill>
                  <a:schemeClr val="tx1"/>
                </a:solidFill>
              </a:rPr>
              <a:t>）以及其它一些组织提供。现在，</a:t>
            </a:r>
            <a:r>
              <a:rPr lang="en-US" altLang="zh-CN" dirty="0" smtClean="0">
                <a:solidFill>
                  <a:schemeClr val="tx1"/>
                </a:solidFill>
              </a:rPr>
              <a:t>ICANN</a:t>
            </a:r>
            <a:r>
              <a:rPr lang="zh-CN" altLang="en-US" dirty="0" smtClean="0">
                <a:solidFill>
                  <a:schemeClr val="tx1"/>
                </a:solidFill>
              </a:rPr>
              <a:t>行使</a:t>
            </a:r>
            <a:r>
              <a:rPr lang="en-US" altLang="zh-CN" dirty="0" smtClean="0">
                <a:solidFill>
                  <a:schemeClr val="tx1"/>
                </a:solidFill>
              </a:rPr>
              <a:t>IANA</a:t>
            </a:r>
            <a:r>
              <a:rPr lang="zh-CN" altLang="en-US" dirty="0" smtClean="0">
                <a:solidFill>
                  <a:schemeClr val="tx1"/>
                </a:solidFill>
              </a:rPr>
              <a:t>的职能。</a:t>
            </a:r>
            <a:endParaRPr lang="en-US" altLang="zh-CN" dirty="0" smtClean="0">
              <a:solidFill>
                <a:schemeClr val="tx1"/>
              </a:solidFill>
            </a:endParaRPr>
          </a:p>
          <a:p>
            <a:pPr eaLnBrk="1" hangingPunct="1"/>
            <a:r>
              <a:rPr lang="zh-CN" altLang="en-US" dirty="0" smtClean="0">
                <a:solidFill>
                  <a:schemeClr val="tx1"/>
                </a:solidFill>
                <a:ea typeface="宋体" charset="-122"/>
              </a:rPr>
              <a:t>请学生确认？</a:t>
            </a:r>
          </a:p>
        </p:txBody>
      </p:sp>
    </p:spTree>
    <p:extLst>
      <p:ext uri="{BB962C8B-B14F-4D97-AF65-F5344CB8AC3E}">
        <p14:creationId xmlns:p14="http://schemas.microsoft.com/office/powerpoint/2010/main" val="4225882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57BD955-03C6-45EB-8A0B-E4EAD1EBB88F}" type="slidenum">
              <a:rPr lang="zh-CN" altLang="en-US" smtClean="0">
                <a:latin typeface="Tahoma" pitchFamily="34" charset="0"/>
              </a:rPr>
              <a:pPr eaLnBrk="1" hangingPunct="1"/>
              <a:t>26</a:t>
            </a:fld>
            <a:endParaRPr lang="en-US" altLang="zh-CN" smtClean="0">
              <a:latin typeface="Tahoma" pitchFamily="3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053594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AAB265D-79AD-4D2E-B37F-35C7F97372C5}" type="slidenum">
              <a:rPr lang="zh-CN" altLang="en-US" smtClean="0">
                <a:latin typeface="Tahoma" pitchFamily="34" charset="0"/>
              </a:rPr>
              <a:pPr eaLnBrk="1" hangingPunct="1"/>
              <a:t>27</a:t>
            </a:fld>
            <a:endParaRPr lang="en-US" altLang="zh-CN" smtClean="0">
              <a:latin typeface="Tahoma" pitchFamily="34"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dirty="0" smtClean="0">
                <a:ea typeface="楷体_GB2312" pitchFamily="49" charset="-122"/>
              </a:rPr>
              <a:t>A</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地址结构适用于有大量主机的大型网络。</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dirty="0" smtClean="0">
                <a:ea typeface="楷体_GB2312" pitchFamily="49" charset="-122"/>
              </a:rPr>
              <a:t>B</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地址适用于一些国际性大公司与政府机构等中等大小的组织使用。</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dirty="0" smtClean="0">
                <a:ea typeface="楷体_GB2312" pitchFamily="49" charset="-122"/>
              </a:rPr>
              <a:t>C</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地址适用于一些小公司与普通的研究机构。</a:t>
            </a:r>
          </a:p>
        </p:txBody>
      </p:sp>
    </p:spTree>
    <p:extLst>
      <p:ext uri="{BB962C8B-B14F-4D97-AF65-F5344CB8AC3E}">
        <p14:creationId xmlns:p14="http://schemas.microsoft.com/office/powerpoint/2010/main" val="630150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538D226-073B-4197-84F6-2F18F989B84F}" type="slidenum">
              <a:rPr lang="zh-CN" altLang="en-US" smtClean="0">
                <a:latin typeface="Tahoma" pitchFamily="34" charset="0"/>
              </a:rPr>
              <a:pPr eaLnBrk="1" hangingPunct="1"/>
              <a:t>28</a:t>
            </a:fld>
            <a:endParaRPr lang="en-US" altLang="zh-CN" smtClean="0">
              <a:latin typeface="Tahoma"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None/>
            </a:pPr>
            <a:r>
              <a:rPr lang="en-US" altLang="zh-CN" sz="1200" dirty="0" smtClean="0"/>
              <a:t>IP </a:t>
            </a:r>
            <a:r>
              <a:rPr lang="zh-CN" altLang="en-US" sz="1200" dirty="0" smtClean="0"/>
              <a:t>地址是一种分等级的地址结构。分两个等级的好处是：</a:t>
            </a:r>
          </a:p>
          <a:p>
            <a:pPr algn="just"/>
            <a:r>
              <a:rPr lang="zh-CN" altLang="en-US" sz="1200" dirty="0" smtClean="0"/>
              <a:t>第一，</a:t>
            </a:r>
            <a:r>
              <a:rPr lang="en-US" altLang="zh-CN" sz="1200" dirty="0" smtClean="0"/>
              <a:t>IP</a:t>
            </a:r>
            <a:r>
              <a:rPr lang="en-US" altLang="zh-CN" sz="100" dirty="0" smtClean="0"/>
              <a:t> </a:t>
            </a:r>
            <a:r>
              <a:rPr lang="zh-CN" altLang="en-US" sz="1200" dirty="0" smtClean="0"/>
              <a:t>地址管理机构在分配</a:t>
            </a:r>
            <a:r>
              <a:rPr lang="zh-CN" altLang="en-US" sz="800" dirty="0" smtClean="0"/>
              <a:t> </a:t>
            </a:r>
            <a:r>
              <a:rPr lang="en-US" altLang="zh-CN" sz="1200" dirty="0" smtClean="0"/>
              <a:t>IP</a:t>
            </a:r>
            <a:r>
              <a:rPr lang="en-US" altLang="zh-CN" sz="100" dirty="0" smtClean="0"/>
              <a:t> </a:t>
            </a:r>
            <a:r>
              <a:rPr lang="zh-CN" altLang="en-US" sz="1200" dirty="0" smtClean="0"/>
              <a:t>地址时只分配网络号，而剩下的主机号则由得到该网络号的单位自行分配。这样就方便了</a:t>
            </a:r>
            <a:r>
              <a:rPr lang="zh-CN" altLang="en-US" sz="900" dirty="0" smtClean="0"/>
              <a:t> </a:t>
            </a:r>
            <a:r>
              <a:rPr lang="en-US" altLang="zh-CN" sz="1200" dirty="0" smtClean="0"/>
              <a:t>IP</a:t>
            </a:r>
            <a:r>
              <a:rPr lang="en-US" altLang="zh-CN" sz="900" dirty="0" smtClean="0"/>
              <a:t> </a:t>
            </a:r>
            <a:r>
              <a:rPr lang="zh-CN" altLang="en-US" sz="1200" dirty="0" smtClean="0"/>
              <a:t>地址的管理。</a:t>
            </a:r>
          </a:p>
          <a:p>
            <a:pPr algn="just"/>
            <a:r>
              <a:rPr lang="zh-CN" altLang="en-US" sz="1200" dirty="0" smtClean="0"/>
              <a:t>第二，路由器仅根据目的主机所连接的网络号来转发分组（而不考虑目的主机号），这样就可以使路由表中的项目数大幅度减少，从而减小了路由表所占的存储空间。 </a:t>
            </a:r>
          </a:p>
          <a:p>
            <a:pPr algn="just">
              <a:lnSpc>
                <a:spcPct val="90000"/>
              </a:lnSpc>
              <a:buFont typeface="Wingdings" pitchFamily="2" charset="2"/>
              <a:buNone/>
            </a:pPr>
            <a:r>
              <a:rPr lang="zh-CN" altLang="en-US" sz="1200" dirty="0" smtClean="0"/>
              <a:t>实际上 </a:t>
            </a:r>
            <a:r>
              <a:rPr lang="en-US" altLang="zh-CN" sz="1200" dirty="0" smtClean="0"/>
              <a:t>IP </a:t>
            </a:r>
            <a:r>
              <a:rPr lang="zh-CN" altLang="en-US" sz="1200" dirty="0" smtClean="0"/>
              <a:t>地址是标志一个主机（或路由器）和一条链路的接口。 </a:t>
            </a:r>
          </a:p>
          <a:p>
            <a:pPr algn="just">
              <a:lnSpc>
                <a:spcPct val="90000"/>
              </a:lnSpc>
            </a:pPr>
            <a:r>
              <a:rPr lang="zh-CN" altLang="en-US" sz="1200" dirty="0" smtClean="0"/>
              <a:t>当一个主机同时连接到两个网络上时，该主机就必须同时具有两个相应的 </a:t>
            </a:r>
            <a:r>
              <a:rPr lang="en-US" altLang="zh-CN" sz="1200" dirty="0" smtClean="0"/>
              <a:t>IP </a:t>
            </a:r>
            <a:r>
              <a:rPr lang="zh-CN" altLang="en-US" sz="1200" dirty="0" smtClean="0"/>
              <a:t>地址，其网络号 </a:t>
            </a:r>
            <a:r>
              <a:rPr lang="en-US" altLang="zh-CN" sz="1200" dirty="0" smtClean="0"/>
              <a:t>net-id </a:t>
            </a:r>
            <a:r>
              <a:rPr lang="zh-CN" altLang="en-US" sz="1200" dirty="0" smtClean="0"/>
              <a:t>必须是不同的。这种主机称为多接口主机。</a:t>
            </a:r>
          </a:p>
          <a:p>
            <a:pPr algn="just">
              <a:lnSpc>
                <a:spcPct val="90000"/>
              </a:lnSpc>
            </a:pPr>
            <a:r>
              <a:rPr lang="zh-CN" altLang="en-US" sz="1200" dirty="0" smtClean="0"/>
              <a:t>由于一个路由器至少应当连接到两个网络（这样它才能将 </a:t>
            </a:r>
            <a:r>
              <a:rPr lang="en-US" altLang="zh-CN" sz="1200" dirty="0" smtClean="0"/>
              <a:t>IP </a:t>
            </a:r>
            <a:r>
              <a:rPr lang="zh-CN" altLang="en-US" sz="1200" dirty="0" smtClean="0"/>
              <a:t>数据报从一个网络转发到另一个网络），因此一个路由器至少应当有两个不同的 </a:t>
            </a:r>
            <a:r>
              <a:rPr lang="en-US" altLang="zh-CN" sz="1200" dirty="0" smtClean="0"/>
              <a:t>IP </a:t>
            </a:r>
            <a:r>
              <a:rPr lang="zh-CN" altLang="en-US" sz="1200" dirty="0" smtClean="0"/>
              <a:t>地址。 </a:t>
            </a:r>
          </a:p>
          <a:p>
            <a:pPr eaLnBrk="1" hangingPunct="1"/>
            <a:endParaRPr lang="zh-CN" altLang="en-US" dirty="0" smtClean="0">
              <a:ea typeface="宋体" charset="-122"/>
            </a:endParaRPr>
          </a:p>
        </p:txBody>
      </p:sp>
    </p:spTree>
    <p:extLst>
      <p:ext uri="{BB962C8B-B14F-4D97-AF65-F5344CB8AC3E}">
        <p14:creationId xmlns:p14="http://schemas.microsoft.com/office/powerpoint/2010/main" val="2333753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DD56CB-8373-4C8B-A89D-1BBAB343E206}" type="slidenum">
              <a:rPr lang="zh-CN" altLang="en-US" smtClean="0">
                <a:latin typeface="Tahoma" pitchFamily="34" charset="0"/>
              </a:rPr>
              <a:pPr eaLnBrk="1" hangingPunct="1"/>
              <a:t>29</a:t>
            </a:fld>
            <a:endParaRPr lang="en-US" altLang="zh-CN" smtClean="0">
              <a:latin typeface="Tahoma" pitchFamily="34"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4032628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32954C9-F233-469C-A15D-AB95EF29CD62}" type="slidenum">
              <a:rPr lang="zh-CN" altLang="en-US" smtClean="0">
                <a:latin typeface="Tahoma" pitchFamily="34" charset="0"/>
              </a:rPr>
              <a:pPr eaLnBrk="1" hangingPunct="1"/>
              <a:t>3</a:t>
            </a:fld>
            <a:endParaRPr lang="en-US" altLang="zh-CN" smtClean="0">
              <a:latin typeface="Tahoma" pitchFamily="3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u="none" dirty="0" smtClean="0"/>
              <a:t>Congestion:</a:t>
            </a:r>
            <a:r>
              <a:rPr lang="zh-CN" altLang="en-US" sz="1200" u="none" dirty="0" smtClean="0"/>
              <a:t>拥塞</a:t>
            </a:r>
            <a:endParaRPr lang="en-US" altLang="zh-CN" sz="1200" u="none" dirty="0" smtClean="0"/>
          </a:p>
          <a:p>
            <a:pPr eaLnBrk="1" hangingPunct="1"/>
            <a:r>
              <a:rPr lang="zh-CN" altLang="en-US" u="none" dirty="0" smtClean="0">
                <a:ea typeface="宋体" charset="-122"/>
              </a:rPr>
              <a:t>为什么还需要第三层？</a:t>
            </a:r>
            <a:endParaRPr lang="en-US" altLang="zh-CN" u="none" dirty="0" smtClean="0">
              <a:ea typeface="宋体" charset="-122"/>
            </a:endParaRPr>
          </a:p>
          <a:p>
            <a:pPr eaLnBrk="1" hangingPunct="1"/>
            <a:r>
              <a:rPr lang="zh-CN" altLang="en-US" u="none" dirty="0" smtClean="0">
                <a:ea typeface="宋体" charset="-122"/>
              </a:rPr>
              <a:t>异构性问题：网络和通信协议、计算机、</a:t>
            </a:r>
            <a:r>
              <a:rPr lang="en-US" altLang="zh-CN" u="none" dirty="0" smtClean="0">
                <a:ea typeface="宋体" charset="-122"/>
              </a:rPr>
              <a:t>OS</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solidFill>
                  <a:srgbClr val="333399"/>
                </a:solidFill>
                <a:latin typeface="Arial" charset="0"/>
                <a:ea typeface="黑体" pitchFamily="2" charset="-122"/>
              </a:rPr>
              <a:t>IP</a:t>
            </a:r>
            <a:r>
              <a:rPr lang="zh-CN" altLang="en-US" dirty="0" smtClean="0">
                <a:solidFill>
                  <a:srgbClr val="333399"/>
                </a:solidFill>
                <a:latin typeface="Arial" charset="0"/>
                <a:ea typeface="黑体" pitchFamily="2" charset="-122"/>
              </a:rPr>
              <a:t>层抽象的互联网屏蔽了下层很复杂的细节在抽象的网络层上讨论问题，就能够使用统一的、抽象的 </a:t>
            </a:r>
            <a:r>
              <a:rPr lang="en-US" altLang="zh-CN" dirty="0" smtClean="0">
                <a:solidFill>
                  <a:srgbClr val="333399"/>
                </a:solidFill>
                <a:latin typeface="Arial" charset="0"/>
                <a:ea typeface="黑体" pitchFamily="2" charset="-122"/>
              </a:rPr>
              <a:t>IP </a:t>
            </a:r>
            <a:r>
              <a:rPr lang="zh-CN" altLang="en-US" dirty="0" smtClean="0">
                <a:solidFill>
                  <a:srgbClr val="333399"/>
                </a:solidFill>
                <a:latin typeface="Arial" charset="0"/>
                <a:ea typeface="黑体" pitchFamily="2" charset="-122"/>
              </a:rPr>
              <a:t>地址研究主机和主机或主机和路由器之间的通信 </a:t>
            </a:r>
          </a:p>
          <a:p>
            <a:r>
              <a:rPr lang="en-US" altLang="zh-CN" sz="1200" b="1" dirty="0" smtClean="0">
                <a:ea typeface="楷体_GB2312" pitchFamily="49" charset="-122"/>
              </a:rPr>
              <a:t>IP</a:t>
            </a:r>
            <a:r>
              <a:rPr lang="zh-CN" altLang="en-US" sz="1200" b="1" dirty="0" smtClean="0">
                <a:ea typeface="楷体_GB2312" pitchFamily="49" charset="-122"/>
              </a:rPr>
              <a:t>协议是一种不可靠、无连接的数据报传送服务协议 ；</a:t>
            </a:r>
            <a:r>
              <a:rPr lang="en-US" altLang="zh-CN" sz="1200" b="1" dirty="0" smtClean="0">
                <a:ea typeface="楷体_GB2312" pitchFamily="49" charset="-122"/>
              </a:rPr>
              <a:t>IP</a:t>
            </a:r>
            <a:r>
              <a:rPr lang="zh-CN" altLang="en-US" sz="1200" b="1" dirty="0" smtClean="0">
                <a:ea typeface="楷体_GB2312" pitchFamily="49" charset="-122"/>
              </a:rPr>
              <a:t>协议是点-点的网络层通信协议 ；</a:t>
            </a:r>
            <a:r>
              <a:rPr lang="en-US" altLang="zh-CN" sz="1200" b="1" dirty="0" smtClean="0">
                <a:ea typeface="楷体_GB2312" pitchFamily="49" charset="-122"/>
              </a:rPr>
              <a:t>IP</a:t>
            </a:r>
            <a:r>
              <a:rPr lang="zh-CN" altLang="en-US" sz="1200" b="1" dirty="0" smtClean="0">
                <a:ea typeface="楷体_GB2312" pitchFamily="49" charset="-122"/>
              </a:rPr>
              <a:t>协议向传输层屏蔽了物理网络的差异 </a:t>
            </a:r>
            <a:endParaRPr lang="zh-CN" altLang="en-US" u="none" dirty="0" smtClean="0">
              <a:ea typeface="宋体" charset="-122"/>
            </a:endParaRPr>
          </a:p>
        </p:txBody>
      </p:sp>
    </p:spTree>
    <p:extLst>
      <p:ext uri="{BB962C8B-B14F-4D97-AF65-F5344CB8AC3E}">
        <p14:creationId xmlns:p14="http://schemas.microsoft.com/office/powerpoint/2010/main" val="795827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5CD1239-6DAB-4AF6-9BE2-E7BDC6A2A7DA}" type="slidenum">
              <a:rPr lang="zh-CN" altLang="en-US" smtClean="0">
                <a:latin typeface="Tahoma" pitchFamily="34" charset="0"/>
              </a:rPr>
              <a:pPr eaLnBrk="1" hangingPunct="1"/>
              <a:t>30</a:t>
            </a:fld>
            <a:endParaRPr lang="en-US" altLang="zh-CN" smtClean="0">
              <a:latin typeface="Tahoma" pitchFamily="3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800" b="1" dirty="0" smtClean="0">
                <a:ea typeface="楷体_GB2312" pitchFamily="49" charset="-122"/>
              </a:rPr>
              <a:t>直接广播地址、受限广播地址</a:t>
            </a:r>
            <a:endParaRPr lang="zh-CN" altLang="en-US" sz="800" b="1" dirty="0" smtClean="0">
              <a:ea typeface="楷体_GB2312" pitchFamily="49" charset="-122"/>
            </a:endParaRPr>
          </a:p>
          <a:p>
            <a:r>
              <a:rPr lang="zh-CN" altLang="en-US" sz="2800" b="1" dirty="0" smtClean="0">
                <a:ea typeface="楷体_GB2312" pitchFamily="49" charset="-122"/>
              </a:rPr>
              <a:t>回送地址：</a:t>
            </a:r>
            <a:r>
              <a:rPr lang="zh-CN" altLang="en-US" sz="1200" b="1" dirty="0" smtClean="0">
                <a:ea typeface="楷体_GB2312" pitchFamily="49" charset="-122"/>
              </a:rPr>
              <a:t>用于网络软件测试和本地进程间通信；</a:t>
            </a:r>
            <a:r>
              <a:rPr lang="en-US" altLang="zh-CN" sz="1200" b="1" dirty="0" smtClean="0">
                <a:ea typeface="楷体_GB2312" pitchFamily="49" charset="-122"/>
              </a:rPr>
              <a:t>TCP/IP</a:t>
            </a:r>
            <a:r>
              <a:rPr lang="zh-CN" altLang="en-US" sz="1200" b="1" dirty="0" smtClean="0">
                <a:ea typeface="楷体_GB2312" pitchFamily="49" charset="-122"/>
              </a:rPr>
              <a:t>协议规定： 含网络号为127的分组不能出现在任何网络上；主机和路由器不能为该地址广播任何寻址信息</a:t>
            </a:r>
            <a:r>
              <a:rPr lang="zh-CN" altLang="en-US" sz="1400" b="1" dirty="0" smtClean="0">
                <a:ea typeface="楷体_GB2312" pitchFamily="49" charset="-122"/>
              </a:rPr>
              <a:t>。</a:t>
            </a:r>
            <a:endParaRPr lang="en-US" altLang="zh-CN" sz="1400" b="1" dirty="0" smtClean="0">
              <a:ea typeface="楷体_GB2312" pitchFamily="49" charset="-122"/>
            </a:endParaRPr>
          </a:p>
          <a:p>
            <a:endParaRPr lang="en-US" altLang="zh-CN" sz="1400" b="1" dirty="0" smtClean="0">
              <a:ea typeface="楷体_GB2312" pitchFamily="49" charset="-122"/>
            </a:endParaRPr>
          </a:p>
          <a:p>
            <a:r>
              <a:rPr lang="zh-CN" altLang="en-US" sz="5400" b="1" dirty="0" smtClean="0">
                <a:ea typeface="楷体_GB2312" pitchFamily="49" charset="-122"/>
              </a:rPr>
              <a:t>“这个网的这个主机”地址</a:t>
            </a:r>
            <a:endParaRPr lang="zh-CN" altLang="en-US" sz="1400" b="1" dirty="0" smtClean="0">
              <a:ea typeface="楷体_GB2312" pitchFamily="49" charset="-122"/>
            </a:endParaRPr>
          </a:p>
          <a:p>
            <a:r>
              <a:rPr lang="zh-CN" altLang="en-US" sz="5400" b="1" dirty="0" smtClean="0">
                <a:ea typeface="楷体_GB2312" pitchFamily="49" charset="-122"/>
              </a:rPr>
              <a:t>“这个网络上的特定主机”地址</a:t>
            </a:r>
            <a:endParaRPr lang="en-US" altLang="zh-CN" sz="5400" b="1" dirty="0" smtClean="0">
              <a:ea typeface="楷体_GB2312" pitchFamily="49" charset="-122"/>
            </a:endParaRPr>
          </a:p>
          <a:p>
            <a:r>
              <a:rPr lang="zh-CN" altLang="en-US" sz="1400" b="1" dirty="0" smtClean="0">
                <a:latin typeface="楷体_GB2312" pitchFamily="49" charset="-122"/>
                <a:ea typeface="楷体_GB2312" pitchFamily="49" charset="-122"/>
              </a:rPr>
              <a:t>主机或路由器向本网络上的某个特定的主机发送分组；网络号部分为全0，主机号为确定的值；这样的分组被限制在本网络内部。</a:t>
            </a:r>
            <a:endParaRPr lang="zh-CN" altLang="en-US" sz="1400" b="1" dirty="0" smtClean="0">
              <a:ea typeface="楷体_GB2312" pitchFamily="49" charset="-122"/>
            </a:endParaRPr>
          </a:p>
          <a:p>
            <a:endParaRPr lang="zh-CN" altLang="en-US" sz="1400" b="1" dirty="0" smtClean="0">
              <a:ea typeface="楷体_GB2312" pitchFamily="49" charset="-122"/>
            </a:endParaRPr>
          </a:p>
          <a:p>
            <a:pPr eaLnBrk="1" hangingPunct="1"/>
            <a:endParaRPr lang="zh-CN" altLang="en-US" dirty="0" smtClean="0">
              <a:ea typeface="宋体" charset="-122"/>
            </a:endParaRPr>
          </a:p>
        </p:txBody>
      </p:sp>
    </p:spTree>
    <p:extLst>
      <p:ext uri="{BB962C8B-B14F-4D97-AF65-F5344CB8AC3E}">
        <p14:creationId xmlns:p14="http://schemas.microsoft.com/office/powerpoint/2010/main" val="2200455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6AF9F5F-A189-457F-86CA-D8B6617831FF}" type="slidenum">
              <a:rPr lang="zh-CN" altLang="en-US" smtClean="0">
                <a:latin typeface="Tahoma" pitchFamily="34" charset="0"/>
              </a:rPr>
              <a:pPr eaLnBrk="1" hangingPunct="1"/>
              <a:t>31</a:t>
            </a:fld>
            <a:endParaRPr lang="en-US" altLang="zh-CN" smtClean="0">
              <a:latin typeface="Tahoma" pitchFamily="34"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76726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80D4F6-5EE3-412E-ABEC-7B4DF0F72091}" type="slidenum">
              <a:rPr lang="zh-CN" altLang="en-US" smtClean="0">
                <a:latin typeface="Tahoma" pitchFamily="34" charset="0"/>
              </a:rPr>
              <a:pPr eaLnBrk="1" hangingPunct="1"/>
              <a:t>32</a:t>
            </a:fld>
            <a:endParaRPr lang="en-US" altLang="zh-CN" smtClean="0">
              <a:latin typeface="Tahoma"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dirty="0" smtClean="0">
                <a:ea typeface="宋体" charset="-122"/>
              </a:rPr>
              <a:t>CIDR</a:t>
            </a:r>
            <a:r>
              <a:rPr lang="zh-CN" altLang="en-US" dirty="0" smtClean="0">
                <a:ea typeface="宋体" charset="-122"/>
              </a:rPr>
              <a:t>：地址不够、路由</a:t>
            </a:r>
            <a:endParaRPr lang="en-US" altLang="zh-CN" dirty="0" smtClean="0">
              <a:ea typeface="宋体" charset="-122"/>
            </a:endParaRPr>
          </a:p>
          <a:p>
            <a:pPr algn="just">
              <a:spcBef>
                <a:spcPct val="0"/>
              </a:spcBef>
              <a:buFont typeface="Wingdings" pitchFamily="2" charset="2"/>
              <a:buNone/>
            </a:pPr>
            <a:r>
              <a:rPr lang="zh-CN" altLang="en-US" sz="1200" dirty="0" smtClean="0"/>
              <a:t>划分子网在一定程度上缓解了因特网在发展中遇到的困难。然而在</a:t>
            </a:r>
            <a:r>
              <a:rPr lang="zh-CN" altLang="en-US" sz="900" dirty="0" smtClean="0"/>
              <a:t> </a:t>
            </a:r>
            <a:r>
              <a:rPr lang="en-US" altLang="zh-CN" sz="1200" dirty="0" smtClean="0"/>
              <a:t>1992</a:t>
            </a:r>
            <a:r>
              <a:rPr lang="en-US" altLang="zh-CN" sz="900" dirty="0" smtClean="0"/>
              <a:t> </a:t>
            </a:r>
            <a:r>
              <a:rPr lang="zh-CN" altLang="en-US" sz="1200" dirty="0" smtClean="0"/>
              <a:t>年因特网仍然面临三个必须尽早解决的问题，这就是：</a:t>
            </a:r>
          </a:p>
          <a:p>
            <a:pPr algn="just"/>
            <a:r>
              <a:rPr lang="en-US" altLang="zh-CN" sz="1200" dirty="0" smtClean="0"/>
              <a:t>B </a:t>
            </a:r>
            <a:r>
              <a:rPr lang="zh-CN" altLang="en-US" sz="1200" dirty="0" smtClean="0"/>
              <a:t>类地址在 </a:t>
            </a:r>
            <a:r>
              <a:rPr lang="en-US" altLang="zh-CN" sz="1200" dirty="0" smtClean="0"/>
              <a:t>1992 </a:t>
            </a:r>
            <a:r>
              <a:rPr lang="zh-CN" altLang="en-US" sz="1200" dirty="0" smtClean="0"/>
              <a:t>年已分配了近一半，眼看就要在 </a:t>
            </a:r>
            <a:r>
              <a:rPr lang="en-US" altLang="zh-CN" sz="1200" dirty="0" smtClean="0"/>
              <a:t>1994 </a:t>
            </a:r>
            <a:r>
              <a:rPr lang="zh-CN" altLang="en-US" sz="1200" dirty="0" smtClean="0"/>
              <a:t>年 </a:t>
            </a:r>
            <a:r>
              <a:rPr lang="en-US" altLang="zh-CN" sz="1200" dirty="0" smtClean="0"/>
              <a:t>3 </a:t>
            </a:r>
            <a:r>
              <a:rPr lang="zh-CN" altLang="en-US" sz="1200" dirty="0" smtClean="0"/>
              <a:t>月全部分配完毕！</a:t>
            </a:r>
            <a:endParaRPr lang="en-US" altLang="zh-CN" sz="1200" dirty="0" smtClean="0"/>
          </a:p>
          <a:p>
            <a:pPr algn="just"/>
            <a:r>
              <a:rPr lang="zh-CN" altLang="en-US" sz="1200" dirty="0" smtClean="0"/>
              <a:t>因特网主干网上的路由表中的项目数急剧增长（从几千个增长到几万个）。</a:t>
            </a:r>
          </a:p>
          <a:p>
            <a:pPr algn="just"/>
            <a:r>
              <a:rPr lang="zh-CN" altLang="en-US" sz="1200" dirty="0" smtClean="0"/>
              <a:t>整个 </a:t>
            </a:r>
            <a:r>
              <a:rPr lang="en-US" altLang="zh-CN" sz="1200" dirty="0" smtClean="0"/>
              <a:t>IPv4 </a:t>
            </a:r>
            <a:r>
              <a:rPr lang="zh-CN" altLang="en-US" sz="1200" dirty="0" smtClean="0"/>
              <a:t>的地址空间最终将全部耗尽</a:t>
            </a:r>
            <a:r>
              <a:rPr lang="zh-CN" altLang="en-US" dirty="0" smtClean="0">
                <a:ea typeface="宋体" charset="-122"/>
              </a:rPr>
              <a:t>表项太多。</a:t>
            </a:r>
            <a:endParaRPr lang="en-US" altLang="zh-CN" dirty="0" smtClean="0">
              <a:ea typeface="宋体" charset="-122"/>
            </a:endParaRPr>
          </a:p>
          <a:p>
            <a:pPr algn="just">
              <a:lnSpc>
                <a:spcPct val="90000"/>
              </a:lnSpc>
            </a:pPr>
            <a:r>
              <a:rPr lang="en-US" altLang="zh-CN" dirty="0" smtClean="0"/>
              <a:t>1987 </a:t>
            </a:r>
            <a:r>
              <a:rPr lang="zh-CN" altLang="en-US" dirty="0" smtClean="0"/>
              <a:t>年，</a:t>
            </a:r>
            <a:r>
              <a:rPr lang="en-US" altLang="zh-CN" dirty="0" smtClean="0"/>
              <a:t>RFC 1009 </a:t>
            </a:r>
            <a:r>
              <a:rPr lang="zh-CN" altLang="en-US" dirty="0" smtClean="0"/>
              <a:t>就指明了在一个划分子网的网络中可同时使用几个不同的子网掩码。使用</a:t>
            </a:r>
            <a:r>
              <a:rPr lang="zh-CN" altLang="en-US" dirty="0" smtClean="0">
                <a:solidFill>
                  <a:schemeClr val="hlink"/>
                </a:solidFill>
              </a:rPr>
              <a:t>变长子网掩码 </a:t>
            </a:r>
            <a:r>
              <a:rPr lang="en-US" altLang="zh-CN" dirty="0" smtClean="0">
                <a:solidFill>
                  <a:schemeClr val="hlink"/>
                </a:solidFill>
              </a:rPr>
              <a:t>VLSM</a:t>
            </a:r>
            <a:r>
              <a:rPr lang="en-US" altLang="zh-CN" dirty="0" smtClean="0"/>
              <a:t> (Variable Length Subnet Mask)</a:t>
            </a:r>
            <a:r>
              <a:rPr lang="zh-CN" altLang="en-US" dirty="0" smtClean="0"/>
              <a:t>可进一步提高 </a:t>
            </a:r>
            <a:r>
              <a:rPr lang="en-US" altLang="zh-CN" dirty="0" smtClean="0"/>
              <a:t>IP </a:t>
            </a:r>
            <a:r>
              <a:rPr lang="zh-CN" altLang="en-US" dirty="0" smtClean="0"/>
              <a:t>地址资源的利用率。</a:t>
            </a:r>
          </a:p>
          <a:p>
            <a:pPr algn="just">
              <a:lnSpc>
                <a:spcPct val="90000"/>
              </a:lnSpc>
            </a:pPr>
            <a:r>
              <a:rPr lang="zh-CN" altLang="en-US" dirty="0" smtClean="0"/>
              <a:t>在 </a:t>
            </a:r>
            <a:r>
              <a:rPr lang="en-US" altLang="zh-CN" dirty="0" smtClean="0"/>
              <a:t>VLSM </a:t>
            </a:r>
            <a:r>
              <a:rPr lang="zh-CN" altLang="en-US" dirty="0" smtClean="0"/>
              <a:t>的基础上又进一步研究出无分类编址方法，它的正式名字是</a:t>
            </a:r>
            <a:r>
              <a:rPr lang="zh-CN" altLang="en-US" dirty="0" smtClean="0">
                <a:solidFill>
                  <a:schemeClr val="hlink"/>
                </a:solidFill>
              </a:rPr>
              <a:t>无分类域间路由选择 </a:t>
            </a:r>
            <a:r>
              <a:rPr lang="en-US" altLang="zh-CN" dirty="0" smtClean="0">
                <a:solidFill>
                  <a:schemeClr val="hlink"/>
                </a:solidFill>
              </a:rPr>
              <a:t>CIDR</a:t>
            </a:r>
            <a:r>
              <a:rPr lang="en-US" altLang="zh-CN" dirty="0" smtClean="0"/>
              <a:t> (Classless Inter-Domain Routing)</a:t>
            </a:r>
            <a:r>
              <a:rPr lang="zh-CN" altLang="en-US" dirty="0" smtClean="0"/>
              <a:t>。  </a:t>
            </a:r>
          </a:p>
          <a:p>
            <a:pPr algn="just"/>
            <a:r>
              <a:rPr lang="en-US" altLang="zh-CN" dirty="0" smtClean="0"/>
              <a:t>CIDR </a:t>
            </a:r>
            <a:r>
              <a:rPr lang="zh-CN" altLang="en-US" dirty="0" smtClean="0"/>
              <a:t>消除了传统的 </a:t>
            </a:r>
            <a:r>
              <a:rPr lang="en-US" altLang="zh-CN" dirty="0" smtClean="0"/>
              <a:t>A </a:t>
            </a:r>
            <a:r>
              <a:rPr lang="zh-CN" altLang="en-US" dirty="0" smtClean="0"/>
              <a:t>类、</a:t>
            </a:r>
            <a:r>
              <a:rPr lang="en-US" altLang="zh-CN" dirty="0" smtClean="0"/>
              <a:t>B </a:t>
            </a:r>
            <a:r>
              <a:rPr lang="zh-CN" altLang="en-US" dirty="0" smtClean="0"/>
              <a:t>类和 </a:t>
            </a:r>
            <a:r>
              <a:rPr lang="en-US" altLang="zh-CN" dirty="0" smtClean="0"/>
              <a:t>C </a:t>
            </a:r>
            <a:r>
              <a:rPr lang="zh-CN" altLang="en-US" dirty="0" smtClean="0"/>
              <a:t>类地址以及划分子网的概念，因而可以更加有效地分配 </a:t>
            </a:r>
            <a:r>
              <a:rPr lang="en-US" altLang="zh-CN" dirty="0" smtClean="0"/>
              <a:t>IPv4 </a:t>
            </a:r>
            <a:r>
              <a:rPr lang="zh-CN" altLang="en-US" dirty="0" smtClean="0"/>
              <a:t>的地址空间。</a:t>
            </a:r>
          </a:p>
          <a:p>
            <a:pPr algn="just"/>
            <a:r>
              <a:rPr lang="en-US" altLang="zh-CN" dirty="0" smtClean="0"/>
              <a:t>CIDR</a:t>
            </a:r>
            <a:r>
              <a:rPr lang="zh-CN" altLang="en-US" dirty="0" smtClean="0"/>
              <a:t>使用各种长度的“</a:t>
            </a:r>
            <a:r>
              <a:rPr lang="zh-CN" altLang="en-US" dirty="0" smtClean="0">
                <a:solidFill>
                  <a:schemeClr val="hlink"/>
                </a:solidFill>
              </a:rPr>
              <a:t>网络前缀</a:t>
            </a:r>
            <a:r>
              <a:rPr lang="zh-CN" altLang="en-US" dirty="0" smtClean="0"/>
              <a:t>”</a:t>
            </a:r>
            <a:r>
              <a:rPr lang="en-US" altLang="zh-CN" dirty="0" smtClean="0"/>
              <a:t>(network-prefix)</a:t>
            </a:r>
            <a:r>
              <a:rPr lang="zh-CN" altLang="en-US" dirty="0" smtClean="0"/>
              <a:t>来代替分类地址中的网络号和子网号。</a:t>
            </a:r>
          </a:p>
          <a:p>
            <a:pPr algn="just"/>
            <a:r>
              <a:rPr lang="en-US" altLang="zh-CN" dirty="0" smtClean="0"/>
              <a:t>IP </a:t>
            </a:r>
            <a:r>
              <a:rPr lang="zh-CN" altLang="en-US" dirty="0" smtClean="0"/>
              <a:t>地址从三级编址（使用子网掩码）又回到了两级编址。  </a:t>
            </a:r>
          </a:p>
          <a:p>
            <a:pPr algn="just"/>
            <a:endParaRPr lang="zh-CN" altLang="en-US" dirty="0" smtClean="0">
              <a:ea typeface="宋体" charset="-122"/>
            </a:endParaRPr>
          </a:p>
        </p:txBody>
      </p:sp>
    </p:spTree>
    <p:extLst>
      <p:ext uri="{BB962C8B-B14F-4D97-AF65-F5344CB8AC3E}">
        <p14:creationId xmlns:p14="http://schemas.microsoft.com/office/powerpoint/2010/main" val="488636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B16501-A12B-402A-9FA2-48340AEC2A9A}" type="slidenum">
              <a:rPr lang="zh-CN" altLang="en-US" smtClean="0">
                <a:latin typeface="Tahoma" pitchFamily="34" charset="0"/>
              </a:rPr>
              <a:pPr eaLnBrk="1" hangingPunct="1"/>
              <a:t>33</a:t>
            </a:fld>
            <a:endParaRPr lang="en-US" altLang="zh-CN" smtClean="0">
              <a:latin typeface="Tahoma" pitchFamily="3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子网太大而使得资源浪费的情况</a:t>
            </a:r>
          </a:p>
        </p:txBody>
      </p:sp>
    </p:spTree>
    <p:extLst>
      <p:ext uri="{BB962C8B-B14F-4D97-AF65-F5344CB8AC3E}">
        <p14:creationId xmlns:p14="http://schemas.microsoft.com/office/powerpoint/2010/main" val="1741397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4F4965D-1305-4948-902C-B85AAC86DC04}" type="slidenum">
              <a:rPr lang="zh-CN" altLang="en-US" smtClean="0">
                <a:latin typeface="Tahoma" pitchFamily="34" charset="0"/>
              </a:rPr>
              <a:pPr eaLnBrk="1" hangingPunct="1"/>
              <a:t>34</a:t>
            </a:fld>
            <a:endParaRPr lang="en-US" altLang="zh-CN" smtClean="0">
              <a:latin typeface="Tahoma" pitchFamily="34"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zh-CN" altLang="en-US" sz="1200" b="1" dirty="0" smtClean="0">
                <a:ea typeface="楷体_GB2312" pitchFamily="49" charset="-122"/>
              </a:rPr>
              <a:t>标准的</a:t>
            </a:r>
            <a:r>
              <a:rPr lang="en-US" altLang="zh-CN" sz="1200" b="1" dirty="0" smtClean="0">
                <a:ea typeface="楷体_GB2312" pitchFamily="49" charset="-122"/>
              </a:rPr>
              <a:t>A</a:t>
            </a:r>
            <a:r>
              <a:rPr lang="zh-CN" altLang="en-US" sz="1200" b="1" dirty="0" smtClean="0">
                <a:ea typeface="楷体_GB2312" pitchFamily="49" charset="-122"/>
              </a:rPr>
              <a:t>类、</a:t>
            </a:r>
            <a:r>
              <a:rPr lang="en-US" altLang="zh-CN" sz="1200" b="1" dirty="0" smtClean="0">
                <a:ea typeface="楷体_GB2312" pitchFamily="49" charset="-122"/>
              </a:rPr>
              <a:t>B</a:t>
            </a:r>
            <a:r>
              <a:rPr lang="zh-CN" altLang="en-US" sz="1200" b="1" dirty="0" smtClean="0">
                <a:ea typeface="楷体_GB2312" pitchFamily="49" charset="-122"/>
              </a:rPr>
              <a:t>类与</a:t>
            </a:r>
            <a:r>
              <a:rPr lang="en-US" altLang="zh-CN" sz="1200" b="1" dirty="0" smtClean="0">
                <a:ea typeface="楷体_GB2312" pitchFamily="49" charset="-122"/>
              </a:rPr>
              <a:t>C</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地址是两层结构：</a:t>
            </a:r>
          </a:p>
          <a:p>
            <a:pPr>
              <a:lnSpc>
                <a:spcPct val="80000"/>
              </a:lnSpc>
              <a:buFontTx/>
              <a:buNone/>
            </a:pPr>
            <a:r>
              <a:rPr lang="en-US" altLang="zh-CN" sz="1200" b="1" dirty="0" smtClean="0">
                <a:ea typeface="楷体_GB2312" pitchFamily="49" charset="-122"/>
              </a:rPr>
              <a:t>     net ID-host ID</a:t>
            </a:r>
            <a:endParaRPr lang="zh-CN" altLang="en-US" sz="1200" b="1" dirty="0" smtClean="0">
              <a:ea typeface="楷体_GB2312" pitchFamily="49" charset="-122"/>
            </a:endParaRPr>
          </a:p>
          <a:p>
            <a:pPr>
              <a:lnSpc>
                <a:spcPct val="80000"/>
              </a:lnSpc>
            </a:pPr>
            <a:r>
              <a:rPr lang="zh-CN" altLang="en-US" sz="1200" b="1" dirty="0" smtClean="0">
                <a:ea typeface="楷体_GB2312" pitchFamily="49" charset="-122"/>
              </a:rPr>
              <a:t>子网</a:t>
            </a:r>
            <a:r>
              <a:rPr lang="en-US" altLang="zh-CN" sz="1200" b="1" dirty="0" smtClean="0">
                <a:ea typeface="楷体_GB2312" pitchFamily="49" charset="-122"/>
              </a:rPr>
              <a:t>IP</a:t>
            </a:r>
            <a:r>
              <a:rPr lang="zh-CN" altLang="en-US" sz="1200" b="1" dirty="0" smtClean="0">
                <a:ea typeface="楷体_GB2312" pitchFamily="49" charset="-122"/>
              </a:rPr>
              <a:t>地址是三层结构：</a:t>
            </a:r>
          </a:p>
          <a:p>
            <a:pPr>
              <a:lnSpc>
                <a:spcPct val="80000"/>
              </a:lnSpc>
              <a:buFontTx/>
              <a:buNone/>
            </a:pPr>
            <a:r>
              <a:rPr lang="en-US" altLang="zh-CN" sz="1200" b="1" dirty="0" smtClean="0">
                <a:ea typeface="楷体_GB2312" pitchFamily="49" charset="-122"/>
              </a:rPr>
              <a:t>      net ID-subnet ID-host ID</a:t>
            </a:r>
            <a:endParaRPr lang="zh-CN" altLang="en-US" sz="1200" b="1" dirty="0" smtClean="0">
              <a:ea typeface="楷体_GB2312" pitchFamily="49" charset="-122"/>
            </a:endParaRPr>
          </a:p>
          <a:p>
            <a:pPr>
              <a:lnSpc>
                <a:spcPct val="80000"/>
              </a:lnSpc>
            </a:pPr>
            <a:r>
              <a:rPr lang="zh-CN" altLang="en-US" sz="1200" b="1" dirty="0" smtClean="0">
                <a:ea typeface="楷体_GB2312" pitchFamily="49" charset="-122"/>
              </a:rPr>
              <a:t>同一个子网中所有的主机必须使用相同的网络号</a:t>
            </a:r>
            <a:r>
              <a:rPr lang="en-US" altLang="zh-CN" sz="1200" b="1" dirty="0" smtClean="0">
                <a:ea typeface="楷体_GB2312" pitchFamily="49" charset="-122"/>
              </a:rPr>
              <a:t>-</a:t>
            </a:r>
            <a:r>
              <a:rPr lang="zh-CN" altLang="en-US" sz="1200" b="1" dirty="0" smtClean="0">
                <a:ea typeface="楷体_GB2312" pitchFamily="49" charset="-122"/>
              </a:rPr>
              <a:t>子网号（</a:t>
            </a:r>
            <a:r>
              <a:rPr lang="en-US" altLang="zh-CN" sz="1200" b="1" dirty="0" smtClean="0">
                <a:ea typeface="楷体_GB2312" pitchFamily="49" charset="-122"/>
              </a:rPr>
              <a:t>net ID-subnet ID</a:t>
            </a:r>
            <a:r>
              <a:rPr lang="zh-CN" altLang="en-US" sz="1200" b="1" dirty="0" smtClean="0">
                <a:ea typeface="楷体_GB2312" pitchFamily="49" charset="-122"/>
              </a:rPr>
              <a:t>）；</a:t>
            </a:r>
          </a:p>
          <a:p>
            <a:pPr>
              <a:lnSpc>
                <a:spcPct val="80000"/>
              </a:lnSpc>
            </a:pPr>
            <a:r>
              <a:rPr lang="zh-CN" altLang="en-US" sz="1200" b="1" dirty="0" smtClean="0">
                <a:ea typeface="楷体_GB2312" pitchFamily="49" charset="-122"/>
              </a:rPr>
              <a:t>子网的概念可以应用于</a:t>
            </a:r>
            <a:r>
              <a:rPr lang="en-US" altLang="zh-CN" sz="1200" b="1" dirty="0" smtClean="0">
                <a:ea typeface="楷体_GB2312" pitchFamily="49" charset="-122"/>
              </a:rPr>
              <a:t>A</a:t>
            </a:r>
            <a:r>
              <a:rPr lang="zh-CN" altLang="en-US" sz="1200" b="1" dirty="0" smtClean="0">
                <a:ea typeface="楷体_GB2312" pitchFamily="49" charset="-122"/>
              </a:rPr>
              <a:t>类、</a:t>
            </a:r>
            <a:r>
              <a:rPr lang="en-US" altLang="zh-CN" sz="1200" b="1" dirty="0" smtClean="0">
                <a:ea typeface="楷体_GB2312" pitchFamily="49" charset="-122"/>
              </a:rPr>
              <a:t>B</a:t>
            </a:r>
            <a:r>
              <a:rPr lang="zh-CN" altLang="en-US" sz="1200" b="1" dirty="0" smtClean="0">
                <a:ea typeface="楷体_GB2312" pitchFamily="49" charset="-122"/>
              </a:rPr>
              <a:t>类或</a:t>
            </a:r>
            <a:r>
              <a:rPr lang="en-US" altLang="zh-CN" sz="1200" b="1" dirty="0" smtClean="0">
                <a:ea typeface="楷体_GB2312" pitchFamily="49" charset="-122"/>
              </a:rPr>
              <a:t>C</a:t>
            </a:r>
            <a:r>
              <a:rPr lang="zh-CN" altLang="en-US" sz="1200" b="1" dirty="0" smtClean="0">
                <a:ea typeface="楷体_GB2312" pitchFamily="49" charset="-122"/>
              </a:rPr>
              <a:t>类中任意一类</a:t>
            </a:r>
            <a:r>
              <a:rPr lang="en-US" altLang="zh-CN" sz="1200" b="1" dirty="0" smtClean="0">
                <a:ea typeface="楷体_GB2312" pitchFamily="49" charset="-122"/>
              </a:rPr>
              <a:t>IP</a:t>
            </a:r>
            <a:r>
              <a:rPr lang="zh-CN" altLang="en-US" sz="1200" b="1" dirty="0" smtClean="0">
                <a:ea typeface="楷体_GB2312" pitchFamily="49" charset="-122"/>
              </a:rPr>
              <a:t>地址中；</a:t>
            </a:r>
          </a:p>
          <a:p>
            <a:pPr>
              <a:lnSpc>
                <a:spcPct val="80000"/>
              </a:lnSpc>
            </a:pPr>
            <a:r>
              <a:rPr lang="zh-CN" altLang="en-US" sz="1200" b="1" dirty="0" smtClean="0">
                <a:ea typeface="楷体_GB2312" pitchFamily="49" charset="-122"/>
              </a:rPr>
              <a:t>分配子网是一个组织和单位内部的事，它既不要向</a:t>
            </a:r>
            <a:r>
              <a:rPr lang="en-US" altLang="zh-CN" sz="1200" b="1" dirty="0" smtClean="0">
                <a:ea typeface="楷体_GB2312" pitchFamily="49" charset="-122"/>
              </a:rPr>
              <a:t>Internet</a:t>
            </a:r>
            <a:r>
              <a:rPr lang="zh-CN" altLang="en-US" sz="1200" b="1" dirty="0" smtClean="0">
                <a:ea typeface="楷体_GB2312" pitchFamily="49" charset="-122"/>
              </a:rPr>
              <a:t>地址管理部门申请，也不需要改变任何外部的数据库；</a:t>
            </a:r>
          </a:p>
          <a:p>
            <a:pPr>
              <a:lnSpc>
                <a:spcPct val="80000"/>
              </a:lnSpc>
            </a:pPr>
            <a:r>
              <a:rPr lang="zh-CN" altLang="en-US" sz="1200" b="1" dirty="0" smtClean="0">
                <a:ea typeface="楷体_GB2312" pitchFamily="49" charset="-122"/>
              </a:rPr>
              <a:t>在</a:t>
            </a:r>
            <a:r>
              <a:rPr lang="en-US" altLang="zh-CN" sz="1200" b="1" dirty="0" smtClean="0">
                <a:ea typeface="楷体_GB2312" pitchFamily="49" charset="-122"/>
              </a:rPr>
              <a:t>Internet</a:t>
            </a:r>
            <a:r>
              <a:rPr lang="zh-CN" altLang="en-US" sz="1200" b="1" dirty="0" smtClean="0">
                <a:ea typeface="楷体_GB2312" pitchFamily="49" charset="-122"/>
              </a:rPr>
              <a:t>中，一个子网也称为一个</a:t>
            </a:r>
            <a:r>
              <a:rPr lang="en-US" altLang="zh-CN" sz="1200" b="1" dirty="0" smtClean="0">
                <a:ea typeface="楷体_GB2312" pitchFamily="49" charset="-122"/>
              </a:rPr>
              <a:t>IP</a:t>
            </a:r>
            <a:r>
              <a:rPr lang="zh-CN" altLang="en-US" sz="1200" b="1" dirty="0" smtClean="0">
                <a:ea typeface="楷体_GB2312" pitchFamily="49" charset="-122"/>
              </a:rPr>
              <a:t>网络或一个网络</a:t>
            </a:r>
            <a:endParaRPr lang="en-US" altLang="zh-CN" sz="1200" b="1" dirty="0" smtClean="0">
              <a:ea typeface="楷体_GB2312" pitchFamily="49" charset="-122"/>
            </a:endParaRPr>
          </a:p>
          <a:p>
            <a:pPr>
              <a:buFontTx/>
              <a:buNone/>
            </a:pPr>
            <a:endParaRPr lang="zh-CN" altLang="en-US" sz="1200" b="1" dirty="0" smtClean="0">
              <a:ea typeface="楷体_GB2312" pitchFamily="49" charset="-122"/>
            </a:endParaRPr>
          </a:p>
        </p:txBody>
      </p:sp>
    </p:spTree>
    <p:extLst>
      <p:ext uri="{BB962C8B-B14F-4D97-AF65-F5344CB8AC3E}">
        <p14:creationId xmlns:p14="http://schemas.microsoft.com/office/powerpoint/2010/main" val="86103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5A9179D-7189-498C-967E-8BE99EA455E7}" type="slidenum">
              <a:rPr lang="zh-CN" altLang="en-US" smtClean="0">
                <a:latin typeface="Tahoma" pitchFamily="34" charset="0"/>
              </a:rPr>
              <a:pPr eaLnBrk="1" hangingPunct="1"/>
              <a:t>35</a:t>
            </a:fld>
            <a:endParaRPr lang="en-US" altLang="zh-CN" smtClean="0">
              <a:latin typeface="Tahoma"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zh-CN" altLang="en-US" sz="1200" b="1" u="sng" dirty="0" smtClean="0">
                <a:solidFill>
                  <a:srgbClr val="0000CC"/>
                </a:solidFill>
                <a:ea typeface="楷体_GB2312" pitchFamily="49" charset="-122"/>
              </a:rPr>
              <a:t>为什么要研究子网和超网：</a:t>
            </a:r>
            <a:r>
              <a:rPr lang="en-US" altLang="zh-CN" sz="1200" b="1" dirty="0" smtClean="0">
                <a:ea typeface="楷体_GB2312" pitchFamily="49" charset="-122"/>
              </a:rPr>
              <a:t>IP</a:t>
            </a:r>
            <a:r>
              <a:rPr lang="zh-CN" altLang="en-US" sz="1200" b="1" dirty="0" smtClean="0">
                <a:ea typeface="楷体_GB2312" pitchFamily="49" charset="-122"/>
              </a:rPr>
              <a:t>地址的有效利用率问题 ；路由器的工作效率问题</a:t>
            </a:r>
            <a:endParaRPr lang="en-US" altLang="zh-CN" sz="1200" b="1" dirty="0" smtClean="0">
              <a:ea typeface="楷体_GB2312" pitchFamily="49" charset="-122"/>
            </a:endParaRPr>
          </a:p>
          <a:p>
            <a:r>
              <a:rPr lang="zh-CN" altLang="en-US" sz="1200" b="1" u="sng" dirty="0" smtClean="0">
                <a:solidFill>
                  <a:schemeClr val="accent2"/>
                </a:solidFill>
                <a:ea typeface="楷体_GB2312" pitchFamily="49" charset="-122"/>
              </a:rPr>
              <a:t>子网（</a:t>
            </a:r>
            <a:r>
              <a:rPr lang="en-US" altLang="zh-CN" sz="1200" b="1" u="sng" dirty="0" smtClean="0">
                <a:solidFill>
                  <a:schemeClr val="accent2"/>
                </a:solidFill>
                <a:ea typeface="楷体_GB2312" pitchFamily="49" charset="-122"/>
              </a:rPr>
              <a:t>subnet）</a:t>
            </a:r>
          </a:p>
          <a:p>
            <a:pPr>
              <a:buFontTx/>
              <a:buNone/>
            </a:pPr>
            <a:r>
              <a:rPr lang="en-US" altLang="zh-CN" sz="1200" b="1" dirty="0" smtClean="0">
                <a:ea typeface="楷体_GB2312" pitchFamily="49" charset="-122"/>
              </a:rPr>
              <a:t>    </a:t>
            </a:r>
            <a:r>
              <a:rPr lang="zh-CN" altLang="en-US" sz="1200" b="1" dirty="0" smtClean="0">
                <a:ea typeface="楷体_GB2312" pitchFamily="49" charset="-122"/>
              </a:rPr>
              <a:t>将一个大的网络划分成几个较小的网络，而每一个网络都有其自己的子网地址；</a:t>
            </a:r>
            <a:endParaRPr lang="zh-CN" altLang="en-US" sz="300" b="1" dirty="0" smtClean="0">
              <a:ea typeface="楷体_GB2312" pitchFamily="49" charset="-122"/>
            </a:endParaRPr>
          </a:p>
          <a:p>
            <a:r>
              <a:rPr lang="zh-CN" altLang="en-US" sz="1200" b="1" u="sng" dirty="0" smtClean="0">
                <a:solidFill>
                  <a:schemeClr val="accent2"/>
                </a:solidFill>
                <a:ea typeface="楷体_GB2312" pitchFamily="49" charset="-122"/>
              </a:rPr>
              <a:t>超网（</a:t>
            </a:r>
            <a:r>
              <a:rPr lang="en-US" altLang="zh-CN" sz="1200" b="1" u="sng" dirty="0" err="1" smtClean="0">
                <a:solidFill>
                  <a:schemeClr val="accent2"/>
                </a:solidFill>
                <a:ea typeface="楷体_GB2312" pitchFamily="49" charset="-122"/>
              </a:rPr>
              <a:t>supernet</a:t>
            </a:r>
            <a:r>
              <a:rPr lang="en-US" altLang="zh-CN" sz="1200" b="1" u="sng" dirty="0" smtClean="0">
                <a:solidFill>
                  <a:schemeClr val="accent2"/>
                </a:solidFill>
                <a:ea typeface="楷体_GB2312" pitchFamily="49" charset="-122"/>
              </a:rPr>
              <a:t>）</a:t>
            </a:r>
          </a:p>
          <a:p>
            <a:pPr>
              <a:buFontTx/>
              <a:buNone/>
            </a:pPr>
            <a:r>
              <a:rPr lang="en-US" altLang="zh-CN" sz="1200" b="1" dirty="0" smtClean="0">
                <a:ea typeface="楷体_GB2312" pitchFamily="49" charset="-122"/>
              </a:rPr>
              <a:t>    </a:t>
            </a:r>
            <a:r>
              <a:rPr lang="zh-CN" altLang="en-US" sz="1200" b="1" dirty="0" smtClean="0">
                <a:ea typeface="楷体_GB2312" pitchFamily="49" charset="-122"/>
              </a:rPr>
              <a:t>将一个组织所属的几个</a:t>
            </a:r>
            <a:r>
              <a:rPr lang="en-US" altLang="zh-CN" sz="1200" b="1" dirty="0" smtClean="0">
                <a:ea typeface="楷体_GB2312" pitchFamily="49" charset="-122"/>
              </a:rPr>
              <a:t>C</a:t>
            </a:r>
            <a:r>
              <a:rPr lang="zh-CN" altLang="en-US" sz="1200" b="1" dirty="0" smtClean="0">
                <a:ea typeface="楷体_GB2312" pitchFamily="49" charset="-122"/>
              </a:rPr>
              <a:t>类网络合并成为一个更大地址范围的逻辑网络。</a:t>
            </a:r>
            <a:r>
              <a:rPr lang="zh-CN" altLang="en-US" dirty="0" smtClean="0"/>
              <a:t>  </a:t>
            </a:r>
          </a:p>
          <a:p>
            <a:pPr>
              <a:lnSpc>
                <a:spcPct val="80000"/>
              </a:lnSpc>
            </a:pPr>
            <a:endParaRPr lang="zh-CN" altLang="en-US" dirty="0" smtClean="0">
              <a:ea typeface="宋体" charset="-122"/>
            </a:endParaRPr>
          </a:p>
        </p:txBody>
      </p:sp>
    </p:spTree>
    <p:extLst>
      <p:ext uri="{BB962C8B-B14F-4D97-AF65-F5344CB8AC3E}">
        <p14:creationId xmlns:p14="http://schemas.microsoft.com/office/powerpoint/2010/main" val="1936062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9C0DAC9-071C-4DD8-8183-560F2289D280}" type="slidenum">
              <a:rPr lang="zh-CN" altLang="en-US" smtClean="0">
                <a:latin typeface="Tahoma" pitchFamily="34" charset="0"/>
              </a:rPr>
              <a:pPr eaLnBrk="1" hangingPunct="1"/>
              <a:t>37</a:t>
            </a:fld>
            <a:endParaRPr lang="en-US" altLang="zh-CN" smtClean="0">
              <a:latin typeface="Tahoma" pitchFamily="3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383110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50202F4-05BD-4F21-BA61-2BCF33017B78}" type="slidenum">
              <a:rPr lang="zh-CN" altLang="en-US" smtClean="0">
                <a:latin typeface="Tahoma" pitchFamily="34" charset="0"/>
              </a:rPr>
              <a:pPr eaLnBrk="1" hangingPunct="1"/>
              <a:t>38</a:t>
            </a:fld>
            <a:endParaRPr lang="en-US" altLang="zh-CN" smtClean="0">
              <a:latin typeface="Tahoma" pitchFamily="34"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28393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787BF5B-26FA-4093-B772-671395FE3AD9}" type="slidenum">
              <a:rPr lang="zh-CN" altLang="en-US" smtClean="0">
                <a:latin typeface="Tahoma" pitchFamily="34" charset="0"/>
              </a:rPr>
              <a:pPr eaLnBrk="1" hangingPunct="1"/>
              <a:t>39</a:t>
            </a:fld>
            <a:endParaRPr lang="en-US" altLang="zh-CN" smtClean="0">
              <a:latin typeface="Tahoma"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315402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D36DEEF-6A4C-45D9-B75C-83A6C3F96625}" type="slidenum">
              <a:rPr lang="zh-CN" altLang="en-US" smtClean="0">
                <a:latin typeface="Tahoma" pitchFamily="34" charset="0"/>
              </a:rPr>
              <a:pPr eaLnBrk="1" hangingPunct="1"/>
              <a:t>40</a:t>
            </a:fld>
            <a:endParaRPr lang="en-US" altLang="zh-CN" smtClean="0">
              <a:latin typeface="Tahoma" pitchFamily="34"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558975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73E6FD-795E-4D7B-AABC-BB11E6F2D01C}" type="slidenum">
              <a:rPr lang="zh-CN" altLang="en-US" smtClean="0">
                <a:latin typeface="Tahoma" pitchFamily="34" charset="0"/>
              </a:rPr>
              <a:pPr eaLnBrk="1" hangingPunct="1"/>
              <a:t>4</a:t>
            </a:fld>
            <a:endParaRPr lang="en-US" altLang="zh-CN" smtClean="0">
              <a:latin typeface="Tahoma" pitchFamily="34"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200" dirty="0" smtClean="0"/>
              <a:t>所谓虚拟互连网络也就是逻辑互连网络，它的意思就是互连起来的各种物理网络的异构性本来是客观存在的，但是我们利用 </a:t>
            </a:r>
            <a:r>
              <a:rPr lang="en-US" altLang="zh-CN" sz="1200" dirty="0" smtClean="0"/>
              <a:t>IP </a:t>
            </a:r>
            <a:r>
              <a:rPr lang="zh-CN" altLang="en-US" sz="1200" dirty="0" smtClean="0"/>
              <a:t>协议就可以使这些性能各异的网络从用户看起来好像是一个统一的网络。</a:t>
            </a:r>
          </a:p>
          <a:p>
            <a:pPr algn="just"/>
            <a:r>
              <a:rPr lang="zh-CN" altLang="en-US" sz="1200" dirty="0" smtClean="0"/>
              <a:t>使用 </a:t>
            </a:r>
            <a:r>
              <a:rPr lang="en-US" altLang="zh-CN" sz="1200" dirty="0" smtClean="0"/>
              <a:t>IP </a:t>
            </a:r>
            <a:r>
              <a:rPr lang="zh-CN" altLang="en-US" sz="1200" dirty="0" smtClean="0"/>
              <a:t>协议的虚拟互连网络可简称为 </a:t>
            </a:r>
            <a:r>
              <a:rPr lang="en-US" altLang="zh-CN" sz="1200" dirty="0" smtClean="0"/>
              <a:t>IP </a:t>
            </a:r>
            <a:r>
              <a:rPr lang="zh-CN" altLang="en-US" sz="1200" dirty="0" smtClean="0"/>
              <a:t>网。</a:t>
            </a:r>
            <a:endParaRPr lang="en-US" altLang="zh-CN" sz="1200" dirty="0" smtClean="0"/>
          </a:p>
          <a:p>
            <a:pPr algn="just"/>
            <a:r>
              <a:rPr lang="zh-CN" altLang="en-US" sz="1200" dirty="0" smtClean="0"/>
              <a:t>使用虚拟互连网络的好处是：当互联网上的主机进行通信时，就好像在一个网络上通信一样，而看不见互连的各具体的网络异构细节。   </a:t>
            </a:r>
          </a:p>
          <a:p>
            <a:pPr algn="l" eaLnBrk="1" hangingPunct="1"/>
            <a:endParaRPr lang="zh-CN" altLang="en-US" dirty="0" smtClean="0">
              <a:ea typeface="宋体" charset="-122"/>
            </a:endParaRPr>
          </a:p>
        </p:txBody>
      </p:sp>
    </p:spTree>
    <p:extLst>
      <p:ext uri="{BB962C8B-B14F-4D97-AF65-F5344CB8AC3E}">
        <p14:creationId xmlns:p14="http://schemas.microsoft.com/office/powerpoint/2010/main" val="2078803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0B4B4D2-513C-4DAE-B4EA-2076434D27D8}" type="slidenum">
              <a:rPr lang="zh-CN" altLang="en-US" smtClean="0">
                <a:latin typeface="Tahoma" pitchFamily="34" charset="0"/>
              </a:rPr>
              <a:pPr eaLnBrk="1" hangingPunct="1"/>
              <a:t>41</a:t>
            </a:fld>
            <a:endParaRPr lang="en-US" altLang="zh-CN" smtClean="0">
              <a:latin typeface="Tahoma" pitchFamily="34"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308803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CCDC522-96C0-4C05-B67A-AF745B4CEFEB}" type="slidenum">
              <a:rPr lang="zh-CN" altLang="en-US" smtClean="0">
                <a:latin typeface="Tahoma" pitchFamily="34" charset="0"/>
              </a:rPr>
              <a:pPr eaLnBrk="1" hangingPunct="1"/>
              <a:t>42</a:t>
            </a:fld>
            <a:endParaRPr lang="en-US" altLang="zh-CN" smtClean="0">
              <a:latin typeface="Tahoma"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70415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7585BFE-2E5F-4DAB-AF84-6D3128385587}" type="slidenum">
              <a:rPr lang="zh-CN" altLang="en-US" smtClean="0">
                <a:latin typeface="Tahoma" pitchFamily="34" charset="0"/>
              </a:rPr>
              <a:pPr eaLnBrk="1" hangingPunct="1"/>
              <a:t>43</a:t>
            </a:fld>
            <a:endParaRPr lang="en-US" altLang="zh-CN" smtClean="0">
              <a:latin typeface="Tahoma"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569938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517B07A-A2E6-4329-B007-CD8F58A29E94}" type="slidenum">
              <a:rPr lang="zh-CN" altLang="en-US" smtClean="0">
                <a:latin typeface="Tahoma" pitchFamily="34" charset="0"/>
              </a:rPr>
              <a:pPr eaLnBrk="1" hangingPunct="1"/>
              <a:t>44</a:t>
            </a:fld>
            <a:endParaRPr lang="en-US" altLang="zh-CN" smtClean="0">
              <a:latin typeface="Tahoma"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37137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0C7B178-8E9F-4F6E-9323-0F91E47297AC}" type="slidenum">
              <a:rPr lang="zh-CN" altLang="en-US" smtClean="0">
                <a:latin typeface="Tahoma" pitchFamily="34" charset="0"/>
              </a:rPr>
              <a:pPr eaLnBrk="1" hangingPunct="1"/>
              <a:t>45</a:t>
            </a:fld>
            <a:endParaRPr lang="en-US" altLang="zh-CN" smtClean="0">
              <a:latin typeface="Tahoma" pitchFamily="3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826627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3B289F5-E2FD-4367-92D6-ABD16508145F}" type="slidenum">
              <a:rPr lang="zh-CN" altLang="en-US" smtClean="0">
                <a:latin typeface="Tahoma" pitchFamily="34" charset="0"/>
              </a:rPr>
              <a:pPr eaLnBrk="1" hangingPunct="1"/>
              <a:t>46</a:t>
            </a:fld>
            <a:endParaRPr lang="en-US" altLang="zh-CN" smtClean="0">
              <a:latin typeface="Tahoma" pitchFamily="3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256298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F8FF33-B0E9-419D-B9DA-BC59C138873B}" type="slidenum">
              <a:rPr lang="zh-CN" altLang="en-US" smtClean="0">
                <a:latin typeface="Tahoma" pitchFamily="34" charset="0"/>
              </a:rPr>
              <a:pPr eaLnBrk="1" hangingPunct="1"/>
              <a:t>47</a:t>
            </a:fld>
            <a:endParaRPr lang="en-US" altLang="zh-CN" smtClean="0">
              <a:latin typeface="Tahoma" pitchFamily="3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28980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42CC8A-4C6B-4118-92E7-ADDA4DA70DD2}" type="slidenum">
              <a:rPr lang="zh-CN" altLang="en-US" smtClean="0">
                <a:latin typeface="Tahoma" pitchFamily="34" charset="0"/>
              </a:rPr>
              <a:pPr eaLnBrk="1" hangingPunct="1"/>
              <a:t>48</a:t>
            </a:fld>
            <a:endParaRPr lang="en-US" altLang="zh-CN" smtClean="0">
              <a:latin typeface="Tahoma" pitchFamily="3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18516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2A619E3-EBD5-44A2-B225-9CAEBDD6D405}" type="slidenum">
              <a:rPr lang="zh-CN" altLang="en-US" smtClean="0">
                <a:latin typeface="Tahoma" pitchFamily="34" charset="0"/>
              </a:rPr>
              <a:pPr eaLnBrk="1" hangingPunct="1"/>
              <a:t>49</a:t>
            </a:fld>
            <a:endParaRPr lang="en-US" altLang="zh-CN" smtClean="0">
              <a:latin typeface="Tahoma" pitchFamily="3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182431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48038E9-5811-49F7-9684-149E52283BAC}" type="slidenum">
              <a:rPr lang="zh-CN" altLang="en-US" smtClean="0">
                <a:latin typeface="Tahoma" pitchFamily="34" charset="0"/>
              </a:rPr>
              <a:pPr eaLnBrk="1" hangingPunct="1"/>
              <a:t>50</a:t>
            </a:fld>
            <a:endParaRPr lang="en-US" altLang="zh-CN" smtClean="0">
              <a:latin typeface="Tahoma" pitchFamily="34"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3171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0BEFD45-65D0-4F12-8076-FB2978EB732A}" type="slidenum">
              <a:rPr lang="zh-CN" altLang="en-US" smtClean="0">
                <a:latin typeface="Tahoma" pitchFamily="34" charset="0"/>
              </a:rPr>
              <a:pPr eaLnBrk="1" hangingPunct="1"/>
              <a:t>5</a:t>
            </a:fld>
            <a:endParaRPr lang="en-US" altLang="zh-CN" smtClean="0">
              <a:latin typeface="Tahoma" pitchFamily="3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84637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1C92943-A2F2-4DD1-8226-4791F8668199}" type="slidenum">
              <a:rPr lang="zh-CN" altLang="en-US" smtClean="0">
                <a:latin typeface="Tahoma" pitchFamily="34" charset="0"/>
              </a:rPr>
              <a:pPr eaLnBrk="1" hangingPunct="1"/>
              <a:t>51</a:t>
            </a:fld>
            <a:endParaRPr lang="en-US" altLang="zh-CN" smtClean="0">
              <a:latin typeface="Tahoma" pitchFamily="34"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745379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F2E40DE-C7E8-4622-993D-1D342F8C9F7A}" type="slidenum">
              <a:rPr lang="zh-CN" altLang="en-US" smtClean="0">
                <a:latin typeface="Tahoma" pitchFamily="34" charset="0"/>
              </a:rPr>
              <a:pPr eaLnBrk="1" hangingPunct="1"/>
              <a:t>52</a:t>
            </a:fld>
            <a:endParaRPr lang="en-US" altLang="zh-CN" smtClean="0">
              <a:latin typeface="Tahoma" pitchFamily="34"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0638743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5F32C8A-8898-4F07-A532-D290C15E3949}" type="slidenum">
              <a:rPr lang="zh-CN" altLang="en-US" smtClean="0">
                <a:latin typeface="Tahoma" pitchFamily="34" charset="0"/>
              </a:rPr>
              <a:pPr eaLnBrk="1" hangingPunct="1"/>
              <a:t>53</a:t>
            </a:fld>
            <a:endParaRPr lang="en-US" altLang="zh-CN" smtClean="0">
              <a:latin typeface="Tahoma" pitchFamily="34"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6397272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CB8FD39-9A4E-43F3-A4FA-888991DF82B1}" type="slidenum">
              <a:rPr lang="zh-CN" altLang="en-US" smtClean="0">
                <a:latin typeface="Tahoma" pitchFamily="34" charset="0"/>
              </a:rPr>
              <a:pPr eaLnBrk="1" hangingPunct="1"/>
              <a:t>54</a:t>
            </a:fld>
            <a:endParaRPr lang="en-US" altLang="zh-CN" smtClean="0">
              <a:latin typeface="Tahoma" pitchFamily="3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492749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4C2ECCD-37C7-4D14-8148-9BED81E8B771}" type="slidenum">
              <a:rPr lang="zh-CN" altLang="en-US" smtClean="0">
                <a:latin typeface="Tahoma" pitchFamily="34" charset="0"/>
              </a:rPr>
              <a:pPr eaLnBrk="1" hangingPunct="1"/>
              <a:t>55</a:t>
            </a:fld>
            <a:endParaRPr lang="en-US" altLang="zh-CN" smtClean="0">
              <a:latin typeface="Tahoma" pitchFamily="34"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8370790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E7C3D63-1213-476B-87BB-10099C8CEA2B}" type="slidenum">
              <a:rPr lang="zh-CN" altLang="en-US" smtClean="0">
                <a:latin typeface="Tahoma" pitchFamily="34" charset="0"/>
              </a:rPr>
              <a:pPr eaLnBrk="1" hangingPunct="1"/>
              <a:t>56</a:t>
            </a:fld>
            <a:endParaRPr lang="en-US" altLang="zh-CN" smtClean="0">
              <a:latin typeface="Tahoma" pitchFamily="34"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571840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6AA4B90-FAED-40C7-87A2-49CF98AB75A9}" type="slidenum">
              <a:rPr lang="zh-CN" altLang="en-US" smtClean="0">
                <a:latin typeface="Tahoma" pitchFamily="34" charset="0"/>
              </a:rPr>
              <a:pPr eaLnBrk="1" hangingPunct="1"/>
              <a:t>57</a:t>
            </a:fld>
            <a:endParaRPr lang="en-US" altLang="zh-CN" smtClean="0">
              <a:latin typeface="Tahoma" pitchFamily="34"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41572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F8C45D7-FF8E-4F8A-95E1-D18FA9D90D5C}" type="slidenum">
              <a:rPr lang="zh-CN" altLang="en-US" smtClean="0">
                <a:latin typeface="Tahoma" pitchFamily="34" charset="0"/>
              </a:rPr>
              <a:pPr eaLnBrk="1" hangingPunct="1"/>
              <a:t>58</a:t>
            </a:fld>
            <a:endParaRPr lang="en-US" altLang="zh-CN" smtClean="0">
              <a:latin typeface="Tahoma" pitchFamily="34"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282171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972E068-AAAE-43D1-AE1B-0D2710996432}" type="slidenum">
              <a:rPr lang="zh-CN" altLang="en-US" smtClean="0">
                <a:latin typeface="Tahoma" pitchFamily="34" charset="0"/>
              </a:rPr>
              <a:pPr eaLnBrk="1" hangingPunct="1"/>
              <a:t>59</a:t>
            </a:fld>
            <a:endParaRPr lang="en-US" altLang="zh-CN" smtClean="0">
              <a:latin typeface="Tahoma" pitchFamily="34"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0778233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84909C1-F5DD-4B51-9013-FB7C31FA556C}" type="slidenum">
              <a:rPr lang="zh-CN" altLang="en-US" smtClean="0">
                <a:latin typeface="Tahoma" pitchFamily="34" charset="0"/>
              </a:rPr>
              <a:pPr eaLnBrk="1" hangingPunct="1"/>
              <a:t>60</a:t>
            </a:fld>
            <a:endParaRPr lang="en-US" altLang="zh-CN" smtClean="0">
              <a:latin typeface="Tahoma" pitchFamily="34"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120814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F3FB17E-1572-4C40-AF01-5F5C14BFB67A}" type="slidenum">
              <a:rPr lang="zh-CN" altLang="en-US" smtClean="0">
                <a:latin typeface="Tahoma" pitchFamily="34" charset="0"/>
              </a:rPr>
              <a:pPr eaLnBrk="1" hangingPunct="1"/>
              <a:t>6</a:t>
            </a:fld>
            <a:endParaRPr lang="en-US" altLang="zh-CN" smtClean="0">
              <a:latin typeface="Tahoma" pitchFamily="34" charset="0"/>
            </a:endParaRPr>
          </a:p>
        </p:txBody>
      </p:sp>
      <p:sp>
        <p:nvSpPr>
          <p:cNvPr id="140291" name="Rectangle 1026"/>
          <p:cNvSpPr>
            <a:spLocks noGrp="1" noRot="1" noChangeAspect="1" noChangeArrowheads="1" noTextEdit="1"/>
          </p:cNvSpPr>
          <p:nvPr>
            <p:ph type="sldImg"/>
          </p:nvPr>
        </p:nvSpPr>
        <p:spPr>
          <a:ln/>
        </p:spPr>
      </p:sp>
      <p:sp>
        <p:nvSpPr>
          <p:cNvPr id="14029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u="sng" dirty="0" smtClean="0">
                <a:solidFill>
                  <a:schemeClr val="accent2"/>
                </a:solidFill>
                <a:latin typeface="楷体_GB2312" pitchFamily="49" charset="-122"/>
                <a:ea typeface="楷体_GB2312" pitchFamily="49" charset="-122"/>
              </a:rPr>
              <a:t>版本与协议类型域</a:t>
            </a:r>
            <a:r>
              <a:rPr lang="zh-CN" altLang="en-US" sz="1200" b="1" dirty="0" smtClean="0">
                <a:latin typeface="楷体_GB2312" pitchFamily="49" charset="-122"/>
                <a:ea typeface="楷体_GB2312" pitchFamily="49" charset="-122"/>
              </a:rPr>
              <a:t> </a:t>
            </a:r>
            <a:r>
              <a:rPr lang="en-US" altLang="zh-CN" sz="1200" b="1" dirty="0" smtClean="0">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 版本域</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所使用的</a:t>
            </a:r>
            <a:r>
              <a:rPr lang="en-US" altLang="zh-CN" sz="1200" b="1" dirty="0" smtClean="0">
                <a:latin typeface="楷体_GB2312" pitchFamily="49" charset="-122"/>
                <a:ea typeface="楷体_GB2312" pitchFamily="49" charset="-122"/>
              </a:rPr>
              <a:t>IP</a:t>
            </a:r>
            <a:r>
              <a:rPr lang="zh-CN" altLang="en-US" sz="1200" b="1" dirty="0" smtClean="0">
                <a:latin typeface="楷体_GB2312" pitchFamily="49" charset="-122"/>
                <a:ea typeface="楷体_GB2312" pitchFamily="49" charset="-122"/>
              </a:rPr>
              <a:t>协议的版本号；协议类型域 </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高层协议类型； </a:t>
            </a:r>
          </a:p>
          <a:p>
            <a:r>
              <a:rPr lang="zh-CN" altLang="en-US" sz="1200" b="1" u="sng" dirty="0" smtClean="0">
                <a:solidFill>
                  <a:schemeClr val="accent2"/>
                </a:solidFill>
                <a:latin typeface="楷体_GB2312" pitchFamily="49" charset="-122"/>
                <a:ea typeface="楷体_GB2312" pitchFamily="49" charset="-122"/>
              </a:rPr>
              <a:t>长度域</a:t>
            </a:r>
            <a:r>
              <a:rPr lang="en-US" altLang="zh-CN" sz="1200" b="1" u="sng" dirty="0" smtClean="0">
                <a:solidFill>
                  <a:schemeClr val="accent2"/>
                </a:solidFill>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 报头长度域</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以4字节为一个单位的报头的长度； 总长度域</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以字节为单位的数据报的总长度；</a:t>
            </a:r>
          </a:p>
          <a:p>
            <a:r>
              <a:rPr lang="zh-CN" altLang="en-US" sz="1200" b="1" u="sng" dirty="0" smtClean="0">
                <a:solidFill>
                  <a:schemeClr val="accent2"/>
                </a:solidFill>
                <a:latin typeface="楷体_GB2312" pitchFamily="49" charset="-122"/>
                <a:ea typeface="楷体_GB2312" pitchFamily="49" charset="-122"/>
              </a:rPr>
              <a:t>服务类型域</a:t>
            </a:r>
            <a:r>
              <a:rPr lang="zh-CN" altLang="en-US" sz="1200" b="1" dirty="0" smtClean="0">
                <a:latin typeface="楷体_GB2312" pitchFamily="49" charset="-122"/>
                <a:ea typeface="楷体_GB2312" pitchFamily="49" charset="-122"/>
              </a:rPr>
              <a:t> </a:t>
            </a:r>
            <a:r>
              <a:rPr lang="en-US" altLang="zh-CN" sz="1200" b="1" dirty="0" smtClean="0">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指示路由器如何处理该数据报；由4位的服务类型子域与3的优先级构成； </a:t>
            </a:r>
          </a:p>
          <a:p>
            <a:r>
              <a:rPr lang="zh-CN" altLang="en-US" sz="1200" b="1" u="sng" dirty="0" smtClean="0">
                <a:solidFill>
                  <a:schemeClr val="accent2"/>
                </a:solidFill>
                <a:ea typeface="楷体_GB2312" pitchFamily="49" charset="-122"/>
              </a:rPr>
              <a:t>生存时间域</a:t>
            </a:r>
            <a:r>
              <a:rPr lang="zh-CN" altLang="en-US" sz="1200" dirty="0" smtClean="0"/>
              <a:t> </a:t>
            </a:r>
            <a:r>
              <a:rPr lang="en-US" altLang="zh-CN" sz="1200" dirty="0" smtClean="0"/>
              <a:t>:</a:t>
            </a:r>
            <a:r>
              <a:rPr lang="zh-CN" altLang="en-US" sz="1200" b="1" dirty="0" smtClean="0">
                <a:ea typeface="楷体_GB2312" pitchFamily="49" charset="-122"/>
              </a:rPr>
              <a:t>设置数据报在互联网络的传输过程中可以经过的最多的路由器跳步数；</a:t>
            </a:r>
            <a:endParaRPr lang="zh-CN" altLang="en-US" sz="300" b="1" dirty="0" smtClean="0">
              <a:ea typeface="楷体_GB2312" pitchFamily="49" charset="-122"/>
            </a:endParaRPr>
          </a:p>
          <a:p>
            <a:r>
              <a:rPr lang="zh-CN" altLang="en-US" sz="1200" b="1" u="sng" dirty="0" smtClean="0">
                <a:solidFill>
                  <a:schemeClr val="accent2"/>
                </a:solidFill>
                <a:latin typeface="楷体_GB2312" pitchFamily="49" charset="-122"/>
                <a:ea typeface="楷体_GB2312" pitchFamily="49" charset="-122"/>
              </a:rPr>
              <a:t>头校验和域</a:t>
            </a:r>
            <a:r>
              <a:rPr lang="en-US" altLang="zh-CN" sz="1200" b="1" u="sng" dirty="0" smtClean="0">
                <a:solidFill>
                  <a:schemeClr val="accent2"/>
                </a:solidFill>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保证数据报头部的数据完整性</a:t>
            </a:r>
            <a:r>
              <a:rPr lang="zh-CN" altLang="en-US" sz="1200" dirty="0" smtClean="0"/>
              <a:t> ；</a:t>
            </a:r>
            <a:endParaRPr lang="zh-CN" altLang="en-US" sz="300" dirty="0" smtClean="0"/>
          </a:p>
          <a:p>
            <a:r>
              <a:rPr lang="zh-CN" altLang="en-US" sz="1200" b="1" u="sng" dirty="0" smtClean="0">
                <a:solidFill>
                  <a:schemeClr val="accent2"/>
                </a:solidFill>
                <a:ea typeface="楷体_GB2312" pitchFamily="49" charset="-122"/>
              </a:rPr>
              <a:t>地址域</a:t>
            </a:r>
            <a:r>
              <a:rPr lang="en-US" altLang="zh-CN" sz="1200" b="1" u="sng" dirty="0" smtClean="0">
                <a:solidFill>
                  <a:schemeClr val="accent2"/>
                </a:solidFill>
                <a:ea typeface="楷体_GB2312" pitchFamily="49" charset="-122"/>
              </a:rPr>
              <a:t>:</a:t>
            </a:r>
            <a:r>
              <a:rPr lang="zh-CN" altLang="en-US" sz="1200" b="1" dirty="0" smtClean="0">
                <a:ea typeface="楷体_GB2312" pitchFamily="49" charset="-122"/>
              </a:rPr>
              <a:t>包括源地址与目的地址；</a:t>
            </a:r>
          </a:p>
          <a:p>
            <a:r>
              <a:rPr lang="zh-CN" altLang="en-US" sz="1200" b="1" u="sng" dirty="0" smtClean="0">
                <a:solidFill>
                  <a:schemeClr val="accent2"/>
                </a:solidFill>
                <a:latin typeface="楷体_GB2312" pitchFamily="49" charset="-122"/>
                <a:ea typeface="楷体_GB2312" pitchFamily="49" charset="-122"/>
              </a:rPr>
              <a:t>选项域</a:t>
            </a:r>
            <a:r>
              <a:rPr lang="en-US" altLang="zh-CN" sz="1200" b="1" u="sng" dirty="0" smtClean="0">
                <a:solidFill>
                  <a:schemeClr val="accent2"/>
                </a:solidFill>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 用于控制与测试的目的</a:t>
            </a:r>
            <a:r>
              <a:rPr lang="zh-CN" altLang="en-US" sz="1200" b="1" dirty="0" smtClean="0">
                <a:ea typeface="楷体_GB2312" pitchFamily="49" charset="-122"/>
              </a:rPr>
              <a:t>。</a:t>
            </a:r>
            <a:endParaRPr lang="en-US" altLang="zh-CN" sz="1200" b="1" dirty="0" smtClean="0">
              <a:ea typeface="楷体_GB2312" pitchFamily="49" charset="-122"/>
            </a:endParaRPr>
          </a:p>
          <a:p>
            <a:r>
              <a:rPr lang="en-US" altLang="zh-CN" sz="1200" b="1" dirty="0" smtClean="0">
                <a:ea typeface="楷体_GB2312" pitchFamily="49" charset="-122"/>
              </a:rPr>
              <a:t>IP</a:t>
            </a:r>
            <a:r>
              <a:rPr lang="zh-CN" altLang="en-US" sz="1200" b="1" dirty="0" smtClean="0">
                <a:ea typeface="楷体_GB2312" pitchFamily="49" charset="-122"/>
              </a:rPr>
              <a:t>数据报作为网络层数据必然要通过帧来传输；一个数据报可能要通过多个不同的物理网络；每一个路由器都要将接收到的帧进行拆包和处理，然后封装成另外一个帧；每一种物理网络都规定了各自帧的数据域最大字节长度的最大传输单元；帧的格式与长度取决于物理网络所采用的协议</a:t>
            </a:r>
            <a:endParaRPr lang="en-US" altLang="zh-CN" sz="1200" b="1" dirty="0" smtClean="0">
              <a:ea typeface="楷体_GB2312" pitchFamily="49" charset="-122"/>
            </a:endParaRPr>
          </a:p>
          <a:p>
            <a:r>
              <a:rPr lang="zh-CN" altLang="en-US" sz="1200" b="1" dirty="0" smtClean="0">
                <a:ea typeface="楷体_GB2312" pitchFamily="49" charset="-122"/>
              </a:rPr>
              <a:t>如果数据报来自一个能够通过较大数据报的局域网，又要通过另一个只能通过较小的数据报的局域网，那么就必须对</a:t>
            </a:r>
            <a:r>
              <a:rPr lang="en-US" altLang="zh-CN" sz="1200" b="1" dirty="0" smtClean="0">
                <a:ea typeface="楷体_GB2312" pitchFamily="49" charset="-122"/>
              </a:rPr>
              <a:t>IP</a:t>
            </a:r>
            <a:r>
              <a:rPr lang="zh-CN" altLang="en-US" sz="1200" b="1" dirty="0" smtClean="0">
                <a:ea typeface="楷体_GB2312" pitchFamily="49" charset="-122"/>
              </a:rPr>
              <a:t>数据报进行分片</a:t>
            </a:r>
          </a:p>
          <a:p>
            <a:pPr eaLnBrk="1" hangingPunct="1"/>
            <a:endParaRPr lang="zh-CN" altLang="en-US" dirty="0" smtClean="0">
              <a:ea typeface="宋体" charset="-122"/>
            </a:endParaRPr>
          </a:p>
        </p:txBody>
      </p:sp>
    </p:spTree>
    <p:extLst>
      <p:ext uri="{BB962C8B-B14F-4D97-AF65-F5344CB8AC3E}">
        <p14:creationId xmlns:p14="http://schemas.microsoft.com/office/powerpoint/2010/main" val="2965480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EEADE61-6962-4942-AAA8-95356D61EEC0}" type="slidenum">
              <a:rPr lang="zh-CN" altLang="en-US" smtClean="0">
                <a:latin typeface="Tahoma" pitchFamily="34" charset="0"/>
              </a:rPr>
              <a:pPr eaLnBrk="1" hangingPunct="1"/>
              <a:t>61</a:t>
            </a:fld>
            <a:endParaRPr lang="en-US" altLang="zh-CN" smtClean="0">
              <a:latin typeface="Tahoma" pitchFamily="34" charset="0"/>
            </a:endParaRPr>
          </a:p>
        </p:txBody>
      </p:sp>
      <p:sp>
        <p:nvSpPr>
          <p:cNvPr id="178179" name="Rectangle 1026"/>
          <p:cNvSpPr>
            <a:spLocks noGrp="1" noRot="1" noChangeAspect="1" noChangeArrowheads="1" noTextEdit="1"/>
          </p:cNvSpPr>
          <p:nvPr>
            <p:ph type="sldImg"/>
          </p:nvPr>
        </p:nvSpPr>
        <p:spPr>
          <a:ln/>
        </p:spPr>
      </p:sp>
      <p:sp>
        <p:nvSpPr>
          <p:cNvPr id="1781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107167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CD4891C-1380-4F29-8E0F-69660D10AA35}" type="slidenum">
              <a:rPr lang="zh-CN" altLang="en-US" smtClean="0">
                <a:latin typeface="Tahoma" pitchFamily="34" charset="0"/>
              </a:rPr>
              <a:pPr eaLnBrk="1" hangingPunct="1"/>
              <a:t>62</a:t>
            </a:fld>
            <a:endParaRPr lang="en-US" altLang="zh-CN" smtClean="0">
              <a:latin typeface="Tahoma" pitchFamily="34"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62600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D90B490-D752-497F-9E33-E46B15DB13DE}" type="slidenum">
              <a:rPr lang="zh-CN" altLang="en-US" smtClean="0">
                <a:latin typeface="Tahoma" pitchFamily="34" charset="0"/>
              </a:rPr>
              <a:pPr eaLnBrk="1" hangingPunct="1"/>
              <a:t>63</a:t>
            </a:fld>
            <a:endParaRPr lang="en-US" altLang="zh-CN" smtClean="0">
              <a:latin typeface="Tahoma" pitchFamily="34"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02279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4096FB9-E93C-4C45-8405-3AF72DC56DB4}" type="slidenum">
              <a:rPr lang="zh-CN" altLang="en-US" smtClean="0">
                <a:latin typeface="Tahoma" pitchFamily="34" charset="0"/>
              </a:rPr>
              <a:pPr eaLnBrk="1" hangingPunct="1"/>
              <a:t>64</a:t>
            </a:fld>
            <a:endParaRPr lang="en-US" altLang="zh-CN" smtClean="0">
              <a:latin typeface="Tahoma" pitchFamily="34" charset="0"/>
            </a:endParaRPr>
          </a:p>
        </p:txBody>
      </p:sp>
      <p:sp>
        <p:nvSpPr>
          <p:cNvPr id="181251" name="Rectangle 1026"/>
          <p:cNvSpPr>
            <a:spLocks noGrp="1" noRot="1" noChangeAspect="1" noChangeArrowheads="1" noTextEdit="1"/>
          </p:cNvSpPr>
          <p:nvPr>
            <p:ph type="sldImg"/>
          </p:nvPr>
        </p:nvSpPr>
        <p:spPr>
          <a:ln/>
        </p:spPr>
      </p:sp>
      <p:sp>
        <p:nvSpPr>
          <p:cNvPr id="18125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085792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BC06A7-C050-493A-AD2E-C49235DA0610}" type="slidenum">
              <a:rPr lang="zh-CN" altLang="en-US" smtClean="0">
                <a:latin typeface="Tahoma" pitchFamily="34" charset="0"/>
              </a:rPr>
              <a:pPr eaLnBrk="1" hangingPunct="1"/>
              <a:t>65</a:t>
            </a:fld>
            <a:endParaRPr lang="en-US" altLang="zh-CN" smtClean="0">
              <a:latin typeface="Tahoma" pitchFamily="3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b="0" i="0" kern="1200" dirty="0" smtClean="0">
                <a:solidFill>
                  <a:schemeClr val="tx1"/>
                </a:solidFill>
                <a:effectLst/>
                <a:latin typeface="Arial" charset="0"/>
                <a:ea typeface="宋体" pitchFamily="2" charset="-122"/>
                <a:cs typeface="+mn-cs"/>
              </a:rPr>
              <a:t>RARP</a:t>
            </a:r>
            <a:r>
              <a:rPr lang="zh-CN" altLang="en-US" sz="1200" b="0" i="0" kern="1200" dirty="0" smtClean="0">
                <a:solidFill>
                  <a:schemeClr val="tx1"/>
                </a:solidFill>
                <a:effectLst/>
                <a:latin typeface="Arial" charset="0"/>
                <a:ea typeface="宋体" pitchFamily="2" charset="-122"/>
                <a:cs typeface="+mn-cs"/>
              </a:rPr>
              <a:t>在功能上有点类似于</a:t>
            </a:r>
            <a:r>
              <a:rPr lang="en-US" altLang="zh-CN" sz="1200" b="0" i="0" kern="1200" dirty="0" smtClean="0">
                <a:solidFill>
                  <a:schemeClr val="tx1"/>
                </a:solidFill>
                <a:effectLst/>
                <a:latin typeface="Arial" charset="0"/>
                <a:ea typeface="宋体" pitchFamily="2" charset="-122"/>
                <a:cs typeface="+mn-cs"/>
              </a:rPr>
              <a:t>DHCP</a:t>
            </a:r>
            <a:r>
              <a:rPr lang="zh-CN" altLang="en-US" sz="1200" b="0" i="0" kern="1200" dirty="0" smtClean="0">
                <a:solidFill>
                  <a:schemeClr val="tx1"/>
                </a:solidFill>
                <a:effectLst/>
                <a:latin typeface="Arial" charset="0"/>
                <a:ea typeface="宋体" pitchFamily="2" charset="-122"/>
                <a:cs typeface="+mn-cs"/>
              </a:rPr>
              <a:t>协议，确切的说</a:t>
            </a:r>
            <a:r>
              <a:rPr lang="en-US" altLang="zh-CN" sz="1200" b="0" i="0" kern="1200" dirty="0" smtClean="0">
                <a:solidFill>
                  <a:schemeClr val="tx1"/>
                </a:solidFill>
                <a:effectLst/>
                <a:latin typeface="Arial" charset="0"/>
                <a:ea typeface="宋体" pitchFamily="2" charset="-122"/>
                <a:cs typeface="+mn-cs"/>
              </a:rPr>
              <a:t>DHCP</a:t>
            </a:r>
            <a:r>
              <a:rPr lang="zh-CN" altLang="en-US" sz="1200" b="0" i="0" kern="1200" dirty="0" smtClean="0">
                <a:solidFill>
                  <a:schemeClr val="tx1"/>
                </a:solidFill>
                <a:effectLst/>
                <a:latin typeface="Arial" charset="0"/>
                <a:ea typeface="宋体" pitchFamily="2" charset="-122"/>
                <a:cs typeface="+mn-cs"/>
              </a:rPr>
              <a:t>是</a:t>
            </a:r>
            <a:r>
              <a:rPr lang="en-US" altLang="zh-CN" sz="1200" b="0" i="0" kern="1200" dirty="0" smtClean="0">
                <a:solidFill>
                  <a:schemeClr val="tx1"/>
                </a:solidFill>
                <a:effectLst/>
                <a:latin typeface="Arial" charset="0"/>
                <a:ea typeface="宋体" pitchFamily="2" charset="-122"/>
                <a:cs typeface="+mn-cs"/>
              </a:rPr>
              <a:t>BOOTP</a:t>
            </a:r>
            <a:r>
              <a:rPr lang="zh-CN" altLang="en-US" sz="1200" b="0" i="0" kern="1200" dirty="0" smtClean="0">
                <a:solidFill>
                  <a:schemeClr val="tx1"/>
                </a:solidFill>
                <a:effectLst/>
                <a:latin typeface="Arial" charset="0"/>
                <a:ea typeface="宋体" pitchFamily="2" charset="-122"/>
                <a:cs typeface="+mn-cs"/>
              </a:rPr>
              <a:t>协议的升级，而</a:t>
            </a:r>
            <a:r>
              <a:rPr lang="en-US" altLang="zh-CN" sz="1200" b="0" i="0" kern="1200" dirty="0" smtClean="0">
                <a:solidFill>
                  <a:schemeClr val="tx1"/>
                </a:solidFill>
                <a:effectLst/>
                <a:latin typeface="Arial" charset="0"/>
                <a:ea typeface="宋体" pitchFamily="2" charset="-122"/>
                <a:cs typeface="+mn-cs"/>
              </a:rPr>
              <a:t>BOOTP</a:t>
            </a:r>
            <a:r>
              <a:rPr lang="zh-CN" altLang="en-US" sz="1200" b="0" i="0" kern="1200" dirty="0" smtClean="0">
                <a:solidFill>
                  <a:schemeClr val="tx1"/>
                </a:solidFill>
                <a:effectLst/>
                <a:latin typeface="Arial" charset="0"/>
                <a:ea typeface="宋体" pitchFamily="2" charset="-122"/>
                <a:cs typeface="+mn-cs"/>
              </a:rPr>
              <a:t>在某种意义上又是</a:t>
            </a:r>
            <a:r>
              <a:rPr lang="en-US" altLang="zh-CN" sz="1200" b="0" i="0" kern="1200" dirty="0" smtClean="0">
                <a:solidFill>
                  <a:schemeClr val="tx1"/>
                </a:solidFill>
                <a:effectLst/>
                <a:latin typeface="Arial" charset="0"/>
                <a:ea typeface="宋体" pitchFamily="2" charset="-122"/>
                <a:cs typeface="+mn-cs"/>
              </a:rPr>
              <a:t>RARP</a:t>
            </a:r>
            <a:r>
              <a:rPr lang="zh-CN" altLang="en-US" sz="1200" b="0" i="0" kern="1200" dirty="0" smtClean="0">
                <a:solidFill>
                  <a:schemeClr val="tx1"/>
                </a:solidFill>
                <a:effectLst/>
                <a:latin typeface="Arial" charset="0"/>
                <a:ea typeface="宋体" pitchFamily="2" charset="-122"/>
                <a:cs typeface="+mn-cs"/>
              </a:rPr>
              <a:t>协议的升级。</a:t>
            </a:r>
            <a:r>
              <a:rPr lang="en-US" altLang="zh-CN" sz="1200" b="0" i="0" kern="1200" dirty="0" smtClean="0">
                <a:solidFill>
                  <a:schemeClr val="tx1"/>
                </a:solidFill>
                <a:effectLst/>
                <a:latin typeface="Arial" charset="0"/>
                <a:ea typeface="宋体" pitchFamily="2" charset="-122"/>
                <a:cs typeface="+mn-cs"/>
              </a:rPr>
              <a:t>BOOTP</a:t>
            </a:r>
            <a:r>
              <a:rPr lang="zh-CN" altLang="en-US" sz="1200" b="0" i="0" kern="1200" dirty="0" smtClean="0">
                <a:solidFill>
                  <a:schemeClr val="tx1"/>
                </a:solidFill>
                <a:effectLst/>
                <a:latin typeface="Arial" charset="0"/>
                <a:ea typeface="宋体" pitchFamily="2" charset="-122"/>
                <a:cs typeface="+mn-cs"/>
              </a:rPr>
              <a:t>和</a:t>
            </a:r>
            <a:r>
              <a:rPr lang="en-US" altLang="zh-CN" sz="1200" b="0" i="0" kern="1200" dirty="0" smtClean="0">
                <a:solidFill>
                  <a:schemeClr val="tx1"/>
                </a:solidFill>
                <a:effectLst/>
                <a:latin typeface="Arial" charset="0"/>
                <a:ea typeface="宋体" pitchFamily="2" charset="-122"/>
                <a:cs typeface="+mn-cs"/>
              </a:rPr>
              <a:t>RARP</a:t>
            </a:r>
            <a:r>
              <a:rPr lang="zh-CN" altLang="en-US" sz="1200" b="0" i="0" kern="1200" dirty="0" smtClean="0">
                <a:solidFill>
                  <a:schemeClr val="tx1"/>
                </a:solidFill>
                <a:effectLst/>
                <a:latin typeface="Arial" charset="0"/>
                <a:ea typeface="宋体" pitchFamily="2" charset="-122"/>
                <a:cs typeface="+mn-cs"/>
              </a:rPr>
              <a:t>的区别在于</a:t>
            </a:r>
            <a:r>
              <a:rPr lang="en-US" altLang="zh-CN" sz="1200" b="0" i="0" kern="1200" dirty="0" smtClean="0">
                <a:solidFill>
                  <a:schemeClr val="tx1"/>
                </a:solidFill>
                <a:effectLst/>
                <a:latin typeface="Arial" charset="0"/>
                <a:ea typeface="宋体" pitchFamily="2" charset="-122"/>
                <a:cs typeface="+mn-cs"/>
              </a:rPr>
              <a:t>RARP</a:t>
            </a:r>
            <a:r>
              <a:rPr lang="zh-CN" altLang="en-US" sz="1200" b="0" i="0" kern="1200" dirty="0" smtClean="0">
                <a:solidFill>
                  <a:schemeClr val="tx1"/>
                </a:solidFill>
                <a:effectLst/>
                <a:latin typeface="Arial" charset="0"/>
                <a:ea typeface="宋体" pitchFamily="2" charset="-122"/>
                <a:cs typeface="+mn-cs"/>
              </a:rPr>
              <a:t>是在数据链路层实现的，而</a:t>
            </a:r>
            <a:r>
              <a:rPr lang="en-US" altLang="zh-CN" sz="1200" b="0" i="0" kern="1200" dirty="0" smtClean="0">
                <a:solidFill>
                  <a:schemeClr val="tx1"/>
                </a:solidFill>
                <a:effectLst/>
                <a:latin typeface="Arial" charset="0"/>
                <a:ea typeface="宋体" pitchFamily="2" charset="-122"/>
                <a:cs typeface="+mn-cs"/>
              </a:rPr>
              <a:t>BOOTP</a:t>
            </a:r>
            <a:r>
              <a:rPr lang="zh-CN" altLang="en-US" sz="1200" b="0" i="0" kern="1200" dirty="0" smtClean="0">
                <a:solidFill>
                  <a:schemeClr val="tx1"/>
                </a:solidFill>
                <a:effectLst/>
                <a:latin typeface="Arial" charset="0"/>
                <a:ea typeface="宋体" pitchFamily="2" charset="-122"/>
                <a:cs typeface="+mn-cs"/>
              </a:rPr>
              <a:t>实在应用层实现的，作为</a:t>
            </a:r>
            <a:r>
              <a:rPr lang="en-US" altLang="zh-CN" sz="1200" b="0" i="0" kern="1200" dirty="0" smtClean="0">
                <a:solidFill>
                  <a:schemeClr val="tx1"/>
                </a:solidFill>
                <a:effectLst/>
                <a:latin typeface="Arial" charset="0"/>
                <a:ea typeface="宋体" pitchFamily="2" charset="-122"/>
                <a:cs typeface="+mn-cs"/>
              </a:rPr>
              <a:t>BOOTP</a:t>
            </a:r>
            <a:r>
              <a:rPr lang="zh-CN" altLang="en-US" sz="1200" b="0" i="0" kern="1200" dirty="0" smtClean="0">
                <a:solidFill>
                  <a:schemeClr val="tx1"/>
                </a:solidFill>
                <a:effectLst/>
                <a:latin typeface="Arial" charset="0"/>
                <a:ea typeface="宋体" pitchFamily="2" charset="-122"/>
                <a:cs typeface="+mn-cs"/>
              </a:rPr>
              <a:t>的升级版</a:t>
            </a:r>
            <a:r>
              <a:rPr lang="en-US" altLang="zh-CN" sz="1200" b="0" i="0" kern="1200" dirty="0" smtClean="0">
                <a:solidFill>
                  <a:schemeClr val="tx1"/>
                </a:solidFill>
                <a:effectLst/>
                <a:latin typeface="Arial" charset="0"/>
                <a:ea typeface="宋体" pitchFamily="2" charset="-122"/>
                <a:cs typeface="+mn-cs"/>
              </a:rPr>
              <a:t>DHCP</a:t>
            </a:r>
            <a:r>
              <a:rPr lang="zh-CN" altLang="en-US" sz="1200" b="0" i="0" kern="1200" dirty="0" smtClean="0">
                <a:solidFill>
                  <a:schemeClr val="tx1"/>
                </a:solidFill>
                <a:effectLst/>
                <a:latin typeface="Arial" charset="0"/>
                <a:ea typeface="宋体" pitchFamily="2" charset="-122"/>
                <a:cs typeface="+mn-cs"/>
              </a:rPr>
              <a:t>也是在应用层实现的。这种实现层面的差别也从</a:t>
            </a:r>
            <a:r>
              <a:rPr lang="en-US" altLang="zh-CN" sz="1200" b="0" i="0" kern="1200" dirty="0" smtClean="0">
                <a:solidFill>
                  <a:schemeClr val="tx1"/>
                </a:solidFill>
                <a:effectLst/>
                <a:latin typeface="Arial" charset="0"/>
                <a:ea typeface="宋体" pitchFamily="2" charset="-122"/>
                <a:cs typeface="+mn-cs"/>
              </a:rPr>
              <a:t>RARP</a:t>
            </a:r>
            <a:r>
              <a:rPr lang="zh-CN" altLang="en-US" sz="1200" b="0" i="0" kern="1200" dirty="0" smtClean="0">
                <a:solidFill>
                  <a:schemeClr val="tx1"/>
                </a:solidFill>
                <a:effectLst/>
                <a:latin typeface="Arial" charset="0"/>
                <a:ea typeface="宋体" pitchFamily="2" charset="-122"/>
                <a:cs typeface="+mn-cs"/>
              </a:rPr>
              <a:t>和</a:t>
            </a:r>
            <a:r>
              <a:rPr lang="en-US" altLang="zh-CN" sz="1200" b="0" i="0" kern="1200" dirty="0" smtClean="0">
                <a:solidFill>
                  <a:schemeClr val="tx1"/>
                </a:solidFill>
                <a:effectLst/>
                <a:latin typeface="Arial" charset="0"/>
                <a:ea typeface="宋体" pitchFamily="2" charset="-122"/>
                <a:cs typeface="+mn-cs"/>
              </a:rPr>
              <a:t>BOOTP/DHCP</a:t>
            </a:r>
            <a:r>
              <a:rPr lang="zh-CN" altLang="en-US" sz="1200" b="0" i="0" kern="1200" dirty="0" smtClean="0">
                <a:solidFill>
                  <a:schemeClr val="tx1"/>
                </a:solidFill>
                <a:effectLst/>
                <a:latin typeface="Arial" charset="0"/>
                <a:ea typeface="宋体" pitchFamily="2" charset="-122"/>
                <a:cs typeface="+mn-cs"/>
              </a:rPr>
              <a:t>的报文封装格式的差别上体现出来了，</a:t>
            </a:r>
            <a:r>
              <a:rPr lang="en-US" altLang="zh-CN" sz="1200" b="0" i="0" kern="1200" dirty="0" smtClean="0">
                <a:solidFill>
                  <a:schemeClr val="tx1"/>
                </a:solidFill>
                <a:effectLst/>
                <a:latin typeface="Arial" charset="0"/>
                <a:ea typeface="宋体" pitchFamily="2" charset="-122"/>
                <a:cs typeface="+mn-cs"/>
              </a:rPr>
              <a:t>RARP</a:t>
            </a:r>
            <a:r>
              <a:rPr lang="zh-CN" altLang="en-US" sz="1200" b="0" i="0" kern="1200" dirty="0" smtClean="0">
                <a:solidFill>
                  <a:schemeClr val="tx1"/>
                </a:solidFill>
                <a:effectLst/>
                <a:latin typeface="Arial" charset="0"/>
                <a:ea typeface="宋体" pitchFamily="2" charset="-122"/>
                <a:cs typeface="+mn-cs"/>
              </a:rPr>
              <a:t>直接封装在以太网帧中，协议类型置为</a:t>
            </a:r>
            <a:r>
              <a:rPr lang="en-US" altLang="zh-CN" sz="1200" b="0" i="0" kern="1200" dirty="0" smtClean="0">
                <a:solidFill>
                  <a:schemeClr val="tx1"/>
                </a:solidFill>
                <a:effectLst/>
                <a:latin typeface="Arial" charset="0"/>
                <a:ea typeface="宋体" pitchFamily="2" charset="-122"/>
                <a:cs typeface="+mn-cs"/>
              </a:rPr>
              <a:t>0x0800</a:t>
            </a:r>
            <a:r>
              <a:rPr lang="zh-CN" altLang="en-US" sz="1200" b="0" i="0" kern="1200" dirty="0" smtClean="0">
                <a:solidFill>
                  <a:schemeClr val="tx1"/>
                </a:solidFill>
                <a:effectLst/>
                <a:latin typeface="Arial" charset="0"/>
                <a:ea typeface="宋体" pitchFamily="2" charset="-122"/>
                <a:cs typeface="+mn-cs"/>
              </a:rPr>
              <a:t>以标识这个报文是</a:t>
            </a:r>
            <a:r>
              <a:rPr lang="en-US" altLang="zh-CN" sz="1200" b="0" i="0" kern="1200" dirty="0" smtClean="0">
                <a:solidFill>
                  <a:schemeClr val="tx1"/>
                </a:solidFill>
                <a:effectLst/>
                <a:latin typeface="Arial" charset="0"/>
                <a:ea typeface="宋体" pitchFamily="2" charset="-122"/>
                <a:cs typeface="+mn-cs"/>
              </a:rPr>
              <a:t>ARP/RARP</a:t>
            </a:r>
            <a:r>
              <a:rPr lang="zh-CN" altLang="en-US" sz="1200" b="0" i="0" kern="1200" dirty="0" smtClean="0">
                <a:solidFill>
                  <a:schemeClr val="tx1"/>
                </a:solidFill>
                <a:effectLst/>
                <a:latin typeface="Arial" charset="0"/>
                <a:ea typeface="宋体" pitchFamily="2" charset="-122"/>
                <a:cs typeface="+mn-cs"/>
              </a:rPr>
              <a:t>报文，</a:t>
            </a:r>
            <a:r>
              <a:rPr lang="en-US" altLang="zh-CN" sz="1200" b="0" i="0" kern="1200" dirty="0" smtClean="0">
                <a:solidFill>
                  <a:schemeClr val="tx1"/>
                </a:solidFill>
                <a:effectLst/>
                <a:latin typeface="Arial" charset="0"/>
                <a:ea typeface="宋体" pitchFamily="2" charset="-122"/>
                <a:cs typeface="+mn-cs"/>
              </a:rPr>
              <a:t>BOOTP/DHCP</a:t>
            </a:r>
            <a:r>
              <a:rPr lang="zh-CN" altLang="en-US" sz="1200" b="0" i="0" kern="1200" dirty="0" smtClean="0">
                <a:solidFill>
                  <a:schemeClr val="tx1"/>
                </a:solidFill>
                <a:effectLst/>
                <a:latin typeface="Arial" charset="0"/>
                <a:ea typeface="宋体" pitchFamily="2" charset="-122"/>
                <a:cs typeface="+mn-cs"/>
              </a:rPr>
              <a:t>报文是直接封装在</a:t>
            </a:r>
            <a:r>
              <a:rPr lang="en-US" altLang="zh-CN" sz="1200" b="0" i="0" kern="1200" dirty="0" smtClean="0">
                <a:solidFill>
                  <a:schemeClr val="tx1"/>
                </a:solidFill>
                <a:effectLst/>
                <a:latin typeface="Arial" charset="0"/>
                <a:ea typeface="宋体" pitchFamily="2" charset="-122"/>
                <a:cs typeface="+mn-cs"/>
              </a:rPr>
              <a:t>UDP</a:t>
            </a:r>
            <a:r>
              <a:rPr lang="zh-CN" altLang="en-US" sz="1200" b="0" i="0" kern="1200" dirty="0" smtClean="0">
                <a:solidFill>
                  <a:schemeClr val="tx1"/>
                </a:solidFill>
                <a:effectLst/>
                <a:latin typeface="Arial" charset="0"/>
                <a:ea typeface="宋体" pitchFamily="2" charset="-122"/>
                <a:cs typeface="+mn-cs"/>
              </a:rPr>
              <a:t>报文中，作为</a:t>
            </a:r>
            <a:r>
              <a:rPr lang="en-US" altLang="zh-CN" sz="1200" b="0" i="0" kern="1200" dirty="0" smtClean="0">
                <a:solidFill>
                  <a:schemeClr val="tx1"/>
                </a:solidFill>
                <a:effectLst/>
                <a:latin typeface="Arial" charset="0"/>
                <a:ea typeface="宋体" pitchFamily="2" charset="-122"/>
                <a:cs typeface="+mn-cs"/>
              </a:rPr>
              <a:t>UDP</a:t>
            </a:r>
            <a:r>
              <a:rPr lang="zh-CN" altLang="en-US" sz="1200" b="0" i="0" kern="1200" dirty="0" smtClean="0">
                <a:solidFill>
                  <a:schemeClr val="tx1"/>
                </a:solidFill>
                <a:effectLst/>
                <a:latin typeface="Arial" charset="0"/>
                <a:ea typeface="宋体" pitchFamily="2" charset="-122"/>
                <a:cs typeface="+mn-cs"/>
              </a:rPr>
              <a:t>的数据段出现的</a:t>
            </a:r>
            <a:endParaRPr lang="zh-CN" altLang="en-US" dirty="0" smtClean="0">
              <a:ea typeface="宋体" charset="-122"/>
            </a:endParaRPr>
          </a:p>
        </p:txBody>
      </p:sp>
    </p:spTree>
    <p:extLst>
      <p:ext uri="{BB962C8B-B14F-4D97-AF65-F5344CB8AC3E}">
        <p14:creationId xmlns:p14="http://schemas.microsoft.com/office/powerpoint/2010/main" val="23821225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41301DD-CA13-4490-BDDE-F7C1E789B0AE}" type="slidenum">
              <a:rPr lang="zh-CN" altLang="en-US" smtClean="0">
                <a:latin typeface="Tahoma" pitchFamily="34" charset="0"/>
              </a:rPr>
              <a:pPr eaLnBrk="1" hangingPunct="1"/>
              <a:t>66</a:t>
            </a:fld>
            <a:endParaRPr lang="en-US" altLang="zh-CN" smtClean="0">
              <a:latin typeface="Tahoma" pitchFamily="34" charset="0"/>
            </a:endParaRPr>
          </a:p>
        </p:txBody>
      </p:sp>
      <p:sp>
        <p:nvSpPr>
          <p:cNvPr id="186371" name="Rectangle 1026"/>
          <p:cNvSpPr>
            <a:spLocks noGrp="1" noRot="1" noChangeAspect="1" noChangeArrowheads="1" noTextEdit="1"/>
          </p:cNvSpPr>
          <p:nvPr>
            <p:ph type="sldImg"/>
          </p:nvPr>
        </p:nvSpPr>
        <p:spPr>
          <a:ln/>
        </p:spPr>
      </p:sp>
      <p:sp>
        <p:nvSpPr>
          <p:cNvPr id="18637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smtClean="0"/>
              <a:t>地址解析协议 </a:t>
            </a:r>
            <a:r>
              <a:rPr lang="en-US" altLang="zh-CN" sz="1200" dirty="0" smtClean="0"/>
              <a:t>ARP    (Address Resolution Protocol)</a:t>
            </a:r>
          </a:p>
          <a:p>
            <a:r>
              <a:rPr lang="zh-CN" altLang="en-US" sz="1200" dirty="0" smtClean="0"/>
              <a:t>逆地址解析协议 </a:t>
            </a:r>
            <a:r>
              <a:rPr lang="en-US" altLang="zh-CN" sz="1200" dirty="0" smtClean="0"/>
              <a:t>RARP    (Reverse Address Resolution Protocol)</a:t>
            </a:r>
          </a:p>
          <a:p>
            <a:r>
              <a:rPr lang="zh-CN" altLang="en-US" sz="1200" dirty="0" smtClean="0"/>
              <a:t>因特网控制报文协议 </a:t>
            </a:r>
            <a:r>
              <a:rPr lang="en-US" altLang="zh-CN" sz="1200" dirty="0" smtClean="0"/>
              <a:t>ICMP    (Internet Control Message Protocol)</a:t>
            </a:r>
          </a:p>
          <a:p>
            <a:r>
              <a:rPr lang="zh-CN" altLang="en-US" sz="1200" dirty="0" smtClean="0"/>
              <a:t>因特网组管理协议 </a:t>
            </a:r>
            <a:r>
              <a:rPr lang="en-US" altLang="zh-CN" sz="1200" dirty="0" smtClean="0"/>
              <a:t>IGMP    (Internet Group Management Protocol) </a:t>
            </a:r>
          </a:p>
          <a:p>
            <a:pPr eaLnBrk="1" hangingPunct="1"/>
            <a:endParaRPr lang="zh-CN" altLang="en-US" dirty="0" smtClean="0">
              <a:ea typeface="宋体" charset="-122"/>
            </a:endParaRPr>
          </a:p>
        </p:txBody>
      </p:sp>
    </p:spTree>
    <p:extLst>
      <p:ext uri="{BB962C8B-B14F-4D97-AF65-F5344CB8AC3E}">
        <p14:creationId xmlns:p14="http://schemas.microsoft.com/office/powerpoint/2010/main" val="28556676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374CCAB-5C95-4830-9E4F-6F305FF658EA}" type="slidenum">
              <a:rPr lang="zh-CN" altLang="en-US" smtClean="0">
                <a:latin typeface="Tahoma" pitchFamily="34" charset="0"/>
              </a:rPr>
              <a:pPr eaLnBrk="1" hangingPunct="1"/>
              <a:t>67</a:t>
            </a:fld>
            <a:endParaRPr lang="en-US" altLang="zh-CN" smtClean="0">
              <a:latin typeface="Tahoma" pitchFamily="34"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zh-CN" altLang="en-US" sz="1200" dirty="0" smtClean="0"/>
              <a:t>不管网络层使用的是什么协议，在实际网络的链路上传送数据帧时，最终还是必须使用硬件地址。 </a:t>
            </a:r>
          </a:p>
          <a:p>
            <a:pPr>
              <a:lnSpc>
                <a:spcPct val="90000"/>
              </a:lnSpc>
            </a:pPr>
            <a:r>
              <a:rPr lang="zh-CN" altLang="en-US" sz="1200" dirty="0" smtClean="0"/>
              <a:t>每一个主机都设有一个 </a:t>
            </a:r>
            <a:r>
              <a:rPr lang="en-US" altLang="zh-CN" sz="1200" dirty="0" smtClean="0"/>
              <a:t>ARP </a:t>
            </a:r>
            <a:r>
              <a:rPr lang="zh-CN" altLang="en-US" sz="1200" dirty="0" smtClean="0"/>
              <a:t>高速缓存</a:t>
            </a:r>
            <a:r>
              <a:rPr lang="en-US" altLang="zh-CN" sz="1200" dirty="0" smtClean="0"/>
              <a:t>(ARP cache)</a:t>
            </a:r>
            <a:r>
              <a:rPr lang="zh-CN" altLang="en-US" sz="1200" dirty="0" smtClean="0"/>
              <a:t>，里面有所在的局域网上的各主机和路由器的 </a:t>
            </a:r>
            <a:r>
              <a:rPr lang="en-US" altLang="zh-CN" sz="1200" dirty="0" smtClean="0"/>
              <a:t>IP </a:t>
            </a:r>
            <a:r>
              <a:rPr lang="zh-CN" altLang="en-US" sz="1200" dirty="0" smtClean="0"/>
              <a:t>地址到硬件地址的映射表</a:t>
            </a:r>
            <a:endParaRPr lang="zh-CN" altLang="en-US" dirty="0" smtClean="0">
              <a:ea typeface="宋体" charset="-122"/>
            </a:endParaRPr>
          </a:p>
        </p:txBody>
      </p:sp>
    </p:spTree>
    <p:extLst>
      <p:ext uri="{BB962C8B-B14F-4D97-AF65-F5344CB8AC3E}">
        <p14:creationId xmlns:p14="http://schemas.microsoft.com/office/powerpoint/2010/main" val="30148430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3F76956-896B-402C-9BE8-86614F3E0A8C}" type="slidenum">
              <a:rPr lang="zh-CN" altLang="en-US" smtClean="0">
                <a:latin typeface="Tahoma" pitchFamily="34" charset="0"/>
              </a:rPr>
              <a:pPr eaLnBrk="1" hangingPunct="1"/>
              <a:t>68</a:t>
            </a:fld>
            <a:endParaRPr lang="en-US" altLang="zh-CN" smtClean="0">
              <a:latin typeface="Tahoma" pitchFamily="34" charset="0"/>
            </a:endParaRPr>
          </a:p>
        </p:txBody>
      </p:sp>
      <p:sp>
        <p:nvSpPr>
          <p:cNvPr id="188419" name="Rectangle 1026"/>
          <p:cNvSpPr>
            <a:spLocks noGrp="1" noRot="1" noChangeAspect="1" noChangeArrowheads="1" noTextEdit="1"/>
          </p:cNvSpPr>
          <p:nvPr>
            <p:ph type="sldImg"/>
          </p:nvPr>
        </p:nvSpPr>
        <p:spPr>
          <a:ln/>
        </p:spPr>
      </p:sp>
      <p:sp>
        <p:nvSpPr>
          <p:cNvPr id="18842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252785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288339C-7989-4343-9D61-520A064F7827}" type="slidenum">
              <a:rPr lang="zh-CN" altLang="en-US" smtClean="0">
                <a:latin typeface="Tahoma" pitchFamily="34" charset="0"/>
              </a:rPr>
              <a:pPr eaLnBrk="1" hangingPunct="1"/>
              <a:t>69</a:t>
            </a:fld>
            <a:endParaRPr lang="en-US" altLang="zh-CN" smtClean="0">
              <a:latin typeface="Tahoma" pitchFamily="34" charset="0"/>
            </a:endParaRPr>
          </a:p>
        </p:txBody>
      </p:sp>
      <p:sp>
        <p:nvSpPr>
          <p:cNvPr id="189443" name="Rectangle 1026"/>
          <p:cNvSpPr>
            <a:spLocks noGrp="1" noRot="1" noChangeAspect="1" noChangeArrowheads="1" noTextEdit="1"/>
          </p:cNvSpPr>
          <p:nvPr>
            <p:ph type="sldImg"/>
          </p:nvPr>
        </p:nvSpPr>
        <p:spPr>
          <a:ln/>
        </p:spPr>
      </p:sp>
      <p:sp>
        <p:nvSpPr>
          <p:cNvPr id="1894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rPr>
              <a:t>一般</a:t>
            </a:r>
            <a:r>
              <a:rPr lang="en-US" altLang="zh-CN" dirty="0" smtClean="0">
                <a:effectLst/>
              </a:rPr>
              <a:t>10</a:t>
            </a:r>
            <a:r>
              <a:rPr lang="zh-CN" altLang="en-US" dirty="0" smtClean="0">
                <a:effectLst/>
              </a:rPr>
              <a:t>分钟</a:t>
            </a:r>
            <a:endParaRPr lang="en-US" altLang="zh-CN" dirty="0" smtClean="0">
              <a:effectLst/>
            </a:endParaRPr>
          </a:p>
          <a:p>
            <a:pPr eaLnBrk="1" hangingPunct="1"/>
            <a:r>
              <a:rPr lang="en-US" altLang="zh-CN" dirty="0" err="1" smtClean="0"/>
              <a:t>arp</a:t>
            </a:r>
            <a:r>
              <a:rPr lang="en-US" altLang="zh-CN" dirty="0" smtClean="0"/>
              <a:t> -d *</a:t>
            </a:r>
            <a:endParaRPr lang="zh-CN" altLang="en-US" dirty="0" smtClean="0">
              <a:ea typeface="宋体" charset="-122"/>
            </a:endParaRPr>
          </a:p>
        </p:txBody>
      </p:sp>
    </p:spTree>
    <p:extLst>
      <p:ext uri="{BB962C8B-B14F-4D97-AF65-F5344CB8AC3E}">
        <p14:creationId xmlns:p14="http://schemas.microsoft.com/office/powerpoint/2010/main" val="12323488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8FE7EC1-88AE-4BCA-96E9-7F9DD0E902B4}" type="slidenum">
              <a:rPr lang="zh-CN" altLang="en-US" smtClean="0">
                <a:latin typeface="Tahoma" pitchFamily="34" charset="0"/>
              </a:rPr>
              <a:pPr eaLnBrk="1" hangingPunct="1"/>
              <a:t>70</a:t>
            </a:fld>
            <a:endParaRPr lang="en-US" altLang="zh-CN" smtClean="0">
              <a:latin typeface="Tahoma" pitchFamily="34"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2947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D1A8C1-F497-4531-8851-E1F3FC22005B}" type="slidenum">
              <a:rPr lang="en-US" altLang="zh-CN"/>
              <a:pPr/>
              <a:t>7</a:t>
            </a:fld>
            <a:endParaRPr lang="en-US" altLang="zh-CN"/>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01322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C534E62-2F68-4816-8645-130CDB9C2392}" type="slidenum">
              <a:rPr lang="zh-CN" altLang="en-US" smtClean="0">
                <a:latin typeface="Tahoma" pitchFamily="34" charset="0"/>
              </a:rPr>
              <a:pPr eaLnBrk="1" hangingPunct="1"/>
              <a:t>71</a:t>
            </a:fld>
            <a:endParaRPr lang="en-US" altLang="zh-CN" smtClean="0">
              <a:latin typeface="Tahoma" pitchFamily="34"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3909559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944EABC-9E4F-4719-8459-3EB862D5654F}" type="slidenum">
              <a:rPr lang="zh-CN" altLang="en-US" smtClean="0">
                <a:latin typeface="Tahoma" pitchFamily="34" charset="0"/>
              </a:rPr>
              <a:pPr eaLnBrk="1" hangingPunct="1"/>
              <a:t>72</a:t>
            </a:fld>
            <a:endParaRPr lang="en-US" altLang="zh-CN" smtClean="0">
              <a:latin typeface="Tahoma" pitchFamily="34"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864313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B0B7281-B1DE-4FF7-9904-BEC601E58EC1}" type="slidenum">
              <a:rPr lang="zh-CN" altLang="en-US" smtClean="0">
                <a:latin typeface="Tahoma" pitchFamily="34" charset="0"/>
              </a:rPr>
              <a:pPr eaLnBrk="1" hangingPunct="1"/>
              <a:t>73</a:t>
            </a:fld>
            <a:endParaRPr lang="en-US" altLang="zh-CN" smtClean="0">
              <a:latin typeface="Tahoma" pitchFamily="34"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7115103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459E117-597E-4D42-9BA2-3855442D88BB}" type="slidenum">
              <a:rPr lang="zh-CN" altLang="en-US" smtClean="0">
                <a:latin typeface="Tahoma" pitchFamily="34" charset="0"/>
              </a:rPr>
              <a:pPr eaLnBrk="1" hangingPunct="1"/>
              <a:t>74</a:t>
            </a:fld>
            <a:endParaRPr lang="en-US" altLang="zh-CN" smtClean="0">
              <a:latin typeface="Tahoma" pitchFamily="3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508172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5E4C6E6-8091-4B7A-87BF-28F5C81ABAE9}" type="slidenum">
              <a:rPr lang="zh-CN" altLang="en-US" smtClean="0">
                <a:latin typeface="Tahoma" pitchFamily="34" charset="0"/>
              </a:rPr>
              <a:pPr eaLnBrk="1" hangingPunct="1"/>
              <a:t>75</a:t>
            </a:fld>
            <a:endParaRPr lang="en-US" altLang="zh-CN" smtClean="0">
              <a:latin typeface="Tahoma" pitchFamily="34"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0375353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145B4C9-E72C-46D8-96AD-AC76E24E9D59}" type="slidenum">
              <a:rPr lang="zh-CN" altLang="en-US" smtClean="0">
                <a:latin typeface="Tahoma" pitchFamily="34" charset="0"/>
              </a:rPr>
              <a:pPr eaLnBrk="1" hangingPunct="1"/>
              <a:t>76</a:t>
            </a:fld>
            <a:endParaRPr lang="en-US" altLang="zh-CN" smtClean="0">
              <a:latin typeface="Tahoma" pitchFamily="34"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19903814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1435712-94FC-4E0B-B773-46D1881512FE}" type="slidenum">
              <a:rPr lang="zh-CN" altLang="en-US" smtClean="0">
                <a:latin typeface="Tahoma" pitchFamily="34" charset="0"/>
              </a:rPr>
              <a:pPr eaLnBrk="1" hangingPunct="1"/>
              <a:t>77</a:t>
            </a:fld>
            <a:endParaRPr lang="en-US" altLang="zh-CN" smtClean="0">
              <a:latin typeface="Tahoma" pitchFamily="3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109555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48C4CE1-1D7C-4A94-8AEE-197F14F67D0E}" type="slidenum">
              <a:rPr lang="zh-CN" altLang="en-US" smtClean="0">
                <a:latin typeface="Tahoma" pitchFamily="34" charset="0"/>
              </a:rPr>
              <a:pPr eaLnBrk="1" hangingPunct="1"/>
              <a:t>78</a:t>
            </a:fld>
            <a:endParaRPr lang="en-US" altLang="zh-CN" smtClean="0">
              <a:latin typeface="Tahoma" pitchFamily="34"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proxy ARP</a:t>
            </a:r>
            <a:r>
              <a:rPr lang="zh-CN" altLang="en-US" dirty="0" smtClean="0">
                <a:ea typeface="宋体" charset="-122"/>
              </a:rPr>
              <a:t>就是通过使用一个主机</a:t>
            </a:r>
            <a:r>
              <a:rPr lang="en-US" altLang="zh-CN" dirty="0" smtClean="0">
                <a:ea typeface="宋体" charset="-122"/>
              </a:rPr>
              <a:t>(</a:t>
            </a:r>
            <a:r>
              <a:rPr lang="zh-CN" altLang="en-US" dirty="0" smtClean="0">
                <a:ea typeface="宋体" charset="-122"/>
              </a:rPr>
              <a:t>通常为</a:t>
            </a:r>
            <a:r>
              <a:rPr lang="en-US" altLang="zh-CN" dirty="0" smtClean="0">
                <a:ea typeface="宋体" charset="-122"/>
              </a:rPr>
              <a:t>router),</a:t>
            </a:r>
            <a:r>
              <a:rPr lang="zh-CN" altLang="en-US" dirty="0" smtClean="0">
                <a:ea typeface="宋体" charset="-122"/>
              </a:rPr>
              <a:t>来作为指定的设备对另一设备的</a:t>
            </a:r>
            <a:r>
              <a:rPr lang="en-US" altLang="zh-CN" dirty="0" smtClean="0">
                <a:ea typeface="宋体" charset="-122"/>
              </a:rPr>
              <a:t>ARP</a:t>
            </a:r>
            <a:r>
              <a:rPr lang="zh-CN" altLang="en-US" dirty="0" smtClean="0">
                <a:ea typeface="宋体" charset="-122"/>
              </a:rPr>
              <a:t>请求作出应答。</a:t>
            </a:r>
          </a:p>
          <a:p>
            <a:pPr eaLnBrk="1" hangingPunct="1"/>
            <a:r>
              <a:rPr lang="zh-CN" altLang="en-US" dirty="0" smtClean="0">
                <a:ea typeface="宋体" charset="-122"/>
              </a:rPr>
              <a:t>代理</a:t>
            </a:r>
            <a:r>
              <a:rPr lang="en-US" altLang="zh-CN" dirty="0" smtClean="0">
                <a:ea typeface="宋体" charset="-122"/>
              </a:rPr>
              <a:t>ARP</a:t>
            </a:r>
            <a:r>
              <a:rPr lang="zh-CN" altLang="en-US" dirty="0" smtClean="0">
                <a:ea typeface="宋体" charset="-122"/>
              </a:rPr>
              <a:t>是</a:t>
            </a:r>
            <a:r>
              <a:rPr lang="en-US" altLang="zh-CN" dirty="0" smtClean="0">
                <a:ea typeface="宋体" charset="-122"/>
              </a:rPr>
              <a:t>ARP</a:t>
            </a:r>
            <a:r>
              <a:rPr lang="zh-CN" altLang="en-US" dirty="0" smtClean="0">
                <a:ea typeface="宋体" charset="-122"/>
              </a:rPr>
              <a:t>协议的一个变种。 对于没有配置缺省网关的计算机要和其他网络中的计算机实现通信，网关收到源计算机的 </a:t>
            </a:r>
            <a:r>
              <a:rPr lang="en-US" altLang="zh-CN" dirty="0" smtClean="0">
                <a:ea typeface="宋体" charset="-122"/>
              </a:rPr>
              <a:t>ARP </a:t>
            </a:r>
            <a:r>
              <a:rPr lang="zh-CN" altLang="en-US" dirty="0" smtClean="0">
                <a:ea typeface="宋体" charset="-122"/>
              </a:rPr>
              <a:t>请求会使用自己的 </a:t>
            </a:r>
            <a:r>
              <a:rPr lang="en-US" altLang="zh-CN" dirty="0" smtClean="0">
                <a:ea typeface="宋体" charset="-122"/>
              </a:rPr>
              <a:t>MAC </a:t>
            </a:r>
            <a:r>
              <a:rPr lang="zh-CN" altLang="en-US" dirty="0" smtClean="0">
                <a:ea typeface="宋体" charset="-122"/>
              </a:rPr>
              <a:t>地址与目标计算机的 </a:t>
            </a:r>
            <a:r>
              <a:rPr lang="en-US" altLang="zh-CN" dirty="0" smtClean="0">
                <a:ea typeface="宋体" charset="-122"/>
              </a:rPr>
              <a:t>IP</a:t>
            </a:r>
            <a:r>
              <a:rPr lang="zh-CN" altLang="en-US" dirty="0" smtClean="0">
                <a:ea typeface="宋体" charset="-122"/>
              </a:rPr>
              <a:t>地址对源计算机进行应答。代理</a:t>
            </a:r>
            <a:r>
              <a:rPr lang="en-US" altLang="zh-CN" dirty="0" smtClean="0">
                <a:ea typeface="宋体" charset="-122"/>
              </a:rPr>
              <a:t>ARP</a:t>
            </a:r>
            <a:r>
              <a:rPr lang="zh-CN" altLang="en-US" dirty="0" smtClean="0">
                <a:ea typeface="宋体" charset="-122"/>
              </a:rPr>
              <a:t>就是将一个主机作为对另一个主机</a:t>
            </a:r>
            <a:r>
              <a:rPr lang="en-US" altLang="zh-CN" dirty="0" smtClean="0">
                <a:ea typeface="宋体" charset="-122"/>
              </a:rPr>
              <a:t>ARP</a:t>
            </a:r>
            <a:r>
              <a:rPr lang="zh-CN" altLang="en-US" dirty="0" smtClean="0">
                <a:ea typeface="宋体" charset="-122"/>
              </a:rPr>
              <a:t>进行应答。</a:t>
            </a:r>
          </a:p>
          <a:p>
            <a:pPr eaLnBrk="1" hangingPunct="1"/>
            <a:endParaRPr lang="zh-CN" altLang="en-US" dirty="0" smtClean="0">
              <a:ea typeface="宋体" charset="-122"/>
            </a:endParaRPr>
          </a:p>
        </p:txBody>
      </p:sp>
    </p:spTree>
    <p:extLst>
      <p:ext uri="{BB962C8B-B14F-4D97-AF65-F5344CB8AC3E}">
        <p14:creationId xmlns:p14="http://schemas.microsoft.com/office/powerpoint/2010/main" val="17003459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6A57A09-C9F1-461B-B015-07981ABE1EA3}" type="slidenum">
              <a:rPr lang="zh-CN" altLang="en-US" smtClean="0">
                <a:latin typeface="Tahoma" pitchFamily="34" charset="0"/>
              </a:rPr>
              <a:pPr eaLnBrk="1" hangingPunct="1"/>
              <a:t>79</a:t>
            </a:fld>
            <a:endParaRPr lang="en-US" altLang="zh-CN" smtClean="0">
              <a:latin typeface="Tahoma" pitchFamily="34"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0450435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2A3969B-D331-4011-8ECB-38CECB2775C1}" type="slidenum">
              <a:rPr lang="zh-CN" altLang="en-US" smtClean="0">
                <a:latin typeface="Tahoma" pitchFamily="34" charset="0"/>
              </a:rPr>
              <a:pPr eaLnBrk="1" hangingPunct="1"/>
              <a:t>80</a:t>
            </a:fld>
            <a:endParaRPr lang="en-US" altLang="zh-CN" smtClean="0">
              <a:latin typeface="Tahoma" pitchFamily="34"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什么我们不直接使用硬件地址进行通信？ </a:t>
            </a:r>
            <a:endParaRPr lang="en-US" altLang="zh-CN" dirty="0" smtClean="0"/>
          </a:p>
          <a:p>
            <a:r>
              <a:rPr lang="zh-CN" altLang="en-US" sz="1200" dirty="0" smtClean="0"/>
              <a:t>由于全世界存在着各式各样的网络，它们使用不同的硬件地址。要使这些异构网络能够互相通信就必须进行非常复杂的硬件地址转换工作，因此几乎是不可能的事。</a:t>
            </a:r>
          </a:p>
          <a:p>
            <a:r>
              <a:rPr lang="zh-CN" altLang="en-US" sz="1200" dirty="0" smtClean="0"/>
              <a:t>连接到因特网的主机都拥有统一的 </a:t>
            </a:r>
            <a:r>
              <a:rPr lang="en-US" altLang="zh-CN" sz="1200" dirty="0" smtClean="0"/>
              <a:t>IP </a:t>
            </a:r>
            <a:r>
              <a:rPr lang="zh-CN" altLang="en-US" sz="1200" dirty="0" smtClean="0"/>
              <a:t>地址，它们之间的通信就像连接在同一个网络上那样简单方便，因为调用 </a:t>
            </a:r>
            <a:r>
              <a:rPr lang="en-US" altLang="zh-CN" sz="1200" dirty="0" smtClean="0"/>
              <a:t>ARP </a:t>
            </a:r>
            <a:r>
              <a:rPr lang="zh-CN" altLang="en-US" sz="1200" dirty="0" smtClean="0"/>
              <a:t>来寻找某个路由器或主机的硬件地址都是由计算机软件自动进行的，对用户来说是看不见这种调用过程的。  </a:t>
            </a:r>
          </a:p>
          <a:p>
            <a:pPr eaLnBrk="1" hangingPunct="1"/>
            <a:endParaRPr lang="zh-CN" altLang="en-US" dirty="0" smtClean="0">
              <a:ea typeface="宋体" charset="-122"/>
            </a:endParaRPr>
          </a:p>
        </p:txBody>
      </p:sp>
    </p:spTree>
    <p:extLst>
      <p:ext uri="{BB962C8B-B14F-4D97-AF65-F5344CB8AC3E}">
        <p14:creationId xmlns:p14="http://schemas.microsoft.com/office/powerpoint/2010/main" val="23026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DF328F-4A01-48C6-89A5-285F814031F2}" type="slidenum">
              <a:rPr lang="en-US" altLang="zh-CN"/>
              <a:pPr/>
              <a:t>8</a:t>
            </a:fld>
            <a:endParaRPr lang="en-US" altLang="zh-CN"/>
          </a:p>
        </p:txBody>
      </p:sp>
      <p:sp>
        <p:nvSpPr>
          <p:cNvPr id="737282" name="Rectangle 2"/>
          <p:cNvSpPr>
            <a:spLocks noGrp="1" noRot="1" noChangeAspect="1" noChangeArrowheads="1" noTextEdit="1"/>
          </p:cNvSpPr>
          <p:nvPr>
            <p:ph type="sldImg"/>
          </p:nvPr>
        </p:nvSpPr>
        <p:spPr>
          <a:ln/>
        </p:spPr>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83944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B14BDE4-D856-47DB-87F5-876D9512FEDB}" type="slidenum">
              <a:rPr lang="zh-CN" altLang="en-US" smtClean="0">
                <a:latin typeface="Tahoma" pitchFamily="34" charset="0"/>
              </a:rPr>
              <a:pPr eaLnBrk="1" hangingPunct="1"/>
              <a:t>81</a:t>
            </a:fld>
            <a:endParaRPr lang="en-US" altLang="zh-CN" smtClean="0">
              <a:latin typeface="Tahoma"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1649825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91B164-C81E-43B4-B207-736A6604AE3B}" type="slidenum">
              <a:rPr lang="zh-CN" altLang="en-US" smtClean="0">
                <a:latin typeface="Tahoma" pitchFamily="34" charset="0"/>
              </a:rPr>
              <a:pPr eaLnBrk="1" hangingPunct="1"/>
              <a:t>82</a:t>
            </a:fld>
            <a:endParaRPr lang="en-US" altLang="zh-CN" smtClean="0">
              <a:latin typeface="Tahoma" pitchFamily="3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面向连接（</a:t>
            </a:r>
            <a:r>
              <a:rPr lang="en-US" altLang="zh-CN" dirty="0" smtClean="0">
                <a:ea typeface="宋体" charset="-122"/>
              </a:rPr>
              <a:t>connection-oriented</a:t>
            </a:r>
            <a:r>
              <a:rPr lang="zh-CN" altLang="en-US" dirty="0" smtClean="0">
                <a:ea typeface="宋体" charset="-122"/>
              </a:rPr>
              <a:t>），在发送任何数据之前，要求建立会话连接（与拨打电话类似），然后才能开始传送数据，传送完成后需要释放连接。建立连接是需要分配相应的资源如缓冲区，以保证通信能正常进行。这种方法通常称为“可靠”的网络业务。它可以保证数据以相同的顺序到达。面向连接的服务在端系统之间建立通过网络的虚链路</a:t>
            </a:r>
          </a:p>
          <a:p>
            <a:pPr eaLnBrk="1" hangingPunct="1"/>
            <a:endParaRPr lang="zh-CN" altLang="en-US" dirty="0" smtClean="0">
              <a:ea typeface="宋体" charset="-122"/>
            </a:endParaRPr>
          </a:p>
        </p:txBody>
      </p:sp>
    </p:spTree>
    <p:extLst>
      <p:ext uri="{BB962C8B-B14F-4D97-AF65-F5344CB8AC3E}">
        <p14:creationId xmlns:p14="http://schemas.microsoft.com/office/powerpoint/2010/main" val="36952900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E5A5685-0630-4F4D-BF44-5FD9003798F6}" type="slidenum">
              <a:rPr lang="zh-CN" altLang="en-US" smtClean="0">
                <a:latin typeface="Tahoma" pitchFamily="34" charset="0"/>
              </a:rPr>
              <a:pPr eaLnBrk="1" hangingPunct="1"/>
              <a:t>83</a:t>
            </a:fld>
            <a:endParaRPr lang="en-US" altLang="zh-CN" smtClean="0">
              <a:latin typeface="Tahoma" pitchFamily="3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OSI </a:t>
            </a:r>
            <a:r>
              <a:rPr lang="zh-CN" altLang="en-US" sz="1200" b="0" i="0" u="none" strike="noStrike" kern="1200" baseline="0" dirty="0" smtClean="0">
                <a:solidFill>
                  <a:schemeClr val="tx1"/>
                </a:solidFill>
                <a:latin typeface="Arial" charset="0"/>
                <a:ea typeface="宋体" pitchFamily="2" charset="-122"/>
                <a:cs typeface="+mn-cs"/>
              </a:rPr>
              <a:t>体系的支持者曾极力主张在网络层使用虚电路服务。他们也曾推出过网络层虚电路服务的著名标准一一</a:t>
            </a:r>
            <a:r>
              <a:rPr lang="en-US" altLang="zh-CN" sz="1200" b="0" i="0" u="none" strike="noStrike" kern="1200" baseline="0" dirty="0" err="1" smtClean="0">
                <a:solidFill>
                  <a:schemeClr val="tx1"/>
                </a:solidFill>
                <a:latin typeface="Arial" charset="0"/>
                <a:ea typeface="宋体" pitchFamily="2" charset="-122"/>
                <a:cs typeface="+mn-cs"/>
              </a:rPr>
              <a:t>lTU</a:t>
            </a:r>
            <a:r>
              <a:rPr lang="en-US" altLang="zh-CN" sz="1200" b="0" i="0" u="none" strike="noStrike" kern="1200" baseline="0" dirty="0" smtClean="0">
                <a:solidFill>
                  <a:schemeClr val="tx1"/>
                </a:solidFill>
                <a:latin typeface="Arial" charset="0"/>
                <a:ea typeface="宋体" pitchFamily="2" charset="-122"/>
                <a:cs typeface="+mn-cs"/>
              </a:rPr>
              <a:t>-T </a:t>
            </a:r>
            <a:r>
              <a:rPr lang="zh-CN" altLang="en-US" sz="1200" b="0" i="0" u="none" strike="noStrike" kern="1200" baseline="0" dirty="0" smtClean="0">
                <a:solidFill>
                  <a:schemeClr val="tx1"/>
                </a:solidFill>
                <a:latin typeface="Arial" charset="0"/>
                <a:ea typeface="宋体" pitchFamily="2" charset="-122"/>
                <a:cs typeface="+mn-cs"/>
              </a:rPr>
              <a:t>的</a:t>
            </a:r>
            <a:r>
              <a:rPr lang="en-US" altLang="zh-CN" sz="1200" b="0" i="0" u="none" strike="noStrike" kern="1200" baseline="0" dirty="0" smtClean="0">
                <a:solidFill>
                  <a:schemeClr val="tx1"/>
                </a:solidFill>
                <a:latin typeface="Arial" charset="0"/>
                <a:ea typeface="宋体" pitchFamily="2" charset="-122"/>
                <a:cs typeface="+mn-cs"/>
              </a:rPr>
              <a:t>X.25 </a:t>
            </a:r>
            <a:r>
              <a:rPr lang="zh-CN" altLang="en-US" sz="1200" b="0" i="0" u="none" strike="noStrike" kern="1200" baseline="0" dirty="0" smtClean="0">
                <a:solidFill>
                  <a:schemeClr val="tx1"/>
                </a:solidFill>
                <a:latin typeface="Arial" charset="0"/>
                <a:ea typeface="宋体" pitchFamily="2" charset="-122"/>
                <a:cs typeface="+mn-cs"/>
              </a:rPr>
              <a:t>建议书。但现在</a:t>
            </a:r>
            <a:r>
              <a:rPr lang="en-US" altLang="zh-CN" sz="1200" b="0" i="0" u="none" strike="noStrike" kern="1200" baseline="0" dirty="0" smtClean="0">
                <a:solidFill>
                  <a:schemeClr val="tx1"/>
                </a:solidFill>
                <a:latin typeface="Arial" charset="0"/>
                <a:ea typeface="宋体" pitchFamily="2" charset="-122"/>
                <a:cs typeface="+mn-cs"/>
              </a:rPr>
              <a:t>X.25 </a:t>
            </a:r>
            <a:r>
              <a:rPr lang="zh-CN" altLang="en-US" sz="1200" b="0" i="0" u="none" strike="noStrike" kern="1200" baseline="0" dirty="0" smtClean="0">
                <a:solidFill>
                  <a:schemeClr val="tx1"/>
                </a:solidFill>
                <a:latin typeface="Arial" charset="0"/>
                <a:ea typeface="宋体" pitchFamily="2" charset="-122"/>
                <a:cs typeface="+mn-cs"/>
              </a:rPr>
              <a:t>早已成为历史了。</a:t>
            </a:r>
            <a:endParaRPr lang="zh-CN" altLang="en-US" dirty="0" smtClean="0">
              <a:ea typeface="宋体" charset="-122"/>
            </a:endParaRPr>
          </a:p>
        </p:txBody>
      </p:sp>
    </p:spTree>
    <p:extLst>
      <p:ext uri="{BB962C8B-B14F-4D97-AF65-F5344CB8AC3E}">
        <p14:creationId xmlns:p14="http://schemas.microsoft.com/office/powerpoint/2010/main" val="42621928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1CC3DC1-13D2-4956-9A40-175947B1FD5B}" type="slidenum">
              <a:rPr lang="zh-CN" altLang="en-US" smtClean="0">
                <a:latin typeface="Tahoma" pitchFamily="34" charset="0"/>
              </a:rPr>
              <a:pPr eaLnBrk="1" hangingPunct="1"/>
              <a:t>84</a:t>
            </a:fld>
            <a:endParaRPr lang="en-US" altLang="zh-CN" smtClean="0">
              <a:latin typeface="Tahoma" pitchFamily="34"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smtClean="0">
                <a:solidFill>
                  <a:schemeClr val="tx1"/>
                </a:solidFill>
                <a:effectLst/>
                <a:latin typeface="Arial" charset="0"/>
                <a:ea typeface="宋体" pitchFamily="2" charset="-122"/>
                <a:cs typeface="+mn-cs"/>
              </a:rPr>
              <a:t>无面向连接（</a:t>
            </a:r>
            <a:r>
              <a:rPr lang="en-US" altLang="zh-CN" sz="1200" b="0" i="0" kern="1200" dirty="0" smtClean="0">
                <a:solidFill>
                  <a:schemeClr val="tx1"/>
                </a:solidFill>
                <a:effectLst/>
                <a:latin typeface="Arial" charset="0"/>
                <a:ea typeface="宋体" pitchFamily="2" charset="-122"/>
                <a:cs typeface="+mn-cs"/>
              </a:rPr>
              <a:t>connectionless</a:t>
            </a:r>
            <a:r>
              <a:rPr lang="zh-CN" altLang="en-US" sz="1200" b="0" i="0" kern="1200" dirty="0" smtClean="0">
                <a:solidFill>
                  <a:schemeClr val="tx1"/>
                </a:solidFill>
                <a:effectLst/>
                <a:latin typeface="Arial" charset="0"/>
                <a:ea typeface="宋体" pitchFamily="2" charset="-122"/>
                <a:cs typeface="+mn-cs"/>
              </a:rPr>
              <a:t>），不要求发送方和接收方之间的会话连接。发送方只是简单地开始向目的地发送数据分组（称为数据报）。这与现在风行的手机短信非常相似：你在发短信的时候，只需要输入对方手机号就</a:t>
            </a:r>
            <a:r>
              <a:rPr lang="en-US" altLang="zh-CN" sz="1200" b="0" i="0" kern="1200" dirty="0" smtClean="0">
                <a:solidFill>
                  <a:schemeClr val="tx1"/>
                </a:solidFill>
                <a:effectLst/>
                <a:latin typeface="Arial" charset="0"/>
                <a:ea typeface="宋体" pitchFamily="2" charset="-122"/>
                <a:cs typeface="+mn-cs"/>
              </a:rPr>
              <a:t>OK</a:t>
            </a:r>
            <a:r>
              <a:rPr lang="zh-CN" altLang="en-US" sz="1200" b="0" i="0" kern="1200" dirty="0" smtClean="0">
                <a:solidFill>
                  <a:schemeClr val="tx1"/>
                </a:solidFill>
                <a:effectLst/>
                <a:latin typeface="Arial" charset="0"/>
                <a:ea typeface="宋体" pitchFamily="2" charset="-122"/>
                <a:cs typeface="+mn-cs"/>
              </a:rPr>
              <a:t>了。此业务不如面向连接的方法可靠，但对于周期性的突发传输很有用。系统不必为它们发送传输到其中和从其中接收传输的系统保留状态信息。无连接网络提供最小的服务，仅仅是连接。无连接服务的优点是通信比较迅速</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使用灵活方便</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连接开销小</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但可靠性低</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不能防止报文的丢失</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重复或失序</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适合于传送少量零星的报文。</a:t>
            </a:r>
          </a:p>
          <a:p>
            <a:pPr eaLnBrk="1" hangingPunct="1"/>
            <a:r>
              <a:rPr lang="zh-CN" altLang="en-US" sz="1200" b="0" i="0" kern="1200" dirty="0" smtClean="0">
                <a:solidFill>
                  <a:schemeClr val="tx1"/>
                </a:solidFill>
                <a:effectLst/>
                <a:latin typeface="Arial" charset="0"/>
                <a:ea typeface="宋体" pitchFamily="2" charset="-122"/>
                <a:cs typeface="+mn-cs"/>
              </a:rPr>
              <a:t>人们通常认为，基础网络应该尽量做到最好，即尽可能快地传递数据位。因此，端系统（而不是网络）现在主要在传输层处理面向连接的服务。这样，就可以优化较低层的网络的速度。</a:t>
            </a:r>
          </a:p>
        </p:txBody>
      </p:sp>
    </p:spTree>
    <p:extLst>
      <p:ext uri="{BB962C8B-B14F-4D97-AF65-F5344CB8AC3E}">
        <p14:creationId xmlns:p14="http://schemas.microsoft.com/office/powerpoint/2010/main" val="26002295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4AE0366-B3D5-44A6-874A-7149441BFE82}" type="slidenum">
              <a:rPr lang="zh-CN" altLang="en-US" smtClean="0">
                <a:latin typeface="Tahoma" pitchFamily="34" charset="0"/>
              </a:rPr>
              <a:pPr eaLnBrk="1" hangingPunct="1"/>
              <a:t>85</a:t>
            </a:fld>
            <a:endParaRPr lang="en-US" altLang="zh-CN" smtClean="0">
              <a:latin typeface="Tahoma" pitchFamily="34"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200" dirty="0" smtClean="0"/>
              <a:t>“</a:t>
            </a:r>
            <a:r>
              <a:rPr lang="zh-CN" altLang="en-US" sz="1200" dirty="0" smtClean="0">
                <a:solidFill>
                  <a:schemeClr val="hlink"/>
                </a:solidFill>
              </a:rPr>
              <a:t>转发</a:t>
            </a:r>
            <a:r>
              <a:rPr lang="zh-CN" altLang="en-US" sz="1200" dirty="0" smtClean="0"/>
              <a:t>”</a:t>
            </a:r>
            <a:r>
              <a:rPr lang="en-US" altLang="zh-CN" sz="1200" dirty="0" smtClean="0"/>
              <a:t>(forwarding)</a:t>
            </a:r>
            <a:r>
              <a:rPr lang="zh-CN" altLang="en-US" sz="1200" dirty="0" smtClean="0"/>
              <a:t>就是路由器根据转发表将用户的 </a:t>
            </a:r>
            <a:r>
              <a:rPr lang="en-US" altLang="zh-CN" sz="1200" dirty="0" smtClean="0"/>
              <a:t>IP </a:t>
            </a:r>
            <a:r>
              <a:rPr lang="zh-CN" altLang="en-US" sz="1200" dirty="0" smtClean="0"/>
              <a:t>数据报从合适的端口转发出去。</a:t>
            </a:r>
          </a:p>
          <a:p>
            <a:pPr algn="just"/>
            <a:r>
              <a:rPr lang="zh-CN" altLang="en-US" sz="1200" dirty="0" smtClean="0"/>
              <a:t>“</a:t>
            </a:r>
            <a:r>
              <a:rPr lang="zh-CN" altLang="en-US" sz="1200" dirty="0" smtClean="0">
                <a:solidFill>
                  <a:schemeClr val="hlink"/>
                </a:solidFill>
              </a:rPr>
              <a:t>路由选择</a:t>
            </a:r>
            <a:r>
              <a:rPr lang="zh-CN" altLang="en-US" sz="1200" dirty="0" smtClean="0"/>
              <a:t>”</a:t>
            </a:r>
            <a:r>
              <a:rPr lang="en-US" altLang="zh-CN" sz="1200" dirty="0" smtClean="0"/>
              <a:t>(routing)</a:t>
            </a:r>
            <a:r>
              <a:rPr lang="zh-CN" altLang="en-US" sz="1200" dirty="0" smtClean="0"/>
              <a:t>则是按照分布式算法，根据从各相邻路由器得到的关于网络拓扑的变化情况，动态地改变所选择的路由。</a:t>
            </a:r>
          </a:p>
          <a:p>
            <a:pPr algn="just"/>
            <a:r>
              <a:rPr lang="zh-CN" altLang="en-US" sz="1200" dirty="0" smtClean="0"/>
              <a:t>路由表是根据路由选择算法得出的。而转发表是从路由表得出的。</a:t>
            </a:r>
          </a:p>
          <a:p>
            <a:pPr algn="just"/>
            <a:r>
              <a:rPr lang="zh-CN" altLang="en-US" sz="1200" dirty="0" smtClean="0"/>
              <a:t>在讨论路由选择的原理时，往往不去区分转发表和路由表的区别</a:t>
            </a:r>
            <a:endParaRPr lang="zh-CN" altLang="en-US" dirty="0" smtClean="0">
              <a:ea typeface="宋体" charset="-122"/>
            </a:endParaRPr>
          </a:p>
        </p:txBody>
      </p:sp>
    </p:spTree>
    <p:extLst>
      <p:ext uri="{BB962C8B-B14F-4D97-AF65-F5344CB8AC3E}">
        <p14:creationId xmlns:p14="http://schemas.microsoft.com/office/powerpoint/2010/main" val="30222214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BED49FB-7FD0-4F3E-A1D7-FC3B1DD3B379}" type="slidenum">
              <a:rPr lang="zh-CN" altLang="en-US" smtClean="0">
                <a:latin typeface="Tahoma" pitchFamily="34" charset="0"/>
              </a:rPr>
              <a:pPr eaLnBrk="1" hangingPunct="1"/>
              <a:t>86</a:t>
            </a:fld>
            <a:endParaRPr lang="en-US" altLang="zh-CN" smtClean="0">
              <a:latin typeface="Tahoma" pitchFamily="3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703974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F5B80F-A2BD-4A5D-BD03-95F602450F41}" type="slidenum">
              <a:rPr lang="zh-CN" altLang="en-US" smtClean="0">
                <a:latin typeface="Tahoma" pitchFamily="34" charset="0"/>
              </a:rPr>
              <a:pPr eaLnBrk="1" hangingPunct="1"/>
              <a:t>87</a:t>
            </a:fld>
            <a:endParaRPr lang="en-US" altLang="zh-CN" smtClean="0">
              <a:latin typeface="Tahoma" pitchFamily="3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1919234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0D9876C-603B-46C9-B723-0D263DEDB74B}" type="slidenum">
              <a:rPr lang="zh-CN" altLang="en-US" smtClean="0">
                <a:latin typeface="Tahoma" pitchFamily="34" charset="0"/>
              </a:rPr>
              <a:pPr eaLnBrk="1" hangingPunct="1"/>
              <a:t>88</a:t>
            </a:fld>
            <a:endParaRPr lang="en-US" altLang="zh-CN" smtClean="0">
              <a:latin typeface="Tahoma" pitchFamily="3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因为基于第三层可以在路由表上作选择</a:t>
            </a:r>
          </a:p>
        </p:txBody>
      </p:sp>
    </p:spTree>
    <p:extLst>
      <p:ext uri="{BB962C8B-B14F-4D97-AF65-F5344CB8AC3E}">
        <p14:creationId xmlns:p14="http://schemas.microsoft.com/office/powerpoint/2010/main" val="29074558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02989B2-74B3-4DB6-83EF-2CD5D3E92188}" type="slidenum">
              <a:rPr lang="zh-CN" altLang="en-US" smtClean="0">
                <a:latin typeface="Tahoma" pitchFamily="34" charset="0"/>
              </a:rPr>
              <a:pPr eaLnBrk="1" hangingPunct="1"/>
              <a:t>89</a:t>
            </a:fld>
            <a:endParaRPr lang="en-US" altLang="zh-CN" smtClean="0">
              <a:latin typeface="Tahoma" pitchFamily="34"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0408278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6CAADD7-1BAE-4FC4-8059-6267BAEE2F36}" type="slidenum">
              <a:rPr lang="zh-CN" altLang="en-US" smtClean="0">
                <a:latin typeface="Tahoma" pitchFamily="34" charset="0"/>
              </a:rPr>
              <a:pPr eaLnBrk="1" hangingPunct="1"/>
              <a:t>90</a:t>
            </a:fld>
            <a:endParaRPr lang="en-US" altLang="zh-CN" smtClean="0">
              <a:latin typeface="Tahoma" pitchFamily="34"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986116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EC1971-7ACE-4559-B18A-E2286B1FADAD}" type="slidenum">
              <a:rPr lang="en-US" altLang="zh-CN"/>
              <a:pPr/>
              <a:t>9</a:t>
            </a:fld>
            <a:endParaRPr lang="en-US" altLang="zh-CN"/>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805125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0314A9A-869D-4A60-AA34-B12B742AA2D3}" type="slidenum">
              <a:rPr lang="zh-CN" altLang="en-US" smtClean="0">
                <a:latin typeface="Tahoma" pitchFamily="34" charset="0"/>
              </a:rPr>
              <a:pPr eaLnBrk="1" hangingPunct="1"/>
              <a:t>91</a:t>
            </a:fld>
            <a:endParaRPr lang="en-US" altLang="zh-CN" smtClean="0">
              <a:latin typeface="Tahoma" pitchFamily="34"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458278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C873E6C-160D-4B7C-9870-65EC0D939EE8}" type="slidenum">
              <a:rPr lang="zh-CN" altLang="en-US" smtClean="0">
                <a:latin typeface="Tahoma" pitchFamily="34" charset="0"/>
              </a:rPr>
              <a:pPr eaLnBrk="1" hangingPunct="1"/>
              <a:t>92</a:t>
            </a:fld>
            <a:endParaRPr lang="en-US" altLang="zh-CN" smtClean="0">
              <a:latin typeface="Tahoma" pitchFamily="3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434276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4C663C4-4513-4EB6-B6F4-2C8D83B9B2E1}" type="slidenum">
              <a:rPr lang="zh-CN" altLang="en-US" smtClean="0">
                <a:latin typeface="Tahoma" pitchFamily="34" charset="0"/>
              </a:rPr>
              <a:pPr eaLnBrk="1" hangingPunct="1"/>
              <a:t>93</a:t>
            </a:fld>
            <a:endParaRPr lang="en-US" altLang="zh-CN" smtClean="0">
              <a:latin typeface="Tahoma" pitchFamily="34" charset="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0922968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A95BE03-A4EA-4161-9C1C-D3B9F064F6BA}" type="slidenum">
              <a:rPr lang="zh-CN" altLang="en-US" smtClean="0">
                <a:latin typeface="Tahoma" pitchFamily="34" charset="0"/>
              </a:rPr>
              <a:pPr eaLnBrk="1" hangingPunct="1"/>
              <a:t>94</a:t>
            </a:fld>
            <a:endParaRPr lang="en-US" altLang="zh-CN" smtClean="0">
              <a:latin typeface="Tahoma" pitchFamily="34"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zh-CN" altLang="en-US" sz="1200" b="1" u="sng" dirty="0" smtClean="0">
                <a:solidFill>
                  <a:schemeClr val="accent2"/>
                </a:solidFill>
                <a:ea typeface="楷体_GB2312" pitchFamily="49" charset="-122"/>
              </a:rPr>
              <a:t>对路由选择算法的要求</a:t>
            </a:r>
            <a:r>
              <a:rPr lang="zh-CN" altLang="en-US" sz="1200" b="0" u="none" dirty="0" smtClean="0">
                <a:solidFill>
                  <a:schemeClr val="tx1"/>
                </a:solidFill>
                <a:ea typeface="宋体" pitchFamily="2" charset="-122"/>
              </a:rPr>
              <a:t>：</a:t>
            </a:r>
            <a:endParaRPr lang="zh-CN" altLang="en-US" sz="200" dirty="0" smtClean="0"/>
          </a:p>
          <a:p>
            <a:r>
              <a:rPr lang="zh-CN" altLang="en-US" sz="1200" b="1" dirty="0" smtClean="0">
                <a:latin typeface="楷体_GB2312" pitchFamily="49" charset="-122"/>
                <a:ea typeface="楷体_GB2312" pitchFamily="49" charset="-122"/>
              </a:rPr>
              <a:t>算法必须是正确、稳定和公平的 、算法应该尽量简单 、算法能够适应网络拓扑和通信量的变化、算法应该是最佳的</a:t>
            </a:r>
            <a:endParaRPr lang="zh-CN" altLang="en-US" dirty="0" smtClean="0"/>
          </a:p>
          <a:p>
            <a:pPr eaLnBrk="1" hangingPunct="1"/>
            <a:endParaRPr lang="zh-CN" altLang="en-US" dirty="0" smtClean="0">
              <a:ea typeface="宋体" charset="-122"/>
            </a:endParaRPr>
          </a:p>
        </p:txBody>
      </p:sp>
    </p:spTree>
    <p:extLst>
      <p:ext uri="{BB962C8B-B14F-4D97-AF65-F5344CB8AC3E}">
        <p14:creationId xmlns:p14="http://schemas.microsoft.com/office/powerpoint/2010/main" val="8054948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B4A7DCB-0484-4162-9A9D-2DA4AF2DBE87}" type="slidenum">
              <a:rPr lang="zh-CN" altLang="en-US" smtClean="0">
                <a:latin typeface="Tahoma" pitchFamily="34" charset="0"/>
              </a:rPr>
              <a:pPr eaLnBrk="1" hangingPunct="1"/>
              <a:t>95</a:t>
            </a:fld>
            <a:endParaRPr lang="en-US" altLang="zh-CN" smtClean="0">
              <a:latin typeface="Tahoma" pitchFamily="3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87479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661AB35-E7C4-46DE-BBCE-7C7446449CD7}" type="slidenum">
              <a:rPr lang="zh-CN" altLang="en-US" smtClean="0">
                <a:latin typeface="Tahoma" pitchFamily="34" charset="0"/>
              </a:rPr>
              <a:pPr eaLnBrk="1" hangingPunct="1"/>
              <a:t>96</a:t>
            </a:fld>
            <a:endParaRPr lang="en-US" altLang="zh-CN" smtClean="0">
              <a:latin typeface="Tahoma" pitchFamily="34"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dirty="0" smtClean="0">
                <a:latin typeface="楷体_GB2312" pitchFamily="49" charset="-122"/>
                <a:ea typeface="楷体_GB2312" pitchFamily="49" charset="-122"/>
              </a:rPr>
              <a:t>自治系统的核心是路由寻址的</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自治</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a:t>
            </a:r>
          </a:p>
          <a:p>
            <a:r>
              <a:rPr lang="zh-CN" altLang="en-US" sz="1200" b="1" dirty="0" smtClean="0">
                <a:latin typeface="楷体_GB2312" pitchFamily="49" charset="-122"/>
                <a:ea typeface="楷体_GB2312" pitchFamily="49" charset="-122"/>
              </a:rPr>
              <a:t>自治系统内部的路由器了解内部全部网络的路由信息，并能够通过一条路径将发送到其他自治系统的分组传送到连接本自治系统的主干路由器； </a:t>
            </a:r>
          </a:p>
          <a:p>
            <a:r>
              <a:rPr lang="zh-CN" altLang="en-US" sz="1200" b="1" dirty="0" smtClean="0">
                <a:latin typeface="楷体_GB2312" pitchFamily="49" charset="-122"/>
                <a:ea typeface="楷体_GB2312" pitchFamily="49" charset="-122"/>
              </a:rPr>
              <a:t>自治系统内部的路由器要向主干路由器报告内部路由信息。</a:t>
            </a:r>
          </a:p>
          <a:p>
            <a:pPr eaLnBrk="1" hangingPunct="1"/>
            <a:endParaRPr lang="zh-CN" altLang="en-US" dirty="0" smtClean="0">
              <a:ea typeface="宋体" charset="-122"/>
            </a:endParaRPr>
          </a:p>
        </p:txBody>
      </p:sp>
    </p:spTree>
    <p:extLst>
      <p:ext uri="{BB962C8B-B14F-4D97-AF65-F5344CB8AC3E}">
        <p14:creationId xmlns:p14="http://schemas.microsoft.com/office/powerpoint/2010/main" val="16797090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85B27E4-F719-4CF5-A39E-C6F63356EF51}" type="slidenum">
              <a:rPr lang="zh-CN" altLang="en-US" smtClean="0">
                <a:latin typeface="Tahoma" pitchFamily="34" charset="0"/>
              </a:rPr>
              <a:pPr eaLnBrk="1" hangingPunct="1"/>
              <a:t>97</a:t>
            </a:fld>
            <a:endParaRPr lang="en-US" altLang="zh-CN" smtClean="0">
              <a:latin typeface="Tahoma" pitchFamily="34"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1004426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02428B-9D5C-48F3-8F52-2F41267E3B83}" type="slidenum">
              <a:rPr lang="zh-CN" altLang="en-US" smtClean="0">
                <a:latin typeface="Tahoma" pitchFamily="34" charset="0"/>
              </a:rPr>
              <a:pPr eaLnBrk="1" hangingPunct="1"/>
              <a:t>98</a:t>
            </a:fld>
            <a:endParaRPr lang="en-US" altLang="zh-CN" smtClean="0">
              <a:latin typeface="Tahoma" pitchFamily="3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200" b="1" dirty="0" smtClean="0">
                <a:ea typeface="楷体_GB2312" pitchFamily="49" charset="-122"/>
              </a:rPr>
              <a:t>跳数（</a:t>
            </a:r>
            <a:r>
              <a:rPr lang="en-US" altLang="zh-CN" sz="1200" b="1" dirty="0" smtClean="0">
                <a:ea typeface="楷体_GB2312" pitchFamily="49" charset="-122"/>
              </a:rPr>
              <a:t>hop count）</a:t>
            </a:r>
            <a:r>
              <a:rPr lang="zh-CN" altLang="en-US" sz="1200" b="1" dirty="0" smtClean="0">
                <a:ea typeface="楷体_GB2312" pitchFamily="49" charset="-122"/>
              </a:rPr>
              <a:t>— 分组从源结点到达目的结点经过的路由器的个数</a:t>
            </a:r>
            <a:endParaRPr lang="zh-CN" altLang="en-US" sz="300" b="1" dirty="0" smtClean="0">
              <a:ea typeface="楷体_GB2312" pitchFamily="49" charset="-122"/>
            </a:endParaRPr>
          </a:p>
          <a:p>
            <a:pPr algn="just"/>
            <a:r>
              <a:rPr lang="zh-CN" altLang="en-US" sz="1200" b="1" dirty="0" smtClean="0">
                <a:ea typeface="楷体_GB2312" pitchFamily="49" charset="-122"/>
              </a:rPr>
              <a:t>带宽（</a:t>
            </a:r>
            <a:r>
              <a:rPr lang="en-US" altLang="zh-CN" sz="1200" b="1" dirty="0" smtClean="0">
                <a:ea typeface="楷体_GB2312" pitchFamily="49" charset="-122"/>
              </a:rPr>
              <a:t>bandwidth）</a:t>
            </a:r>
            <a:r>
              <a:rPr lang="zh-CN" altLang="en-US" sz="1200" b="1" dirty="0" smtClean="0">
                <a:ea typeface="楷体_GB2312" pitchFamily="49" charset="-122"/>
              </a:rPr>
              <a:t>— 链路的传输速率</a:t>
            </a:r>
            <a:endParaRPr lang="zh-CN" altLang="en-US" sz="300" b="1" dirty="0" smtClean="0">
              <a:ea typeface="楷体_GB2312" pitchFamily="49" charset="-122"/>
            </a:endParaRPr>
          </a:p>
          <a:p>
            <a:pPr algn="just"/>
            <a:r>
              <a:rPr lang="zh-CN" altLang="en-US" sz="1200" b="1" dirty="0" smtClean="0">
                <a:ea typeface="楷体_GB2312" pitchFamily="49" charset="-122"/>
              </a:rPr>
              <a:t>延时（</a:t>
            </a:r>
            <a:r>
              <a:rPr lang="en-US" altLang="zh-CN" sz="1200" b="1" dirty="0" smtClean="0">
                <a:ea typeface="楷体_GB2312" pitchFamily="49" charset="-122"/>
              </a:rPr>
              <a:t>delay）</a:t>
            </a:r>
            <a:r>
              <a:rPr lang="zh-CN" altLang="en-US" sz="1200" b="1" dirty="0" smtClean="0">
                <a:ea typeface="楷体_GB2312" pitchFamily="49" charset="-122"/>
              </a:rPr>
              <a:t>— 分组从源结点到达目的结点花费的时间</a:t>
            </a:r>
            <a:endParaRPr lang="zh-CN" altLang="en-US" sz="300" b="1" dirty="0" smtClean="0">
              <a:ea typeface="楷体_GB2312" pitchFamily="49" charset="-122"/>
            </a:endParaRPr>
          </a:p>
          <a:p>
            <a:pPr algn="just"/>
            <a:r>
              <a:rPr lang="zh-CN" altLang="en-US" sz="1200" b="1" dirty="0" smtClean="0">
                <a:ea typeface="楷体_GB2312" pitchFamily="49" charset="-122"/>
              </a:rPr>
              <a:t>负载（</a:t>
            </a:r>
            <a:r>
              <a:rPr lang="en-US" altLang="zh-CN" sz="1200" b="1" dirty="0" smtClean="0">
                <a:ea typeface="楷体_GB2312" pitchFamily="49" charset="-122"/>
              </a:rPr>
              <a:t>load）</a:t>
            </a:r>
            <a:r>
              <a:rPr lang="zh-CN" altLang="en-US" sz="1200" b="1" dirty="0" smtClean="0">
                <a:ea typeface="楷体_GB2312" pitchFamily="49" charset="-122"/>
              </a:rPr>
              <a:t>— 通过路由器或线路的单位时间通信量</a:t>
            </a:r>
            <a:endParaRPr lang="zh-CN" altLang="en-US" sz="300" b="1" dirty="0" smtClean="0">
              <a:ea typeface="楷体_GB2312" pitchFamily="49" charset="-122"/>
            </a:endParaRPr>
          </a:p>
          <a:p>
            <a:pPr algn="just"/>
            <a:r>
              <a:rPr lang="zh-CN" altLang="en-US" sz="1200" b="1" dirty="0" smtClean="0">
                <a:ea typeface="楷体_GB2312" pitchFamily="49" charset="-122"/>
              </a:rPr>
              <a:t>可靠性（</a:t>
            </a:r>
            <a:r>
              <a:rPr lang="en-US" altLang="zh-CN" sz="1200" b="1" dirty="0" smtClean="0">
                <a:ea typeface="楷体_GB2312" pitchFamily="49" charset="-122"/>
              </a:rPr>
              <a:t>reliability）</a:t>
            </a:r>
            <a:r>
              <a:rPr lang="zh-CN" altLang="en-US" sz="1200" b="1" dirty="0" smtClean="0">
                <a:ea typeface="楷体_GB2312" pitchFamily="49" charset="-122"/>
              </a:rPr>
              <a:t>— 传输过程中的误码率</a:t>
            </a:r>
            <a:endParaRPr lang="zh-CN" altLang="en-US" sz="300" b="1" dirty="0" smtClean="0">
              <a:ea typeface="楷体_GB2312" pitchFamily="49" charset="-122"/>
            </a:endParaRPr>
          </a:p>
          <a:p>
            <a:pPr algn="just"/>
            <a:r>
              <a:rPr lang="zh-CN" altLang="en-US" sz="1200" b="1" dirty="0" smtClean="0">
                <a:ea typeface="楷体_GB2312" pitchFamily="49" charset="-122"/>
              </a:rPr>
              <a:t>开销（</a:t>
            </a:r>
            <a:r>
              <a:rPr lang="en-US" altLang="zh-CN" sz="1200" b="1" dirty="0" smtClean="0">
                <a:ea typeface="楷体_GB2312" pitchFamily="49" charset="-122"/>
              </a:rPr>
              <a:t>overhead）</a:t>
            </a:r>
            <a:r>
              <a:rPr lang="zh-CN" altLang="en-US" sz="1200" b="1" dirty="0" smtClean="0">
                <a:ea typeface="楷体_GB2312" pitchFamily="49" charset="-122"/>
              </a:rPr>
              <a:t>— 传输过程中的耗费，与所使用的链路带宽相关</a:t>
            </a:r>
          </a:p>
          <a:p>
            <a:pPr eaLnBrk="1" hangingPunct="1"/>
            <a:endParaRPr lang="zh-CN" altLang="en-US" dirty="0" smtClean="0">
              <a:ea typeface="宋体" charset="-122"/>
            </a:endParaRPr>
          </a:p>
        </p:txBody>
      </p:sp>
    </p:spTree>
    <p:extLst>
      <p:ext uri="{BB962C8B-B14F-4D97-AF65-F5344CB8AC3E}">
        <p14:creationId xmlns:p14="http://schemas.microsoft.com/office/powerpoint/2010/main" val="5097192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08F575-242E-4D0D-AFF5-31D1498FD988}" type="slidenum">
              <a:rPr lang="zh-CN" altLang="en-US" smtClean="0">
                <a:latin typeface="Tahoma" pitchFamily="34" charset="0"/>
              </a:rPr>
              <a:pPr eaLnBrk="1" hangingPunct="1"/>
              <a:t>99</a:t>
            </a:fld>
            <a:endParaRPr lang="en-US" altLang="zh-CN" smtClean="0">
              <a:latin typeface="Tahoma" pitchFamily="34"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546747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4E69D9D-1132-44BF-9412-58B920D16759}" type="slidenum">
              <a:rPr lang="zh-CN" altLang="en-US" smtClean="0">
                <a:latin typeface="Tahoma" pitchFamily="34" charset="0"/>
              </a:rPr>
              <a:pPr eaLnBrk="1" hangingPunct="1"/>
              <a:t>100</a:t>
            </a:fld>
            <a:endParaRPr lang="en-US" altLang="zh-CN" smtClean="0">
              <a:latin typeface="Tahoma" pitchFamily="34"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94381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a typeface="宋体" pitchFamily="2" charset="-122"/>
            </a:endParaRPr>
          </a:p>
        </p:txBody>
      </p:sp>
      <p:sp>
        <p:nvSpPr>
          <p:cNvPr id="1080322"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080323" name="Rectangle 3"/>
          <p:cNvSpPr>
            <a:spLocks noGrp="1" noChangeArrowheads="1"/>
          </p:cNvSpPr>
          <p:nvPr>
            <p:ph type="subTitle" idx="1"/>
          </p:nvPr>
        </p:nvSpPr>
        <p:spPr>
          <a:xfrm>
            <a:off x="1447800" y="3429000"/>
            <a:ext cx="7010400" cy="1600200"/>
          </a:xfrm>
        </p:spPr>
        <p:txBody>
          <a:bodyPr/>
          <a:lstStyle>
            <a:lvl1pPr marL="0" indent="0">
              <a:buFont typeface="Wingdings" pitchFamily="8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8AE70424-1B44-4210-BC49-CFC3A7B92032}" type="slidenum">
              <a:rPr lang="zh-CN" altLang="en-US"/>
              <a:pPr>
                <a:defRPr/>
              </a:pPr>
              <a:t>‹#›</a:t>
            </a:fld>
            <a:endParaRPr lang="en-US" altLang="zh-CN"/>
          </a:p>
        </p:txBody>
      </p:sp>
    </p:spTree>
    <p:extLst>
      <p:ext uri="{BB962C8B-B14F-4D97-AF65-F5344CB8AC3E}">
        <p14:creationId xmlns:p14="http://schemas.microsoft.com/office/powerpoint/2010/main" val="886009909"/>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E4EE7A64-5F26-4E13-875D-F6199E9C3F09}" type="slidenum">
              <a:rPr lang="zh-CN" altLang="en-US"/>
              <a:pPr>
                <a:defRPr/>
              </a:pPr>
              <a:t>‹#›</a:t>
            </a:fld>
            <a:endParaRPr lang="en-US" altLang="zh-CN"/>
          </a:p>
        </p:txBody>
      </p:sp>
    </p:spTree>
    <p:extLst>
      <p:ext uri="{BB962C8B-B14F-4D97-AF65-F5344CB8AC3E}">
        <p14:creationId xmlns:p14="http://schemas.microsoft.com/office/powerpoint/2010/main" val="1946708260"/>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A91FD304-E2BA-488C-BDD0-F4658A243EBD}" type="slidenum">
              <a:rPr lang="zh-CN" altLang="en-US"/>
              <a:pPr>
                <a:defRPr/>
              </a:pPr>
              <a:t>‹#›</a:t>
            </a:fld>
            <a:endParaRPr lang="en-US" altLang="zh-CN"/>
          </a:p>
        </p:txBody>
      </p:sp>
    </p:spTree>
    <p:extLst>
      <p:ext uri="{BB962C8B-B14F-4D97-AF65-F5344CB8AC3E}">
        <p14:creationId xmlns:p14="http://schemas.microsoft.com/office/powerpoint/2010/main" val="2690763368"/>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66738" y="1752600"/>
            <a:ext cx="8001000" cy="4267200"/>
          </a:xfrm>
        </p:spPr>
        <p:txBody>
          <a:bodyPr/>
          <a:lstStyle/>
          <a:p>
            <a:pPr lvl="0"/>
            <a:endParaRPr lang="zh-CN" altLang="en-US" noProof="0" smtClean="0"/>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C354B0C3-52E5-48AE-9159-721E1F73AE04}" type="slidenum">
              <a:rPr lang="zh-CN" altLang="en-US"/>
              <a:pPr>
                <a:defRPr/>
              </a:pPr>
              <a:t>‹#›</a:t>
            </a:fld>
            <a:endParaRPr lang="en-US" altLang="zh-CN"/>
          </a:p>
        </p:txBody>
      </p:sp>
    </p:spTree>
    <p:extLst>
      <p:ext uri="{BB962C8B-B14F-4D97-AF65-F5344CB8AC3E}">
        <p14:creationId xmlns:p14="http://schemas.microsoft.com/office/powerpoint/2010/main" val="3891939323"/>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272461" name="位图图像" r:id="rId4" imgW="7430537" imgH="724001" progId="PBrush">
                  <p:embed/>
                </p:oleObj>
              </mc:Choice>
              <mc:Fallback>
                <p:oleObj name="位图图像" r:id="rId4" imgW="7430537" imgH="724001" progId="PBrush">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8871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7BDDE261-36B5-4F56-94DC-FBCC57E8DD0F}" type="slidenum">
              <a:rPr lang="zh-CN" altLang="en-US"/>
              <a:pPr>
                <a:defRPr/>
              </a:pPr>
              <a:t>‹#›</a:t>
            </a:fld>
            <a:endParaRPr lang="en-US" altLang="zh-CN"/>
          </a:p>
        </p:txBody>
      </p:sp>
    </p:spTree>
    <p:extLst>
      <p:ext uri="{BB962C8B-B14F-4D97-AF65-F5344CB8AC3E}">
        <p14:creationId xmlns:p14="http://schemas.microsoft.com/office/powerpoint/2010/main" val="446151031"/>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362FCF3A-5627-4B70-8658-7835A75207E9}" type="slidenum">
              <a:rPr lang="zh-CN" altLang="en-US"/>
              <a:pPr>
                <a:defRPr/>
              </a:pPr>
              <a:t>‹#›</a:t>
            </a:fld>
            <a:endParaRPr lang="en-US" altLang="zh-CN"/>
          </a:p>
        </p:txBody>
      </p:sp>
    </p:spTree>
    <p:extLst>
      <p:ext uri="{BB962C8B-B14F-4D97-AF65-F5344CB8AC3E}">
        <p14:creationId xmlns:p14="http://schemas.microsoft.com/office/powerpoint/2010/main" val="3271655094"/>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A6661A51-CDCE-41AA-BD09-76E047E1C684}" type="slidenum">
              <a:rPr lang="zh-CN" altLang="en-US"/>
              <a:pPr>
                <a:defRPr/>
              </a:pPr>
              <a:t>‹#›</a:t>
            </a:fld>
            <a:endParaRPr lang="en-US" altLang="zh-CN"/>
          </a:p>
        </p:txBody>
      </p:sp>
    </p:spTree>
    <p:extLst>
      <p:ext uri="{BB962C8B-B14F-4D97-AF65-F5344CB8AC3E}">
        <p14:creationId xmlns:p14="http://schemas.microsoft.com/office/powerpoint/2010/main" val="4092864719"/>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F9AB6E47-EF2B-49F1-8C1F-1E509B154841}" type="slidenum">
              <a:rPr lang="zh-CN" altLang="en-US"/>
              <a:pPr>
                <a:defRPr/>
              </a:pPr>
              <a:t>‹#›</a:t>
            </a:fld>
            <a:endParaRPr lang="en-US" altLang="zh-CN"/>
          </a:p>
        </p:txBody>
      </p:sp>
    </p:spTree>
    <p:extLst>
      <p:ext uri="{BB962C8B-B14F-4D97-AF65-F5344CB8AC3E}">
        <p14:creationId xmlns:p14="http://schemas.microsoft.com/office/powerpoint/2010/main" val="1817320323"/>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1ADD3E0B-E884-4167-9031-6BFF7D9C4F6A}" type="slidenum">
              <a:rPr lang="zh-CN" altLang="en-US"/>
              <a:pPr>
                <a:defRPr/>
              </a:pPr>
              <a:t>‹#›</a:t>
            </a:fld>
            <a:endParaRPr lang="en-US" altLang="zh-CN"/>
          </a:p>
        </p:txBody>
      </p:sp>
    </p:spTree>
    <p:extLst>
      <p:ext uri="{BB962C8B-B14F-4D97-AF65-F5344CB8AC3E}">
        <p14:creationId xmlns:p14="http://schemas.microsoft.com/office/powerpoint/2010/main" val="3108952091"/>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E70891F0-9837-4291-A487-06E59B9DE444}" type="slidenum">
              <a:rPr lang="zh-CN" altLang="en-US"/>
              <a:pPr>
                <a:defRPr/>
              </a:pPr>
              <a:t>‹#›</a:t>
            </a:fld>
            <a:endParaRPr lang="en-US" altLang="zh-CN"/>
          </a:p>
        </p:txBody>
      </p:sp>
    </p:spTree>
    <p:extLst>
      <p:ext uri="{BB962C8B-B14F-4D97-AF65-F5344CB8AC3E}">
        <p14:creationId xmlns:p14="http://schemas.microsoft.com/office/powerpoint/2010/main" val="828971794"/>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D6F2D289-D5C8-4EE2-BB2F-6A7777E6E854}" type="slidenum">
              <a:rPr lang="zh-CN" altLang="en-US"/>
              <a:pPr>
                <a:defRPr/>
              </a:pPr>
              <a:t>‹#›</a:t>
            </a:fld>
            <a:endParaRPr lang="en-US" altLang="zh-CN"/>
          </a:p>
        </p:txBody>
      </p:sp>
    </p:spTree>
    <p:extLst>
      <p:ext uri="{BB962C8B-B14F-4D97-AF65-F5344CB8AC3E}">
        <p14:creationId xmlns:p14="http://schemas.microsoft.com/office/powerpoint/2010/main" val="1610265095"/>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C1EA148A-1928-4FBB-940E-847669BADF71}" type="slidenum">
              <a:rPr lang="zh-CN" altLang="en-US"/>
              <a:pPr>
                <a:defRPr/>
              </a:pPr>
              <a:t>‹#›</a:t>
            </a:fld>
            <a:endParaRPr lang="en-US" altLang="zh-CN"/>
          </a:p>
        </p:txBody>
      </p:sp>
    </p:spTree>
    <p:extLst>
      <p:ext uri="{BB962C8B-B14F-4D97-AF65-F5344CB8AC3E}">
        <p14:creationId xmlns:p14="http://schemas.microsoft.com/office/powerpoint/2010/main" val="1237977786"/>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614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79300"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a typeface="宋体" pitchFamily="2" charset="-122"/>
            </a:endParaRPr>
          </a:p>
        </p:txBody>
      </p:sp>
      <p:sp>
        <p:nvSpPr>
          <p:cNvPr id="1079301"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ea typeface="宋体" pitchFamily="2" charset="-122"/>
            </a:endParaRPr>
          </a:p>
        </p:txBody>
      </p:sp>
      <p:sp>
        <p:nvSpPr>
          <p:cNvPr id="1079302"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1079303"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ea typeface="宋体" pitchFamily="2" charset="-122"/>
              </a:defRPr>
            </a:lvl1pPr>
          </a:lstStyle>
          <a:p>
            <a:pPr>
              <a:defRPr/>
            </a:pPr>
            <a:endParaRPr lang="en-US" altLang="zh-CN"/>
          </a:p>
        </p:txBody>
      </p:sp>
      <p:sp>
        <p:nvSpPr>
          <p:cNvPr id="1079304"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fld id="{093A0D55-C604-4A3F-B104-D34D07BDBC7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34"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5" r:id="rId13"/>
  </p:sldLayoutIdLst>
  <p:transition spd="med">
    <p:random/>
  </p:transition>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0.png"/><Relationship Id="rId4" Type="http://schemas.openxmlformats.org/officeDocument/2006/relationships/image" Target="../media/image29.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31.png"/><Relationship Id="rId5" Type="http://schemas.openxmlformats.org/officeDocument/2006/relationships/oleObject" Target="../embeddings/oleObject3.bin"/><Relationship Id="rId4" Type="http://schemas.openxmlformats.org/officeDocument/2006/relationships/notesSlide" Target="../notesSlides/notesSlide110.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2.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3.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4.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4.vml"/><Relationship Id="rId6" Type="http://schemas.openxmlformats.org/officeDocument/2006/relationships/image" Target="../media/image35.png"/><Relationship Id="rId5" Type="http://schemas.openxmlformats.org/officeDocument/2006/relationships/oleObject" Target="../embeddings/oleObject4.bin"/><Relationship Id="rId4" Type="http://schemas.openxmlformats.org/officeDocument/2006/relationships/notesSlide" Target="../notesSlides/notesSlide124.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3"/>
          <p:cNvSpPr>
            <a:spLocks noGrp="1"/>
          </p:cNvSpPr>
          <p:nvPr>
            <p:ph type="ctrTitle"/>
          </p:nvPr>
        </p:nvSpPr>
        <p:spPr>
          <a:xfrm>
            <a:off x="1785938" y="1214438"/>
            <a:ext cx="6672262" cy="1470025"/>
          </a:xfrm>
        </p:spPr>
        <p:txBody>
          <a:bodyPr/>
          <a:lstStyle/>
          <a:p>
            <a:r>
              <a:rPr lang="en-US" altLang="zh-CN" sz="4000" smtClean="0"/>
              <a:t>OSI Layer 3:</a:t>
            </a:r>
            <a:br>
              <a:rPr lang="en-US" altLang="zh-CN" sz="4000" smtClean="0"/>
            </a:br>
            <a:r>
              <a:rPr lang="en-US" altLang="zh-CN" sz="4000" smtClean="0"/>
              <a:t>Network Layer</a:t>
            </a:r>
            <a:endParaRPr lang="zh-CN" altLang="en-US" sz="4000" smtClean="0"/>
          </a:p>
        </p:txBody>
      </p:sp>
      <p:sp>
        <p:nvSpPr>
          <p:cNvPr id="8196" name="矩形 3"/>
          <p:cNvSpPr>
            <a:spLocks noChangeArrowheads="1"/>
          </p:cNvSpPr>
          <p:nvPr/>
        </p:nvSpPr>
        <p:spPr bwMode="auto">
          <a:xfrm>
            <a:off x="2071688" y="3000375"/>
            <a:ext cx="2938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Routing and Addressing</a:t>
            </a:r>
            <a:endParaRPr lang="zh-CN" altLang="en-US"/>
          </a:p>
        </p:txBody>
      </p:sp>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3"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25" name="Rectangle 5"/>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5928" name="Rectangle 8"/>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29" name="Freeform 9"/>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0"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1"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2" name="Line 12"/>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3" name="Line 13"/>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4" name="Line 14"/>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5" name="Line 15"/>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6" name="Line 16"/>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7" name="Line 17"/>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8" name="Line 18"/>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9" name="Line 19"/>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0" name="Line 20"/>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1" name="Line 21"/>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2" name="Line 22"/>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3" name="Rectangle 23"/>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5944" name="Rectangle 24"/>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5945" name="Rectangle 25"/>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5946" name="Rectangle 26"/>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5947" name="Rectangle 27"/>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5948" name="Rectangle 28"/>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5949" name="Rectangle 29"/>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5950" name="Rectangle 30"/>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5951" name="Rectangle 31"/>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5952" name="Rectangle 32"/>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5953" name="Rectangle 33"/>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5954" name="Rectangle 34"/>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5955" name="Rectangle 35"/>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5956" name="Rectangle 36"/>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5957" name="Rectangle 37"/>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5958" name="Rectangle 38"/>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5959" name="Rectangle 39"/>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5960" name="Rectangle 40"/>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5961" name="Rectangle 41"/>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5962" name="Rectangle 42"/>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5963" name="Rectangle 43"/>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5964" name="Rectangle 44"/>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5965" name="Group 45"/>
          <p:cNvGrpSpPr>
            <a:grpSpLocks/>
          </p:cNvGrpSpPr>
          <p:nvPr/>
        </p:nvGrpSpPr>
        <p:grpSpPr bwMode="auto">
          <a:xfrm>
            <a:off x="1069975" y="3748088"/>
            <a:ext cx="131763" cy="69850"/>
            <a:chOff x="833" y="3024"/>
            <a:chExt cx="78" cy="51"/>
          </a:xfrm>
        </p:grpSpPr>
        <p:sp>
          <p:nvSpPr>
            <p:cNvPr id="465966" name="Rectangle 46"/>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67" name="Line 47"/>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68" name="Line 48"/>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5969" name="Group 49"/>
          <p:cNvGrpSpPr>
            <a:grpSpLocks/>
          </p:cNvGrpSpPr>
          <p:nvPr/>
        </p:nvGrpSpPr>
        <p:grpSpPr bwMode="auto">
          <a:xfrm>
            <a:off x="8937625" y="3757613"/>
            <a:ext cx="131763" cy="66675"/>
            <a:chOff x="5432" y="3030"/>
            <a:chExt cx="78" cy="51"/>
          </a:xfrm>
        </p:grpSpPr>
        <p:sp>
          <p:nvSpPr>
            <p:cNvPr id="465970" name="Rectangle 50"/>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1" name="Line 51"/>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2" name="Line 52"/>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5973" name="Rectangle 53"/>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4" name="Line 54"/>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5" name="Line 55"/>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6" name="Line 56"/>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7" name="Line 57"/>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8" name="Line 58"/>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9" name="Rectangle 59"/>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5980" name="Rectangle 60"/>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5981" name="Rectangle 61"/>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5982" name="Rectangle 62"/>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5983" name="Rectangle 63"/>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5984" name="Rectangle 64"/>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5985" name="Rectangle 65"/>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5986" name="Rectangle 66"/>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5987" name="Rectangle 67"/>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5988" name="Rectangle 68"/>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5989" name="Rectangle 69"/>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5990" name="Rectangle 70"/>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5991" name="Rectangle 71"/>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5992" name="Rectangle 72"/>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5993" name="Rectangle 73"/>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5994" name="Rectangle 74"/>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6001" name="Rectangle 8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5924" name="Rectangle 4"/>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66010" name="Group 90"/>
          <p:cNvGrpSpPr>
            <a:grpSpLocks/>
          </p:cNvGrpSpPr>
          <p:nvPr/>
        </p:nvGrpSpPr>
        <p:grpSpPr bwMode="auto">
          <a:xfrm>
            <a:off x="1116013" y="1341438"/>
            <a:ext cx="6002337" cy="4689475"/>
            <a:chOff x="703" y="845"/>
            <a:chExt cx="3781" cy="2954"/>
          </a:xfrm>
        </p:grpSpPr>
        <p:sp>
          <p:nvSpPr>
            <p:cNvPr id="466005" name="Text Box 85"/>
            <p:cNvSpPr txBox="1">
              <a:spLocks noChangeArrowheads="1"/>
            </p:cNvSpPr>
            <p:nvPr/>
          </p:nvSpPr>
          <p:spPr bwMode="auto">
            <a:xfrm>
              <a:off x="884" y="3203"/>
              <a:ext cx="360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99"/>
                  </a:solidFill>
                  <a:latin typeface="Arial" charset="0"/>
                  <a:ea typeface="黑体" pitchFamily="2" charset="-122"/>
                </a:rPr>
                <a:t>版本</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4 bit</a:t>
              </a:r>
              <a:r>
                <a:rPr lang="zh-CN" altLang="en-US">
                  <a:solidFill>
                    <a:srgbClr val="333399"/>
                  </a:solidFill>
                  <a:latin typeface="Arial" charset="0"/>
                  <a:ea typeface="黑体" pitchFamily="2" charset="-122"/>
                </a:rPr>
                <a:t>，指</a:t>
              </a:r>
              <a:r>
                <a:rPr lang="en-US" altLang="zh-CN">
                  <a:solidFill>
                    <a:srgbClr val="333399"/>
                  </a:solidFill>
                  <a:latin typeface="Arial" charset="0"/>
                  <a:ea typeface="黑体" pitchFamily="2" charset="-122"/>
                </a:rPr>
                <a:t>IP</a:t>
              </a:r>
              <a:r>
                <a:rPr lang="zh-CN" altLang="en-US">
                  <a:solidFill>
                    <a:srgbClr val="333399"/>
                  </a:solidFill>
                  <a:latin typeface="Arial" charset="0"/>
                  <a:ea typeface="黑体" pitchFamily="2" charset="-122"/>
                </a:rPr>
                <a:t>协议的版本</a:t>
              </a:r>
            </a:p>
            <a:p>
              <a:r>
                <a:rPr lang="zh-CN" altLang="en-US">
                  <a:solidFill>
                    <a:srgbClr val="333399"/>
                  </a:solidFill>
                  <a:latin typeface="Arial" charset="0"/>
                  <a:ea typeface="黑体" pitchFamily="2" charset="-122"/>
                </a:rPr>
                <a:t>目前的 </a:t>
              </a:r>
              <a:r>
                <a:rPr lang="en-US" altLang="zh-CN">
                  <a:solidFill>
                    <a:srgbClr val="333399"/>
                  </a:solidFill>
                  <a:latin typeface="Arial" charset="0"/>
                  <a:ea typeface="黑体" pitchFamily="2" charset="-122"/>
                </a:rPr>
                <a:t>IP </a:t>
              </a:r>
              <a:r>
                <a:rPr lang="zh-CN" altLang="en-US">
                  <a:solidFill>
                    <a:srgbClr val="333399"/>
                  </a:solidFill>
                  <a:latin typeface="Arial" charset="0"/>
                  <a:ea typeface="黑体" pitchFamily="2" charset="-122"/>
                </a:rPr>
                <a:t>协议版本号为 </a:t>
              </a:r>
              <a:r>
                <a:rPr lang="en-US" altLang="zh-CN">
                  <a:solidFill>
                    <a:srgbClr val="333399"/>
                  </a:solidFill>
                  <a:latin typeface="Arial" charset="0"/>
                  <a:ea typeface="黑体" pitchFamily="2" charset="-122"/>
                </a:rPr>
                <a:t>4 (</a:t>
              </a:r>
              <a:r>
                <a:rPr lang="zh-CN" altLang="en-US">
                  <a:solidFill>
                    <a:srgbClr val="333399"/>
                  </a:solidFill>
                  <a:latin typeface="Arial" charset="0"/>
                  <a:ea typeface="黑体" pitchFamily="2" charset="-122"/>
                </a:rPr>
                <a:t>即 </a:t>
              </a:r>
              <a:r>
                <a:rPr lang="en-US" altLang="zh-CN">
                  <a:solidFill>
                    <a:srgbClr val="333399"/>
                  </a:solidFill>
                  <a:latin typeface="Arial" charset="0"/>
                  <a:ea typeface="黑体" pitchFamily="2" charset="-122"/>
                </a:rPr>
                <a:t>IPv4)</a:t>
              </a:r>
            </a:p>
          </p:txBody>
        </p:sp>
        <p:sp>
          <p:nvSpPr>
            <p:cNvPr id="466009" name="Rectangle 89"/>
            <p:cNvSpPr>
              <a:spLocks noChangeArrowheads="1"/>
            </p:cNvSpPr>
            <p:nvPr/>
          </p:nvSpPr>
          <p:spPr bwMode="auto">
            <a:xfrm>
              <a:off x="703" y="845"/>
              <a:ext cx="635" cy="31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6011" name="AutoShape 91"/>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14284186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60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500063" y="357188"/>
            <a:ext cx="7793037" cy="1143000"/>
          </a:xfrm>
        </p:spPr>
        <p:txBody>
          <a:bodyPr/>
          <a:lstStyle/>
          <a:p>
            <a:pPr eaLnBrk="1" hangingPunct="1"/>
            <a:r>
              <a:rPr lang="en-US" altLang="zh-CN" smtClean="0">
                <a:cs typeface="Arial" charset="0"/>
              </a:rPr>
              <a:t>Link state routing</a:t>
            </a:r>
          </a:p>
        </p:txBody>
      </p:sp>
      <p:pic>
        <p:nvPicPr>
          <p:cNvPr id="901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7993062"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901123"/>
                                        </p:tgtEl>
                                        <p:attrNameLst>
                                          <p:attrName>style.visibility</p:attrName>
                                        </p:attrNameLst>
                                      </p:cBhvr>
                                      <p:to>
                                        <p:strVal val="visible"/>
                                      </p:to>
                                    </p:set>
                                    <p:animEffect transition="in" filter="dissolve">
                                      <p:cBhvr>
                                        <p:cTn id="7" dur="500"/>
                                        <p:tgtEl>
                                          <p:spTgt spid="90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z="3400" smtClean="0">
                <a:cs typeface="Arial" charset="0"/>
              </a:rPr>
              <a:t>RIP(Route Information Protocol) </a:t>
            </a:r>
          </a:p>
        </p:txBody>
      </p:sp>
      <p:sp>
        <p:nvSpPr>
          <p:cNvPr id="903171" name="Rectangle 3"/>
          <p:cNvSpPr>
            <a:spLocks noGrp="1" noChangeArrowheads="1"/>
          </p:cNvSpPr>
          <p:nvPr>
            <p:ph type="body" idx="1"/>
          </p:nvPr>
        </p:nvSpPr>
        <p:spPr>
          <a:xfrm>
            <a:off x="539750" y="1700213"/>
            <a:ext cx="8382000" cy="4648200"/>
          </a:xfrm>
        </p:spPr>
        <p:txBody>
          <a:bodyPr/>
          <a:lstStyle/>
          <a:p>
            <a:pPr eaLnBrk="1" hangingPunct="1"/>
            <a:r>
              <a:rPr lang="en-US" altLang="zh-CN" sz="2600" smtClean="0">
                <a:cs typeface="Arial" charset="0"/>
              </a:rPr>
              <a:t>Most popular.</a:t>
            </a:r>
          </a:p>
          <a:p>
            <a:pPr eaLnBrk="1" hangingPunct="1"/>
            <a:r>
              <a:rPr lang="en-US" altLang="zh-CN" sz="2600" smtClean="0">
                <a:cs typeface="Arial" charset="0"/>
              </a:rPr>
              <a:t>Interior Gateway Protocol.</a:t>
            </a:r>
          </a:p>
          <a:p>
            <a:pPr eaLnBrk="1" hangingPunct="1"/>
            <a:r>
              <a:rPr lang="en-US" altLang="zh-CN" sz="2600" smtClean="0">
                <a:cs typeface="Arial" charset="0"/>
              </a:rPr>
              <a:t>Distance Vector Protocol.</a:t>
            </a:r>
          </a:p>
          <a:p>
            <a:pPr eaLnBrk="1" hangingPunct="1"/>
            <a:r>
              <a:rPr lang="en-US" altLang="zh-CN" sz="2600" smtClean="0">
                <a:cs typeface="Arial" charset="0"/>
              </a:rPr>
              <a:t>Only metric is number of hops.</a:t>
            </a:r>
          </a:p>
          <a:p>
            <a:pPr eaLnBrk="1" hangingPunct="1"/>
            <a:r>
              <a:rPr lang="en-US" altLang="zh-CN" sz="2600" smtClean="0">
                <a:cs typeface="Arial" charset="0"/>
              </a:rPr>
              <a:t>Maximum number of hops is 15.</a:t>
            </a:r>
          </a:p>
          <a:p>
            <a:pPr eaLnBrk="1" hangingPunct="1"/>
            <a:r>
              <a:rPr lang="en-US" altLang="zh-CN" sz="2600" smtClean="0">
                <a:cs typeface="Arial" charset="0"/>
              </a:rPr>
              <a:t>Updates every 30 seconds.</a:t>
            </a:r>
          </a:p>
          <a:p>
            <a:pPr eaLnBrk="1" hangingPunct="1"/>
            <a:r>
              <a:rPr lang="en-US" altLang="zh-CN" sz="2600" smtClean="0">
                <a:cs typeface="Arial" charset="0"/>
              </a:rPr>
              <a:t>Doesn</a:t>
            </a:r>
            <a:r>
              <a:rPr lang="en-US" altLang="zh-CN" sz="2600" smtClean="0">
                <a:latin typeface="Tahoma" pitchFamily="34" charset="0"/>
                <a:cs typeface="Arial" charset="0"/>
              </a:rPr>
              <a:t>’</a:t>
            </a:r>
            <a:r>
              <a:rPr lang="en-US" altLang="zh-CN" sz="2600" smtClean="0">
                <a:cs typeface="Arial" charset="0"/>
              </a:rPr>
              <a:t>t always select fastest path.</a:t>
            </a:r>
          </a:p>
          <a:p>
            <a:pPr eaLnBrk="1" hangingPunct="1"/>
            <a:r>
              <a:rPr lang="en-US" altLang="zh-CN" sz="2600" smtClean="0">
                <a:cs typeface="Arial" charset="0"/>
              </a:rPr>
              <a:t>Generates lots of network traffic.</a:t>
            </a:r>
          </a:p>
          <a:p>
            <a:pPr eaLnBrk="1" hangingPunct="1"/>
            <a:r>
              <a:rPr lang="en-US" altLang="zh-CN" sz="2600" smtClean="0">
                <a:cs typeface="Arial" charset="0"/>
              </a:rPr>
              <a:t>RIP v2 is an improved version of RIP v1</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3171">
                                            <p:txEl>
                                              <p:pRg st="0" end="0"/>
                                            </p:txEl>
                                          </p:spTgt>
                                        </p:tgtEl>
                                        <p:attrNameLst>
                                          <p:attrName>style.visibility</p:attrName>
                                        </p:attrNameLst>
                                      </p:cBhvr>
                                      <p:to>
                                        <p:strVal val="visible"/>
                                      </p:to>
                                    </p:set>
                                    <p:anim calcmode="lin" valueType="num">
                                      <p:cBhvr additive="base">
                                        <p:cTn id="7" dur="500" fill="hold"/>
                                        <p:tgtEl>
                                          <p:spTgt spid="90317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31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3171">
                                            <p:txEl>
                                              <p:pRg st="1" end="1"/>
                                            </p:txEl>
                                          </p:spTgt>
                                        </p:tgtEl>
                                        <p:attrNameLst>
                                          <p:attrName>style.visibility</p:attrName>
                                        </p:attrNameLst>
                                      </p:cBhvr>
                                      <p:to>
                                        <p:strVal val="visible"/>
                                      </p:to>
                                    </p:set>
                                    <p:anim calcmode="lin" valueType="num">
                                      <p:cBhvr additive="base">
                                        <p:cTn id="13" dur="500" fill="hold"/>
                                        <p:tgtEl>
                                          <p:spTgt spid="90317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31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3171">
                                            <p:txEl>
                                              <p:pRg st="2" end="2"/>
                                            </p:txEl>
                                          </p:spTgt>
                                        </p:tgtEl>
                                        <p:attrNameLst>
                                          <p:attrName>style.visibility</p:attrName>
                                        </p:attrNameLst>
                                      </p:cBhvr>
                                      <p:to>
                                        <p:strVal val="visible"/>
                                      </p:to>
                                    </p:set>
                                    <p:anim calcmode="lin" valueType="num">
                                      <p:cBhvr additive="base">
                                        <p:cTn id="19" dur="500" fill="hold"/>
                                        <p:tgtEl>
                                          <p:spTgt spid="90317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31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3171">
                                            <p:txEl>
                                              <p:pRg st="3" end="3"/>
                                            </p:txEl>
                                          </p:spTgt>
                                        </p:tgtEl>
                                        <p:attrNameLst>
                                          <p:attrName>style.visibility</p:attrName>
                                        </p:attrNameLst>
                                      </p:cBhvr>
                                      <p:to>
                                        <p:strVal val="visible"/>
                                      </p:to>
                                    </p:set>
                                    <p:anim calcmode="lin" valueType="num">
                                      <p:cBhvr additive="base">
                                        <p:cTn id="25" dur="500" fill="hold"/>
                                        <p:tgtEl>
                                          <p:spTgt spid="90317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31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3171">
                                            <p:txEl>
                                              <p:pRg st="4" end="4"/>
                                            </p:txEl>
                                          </p:spTgt>
                                        </p:tgtEl>
                                        <p:attrNameLst>
                                          <p:attrName>style.visibility</p:attrName>
                                        </p:attrNameLst>
                                      </p:cBhvr>
                                      <p:to>
                                        <p:strVal val="visible"/>
                                      </p:to>
                                    </p:set>
                                    <p:anim calcmode="lin" valueType="num">
                                      <p:cBhvr additive="base">
                                        <p:cTn id="31" dur="500" fill="hold"/>
                                        <p:tgtEl>
                                          <p:spTgt spid="903171">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31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03171">
                                            <p:txEl>
                                              <p:pRg st="5" end="5"/>
                                            </p:txEl>
                                          </p:spTgt>
                                        </p:tgtEl>
                                        <p:attrNameLst>
                                          <p:attrName>style.visibility</p:attrName>
                                        </p:attrNameLst>
                                      </p:cBhvr>
                                      <p:to>
                                        <p:strVal val="visible"/>
                                      </p:to>
                                    </p:set>
                                    <p:anim calcmode="lin" valueType="num">
                                      <p:cBhvr additive="base">
                                        <p:cTn id="37" dur="500" fill="hold"/>
                                        <p:tgtEl>
                                          <p:spTgt spid="903171">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9031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03171">
                                            <p:txEl>
                                              <p:pRg st="6" end="6"/>
                                            </p:txEl>
                                          </p:spTgt>
                                        </p:tgtEl>
                                        <p:attrNameLst>
                                          <p:attrName>style.visibility</p:attrName>
                                        </p:attrNameLst>
                                      </p:cBhvr>
                                      <p:to>
                                        <p:strVal val="visible"/>
                                      </p:to>
                                    </p:set>
                                    <p:anim calcmode="lin" valueType="num">
                                      <p:cBhvr additive="base">
                                        <p:cTn id="43" dur="500" fill="hold"/>
                                        <p:tgtEl>
                                          <p:spTgt spid="903171">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90317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903171">
                                            <p:txEl>
                                              <p:pRg st="7" end="7"/>
                                            </p:txEl>
                                          </p:spTgt>
                                        </p:tgtEl>
                                        <p:attrNameLst>
                                          <p:attrName>style.visibility</p:attrName>
                                        </p:attrNameLst>
                                      </p:cBhvr>
                                      <p:to>
                                        <p:strVal val="visible"/>
                                      </p:to>
                                    </p:set>
                                    <p:anim calcmode="lin" valueType="num">
                                      <p:cBhvr additive="base">
                                        <p:cTn id="49" dur="500" fill="hold"/>
                                        <p:tgtEl>
                                          <p:spTgt spid="903171">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90317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903171">
                                            <p:txEl>
                                              <p:pRg st="8" end="8"/>
                                            </p:txEl>
                                          </p:spTgt>
                                        </p:tgtEl>
                                        <p:attrNameLst>
                                          <p:attrName>style.visibility</p:attrName>
                                        </p:attrNameLst>
                                      </p:cBhvr>
                                      <p:to>
                                        <p:strVal val="visible"/>
                                      </p:to>
                                    </p:set>
                                    <p:anim calcmode="lin" valueType="num">
                                      <p:cBhvr additive="base">
                                        <p:cTn id="55" dur="500" fill="hold"/>
                                        <p:tgtEl>
                                          <p:spTgt spid="903171">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90317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1"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39750" y="333375"/>
            <a:ext cx="8153400" cy="1143000"/>
          </a:xfrm>
        </p:spPr>
        <p:txBody>
          <a:bodyPr/>
          <a:lstStyle/>
          <a:p>
            <a:pPr eaLnBrk="1" hangingPunct="1"/>
            <a:r>
              <a:rPr lang="en-US" altLang="zh-CN" sz="2800" smtClean="0">
                <a:cs typeface="Arial" charset="0"/>
              </a:rPr>
              <a:t>IGRP (Interior Gateway Route Protocol) and EIGRP (Enhanced IGRP) </a:t>
            </a:r>
          </a:p>
        </p:txBody>
      </p:sp>
      <p:sp>
        <p:nvSpPr>
          <p:cNvPr id="905219" name="Rectangle 3"/>
          <p:cNvSpPr>
            <a:spLocks noGrp="1" noChangeArrowheads="1"/>
          </p:cNvSpPr>
          <p:nvPr>
            <p:ph type="body" idx="1"/>
          </p:nvPr>
        </p:nvSpPr>
        <p:spPr>
          <a:xfrm>
            <a:off x="468313" y="1773238"/>
            <a:ext cx="8382000" cy="4648200"/>
          </a:xfrm>
        </p:spPr>
        <p:txBody>
          <a:bodyPr/>
          <a:lstStyle/>
          <a:p>
            <a:pPr eaLnBrk="1" hangingPunct="1">
              <a:lnSpc>
                <a:spcPct val="90000"/>
              </a:lnSpc>
            </a:pPr>
            <a:r>
              <a:rPr lang="en-US" altLang="zh-CN" smtClean="0">
                <a:cs typeface="Arial" charset="0"/>
              </a:rPr>
              <a:t>Cisco proprietary.</a:t>
            </a:r>
          </a:p>
          <a:p>
            <a:pPr eaLnBrk="1" hangingPunct="1">
              <a:lnSpc>
                <a:spcPct val="90000"/>
              </a:lnSpc>
            </a:pPr>
            <a:r>
              <a:rPr lang="en-US" altLang="zh-CN" smtClean="0">
                <a:cs typeface="Arial" charset="0"/>
              </a:rPr>
              <a:t>Interior Gateway Protocol.</a:t>
            </a:r>
          </a:p>
          <a:p>
            <a:pPr eaLnBrk="1" hangingPunct="1">
              <a:lnSpc>
                <a:spcPct val="90000"/>
              </a:lnSpc>
            </a:pPr>
            <a:r>
              <a:rPr lang="en-US" altLang="zh-CN" smtClean="0">
                <a:cs typeface="Arial" charset="0"/>
              </a:rPr>
              <a:t>Distance Vector Protocol.</a:t>
            </a:r>
          </a:p>
          <a:p>
            <a:pPr eaLnBrk="1" hangingPunct="1">
              <a:lnSpc>
                <a:spcPct val="90000"/>
              </a:lnSpc>
            </a:pPr>
            <a:r>
              <a:rPr lang="en-US" altLang="zh-CN" smtClean="0">
                <a:cs typeface="Arial" charset="0"/>
              </a:rPr>
              <a:t>Metric is compose of bandwidth, load, delay and reliability.</a:t>
            </a:r>
          </a:p>
          <a:p>
            <a:pPr eaLnBrk="1" hangingPunct="1">
              <a:lnSpc>
                <a:spcPct val="90000"/>
              </a:lnSpc>
            </a:pPr>
            <a:r>
              <a:rPr lang="en-US" altLang="zh-CN" smtClean="0">
                <a:cs typeface="Arial" charset="0"/>
              </a:rPr>
              <a:t>Maximum number of hops is 255.</a:t>
            </a:r>
          </a:p>
          <a:p>
            <a:pPr eaLnBrk="1" hangingPunct="1">
              <a:lnSpc>
                <a:spcPct val="90000"/>
              </a:lnSpc>
            </a:pPr>
            <a:r>
              <a:rPr lang="en-US" altLang="zh-CN" smtClean="0">
                <a:cs typeface="Arial" charset="0"/>
              </a:rPr>
              <a:t>Updates every 90 seconds.</a:t>
            </a:r>
          </a:p>
          <a:p>
            <a:pPr eaLnBrk="1" hangingPunct="1">
              <a:lnSpc>
                <a:spcPct val="90000"/>
              </a:lnSpc>
            </a:pPr>
            <a:r>
              <a:rPr lang="en-US" altLang="zh-CN" smtClean="0">
                <a:cs typeface="Arial" charset="0"/>
              </a:rPr>
              <a:t>EIGRP is an advanced version of IGRP, that is hybrid routing protocol.</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5219">
                                            <p:txEl>
                                              <p:pRg st="0" end="0"/>
                                            </p:txEl>
                                          </p:spTgt>
                                        </p:tgtEl>
                                        <p:attrNameLst>
                                          <p:attrName>style.visibility</p:attrName>
                                        </p:attrNameLst>
                                      </p:cBhvr>
                                      <p:to>
                                        <p:strVal val="visible"/>
                                      </p:to>
                                    </p:set>
                                    <p:anim calcmode="lin" valueType="num">
                                      <p:cBhvr additive="base">
                                        <p:cTn id="7" dur="500" fill="hold"/>
                                        <p:tgtEl>
                                          <p:spTgt spid="9052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5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5219">
                                            <p:txEl>
                                              <p:pRg st="1" end="1"/>
                                            </p:txEl>
                                          </p:spTgt>
                                        </p:tgtEl>
                                        <p:attrNameLst>
                                          <p:attrName>style.visibility</p:attrName>
                                        </p:attrNameLst>
                                      </p:cBhvr>
                                      <p:to>
                                        <p:strVal val="visible"/>
                                      </p:to>
                                    </p:set>
                                    <p:anim calcmode="lin" valueType="num">
                                      <p:cBhvr additive="base">
                                        <p:cTn id="13" dur="500" fill="hold"/>
                                        <p:tgtEl>
                                          <p:spTgt spid="90521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5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5219">
                                            <p:txEl>
                                              <p:pRg st="2" end="2"/>
                                            </p:txEl>
                                          </p:spTgt>
                                        </p:tgtEl>
                                        <p:attrNameLst>
                                          <p:attrName>style.visibility</p:attrName>
                                        </p:attrNameLst>
                                      </p:cBhvr>
                                      <p:to>
                                        <p:strVal val="visible"/>
                                      </p:to>
                                    </p:set>
                                    <p:anim calcmode="lin" valueType="num">
                                      <p:cBhvr additive="base">
                                        <p:cTn id="19" dur="500" fill="hold"/>
                                        <p:tgtEl>
                                          <p:spTgt spid="90521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52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5219">
                                            <p:txEl>
                                              <p:pRg st="3" end="3"/>
                                            </p:txEl>
                                          </p:spTgt>
                                        </p:tgtEl>
                                        <p:attrNameLst>
                                          <p:attrName>style.visibility</p:attrName>
                                        </p:attrNameLst>
                                      </p:cBhvr>
                                      <p:to>
                                        <p:strVal val="visible"/>
                                      </p:to>
                                    </p:set>
                                    <p:anim calcmode="lin" valueType="num">
                                      <p:cBhvr additive="base">
                                        <p:cTn id="25" dur="500" fill="hold"/>
                                        <p:tgtEl>
                                          <p:spTgt spid="90521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52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5219">
                                            <p:txEl>
                                              <p:pRg st="4" end="4"/>
                                            </p:txEl>
                                          </p:spTgt>
                                        </p:tgtEl>
                                        <p:attrNameLst>
                                          <p:attrName>style.visibility</p:attrName>
                                        </p:attrNameLst>
                                      </p:cBhvr>
                                      <p:to>
                                        <p:strVal val="visible"/>
                                      </p:to>
                                    </p:set>
                                    <p:anim calcmode="lin" valueType="num">
                                      <p:cBhvr additive="base">
                                        <p:cTn id="31" dur="500" fill="hold"/>
                                        <p:tgtEl>
                                          <p:spTgt spid="90521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52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05219">
                                            <p:txEl>
                                              <p:pRg st="5" end="5"/>
                                            </p:txEl>
                                          </p:spTgt>
                                        </p:tgtEl>
                                        <p:attrNameLst>
                                          <p:attrName>style.visibility</p:attrName>
                                        </p:attrNameLst>
                                      </p:cBhvr>
                                      <p:to>
                                        <p:strVal val="visible"/>
                                      </p:to>
                                    </p:set>
                                    <p:anim calcmode="lin" valueType="num">
                                      <p:cBhvr additive="base">
                                        <p:cTn id="37" dur="500" fill="hold"/>
                                        <p:tgtEl>
                                          <p:spTgt spid="905219">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9052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05219">
                                            <p:txEl>
                                              <p:pRg st="6" end="6"/>
                                            </p:txEl>
                                          </p:spTgt>
                                        </p:tgtEl>
                                        <p:attrNameLst>
                                          <p:attrName>style.visibility</p:attrName>
                                        </p:attrNameLst>
                                      </p:cBhvr>
                                      <p:to>
                                        <p:strVal val="visible"/>
                                      </p:to>
                                    </p:set>
                                    <p:anim calcmode="lin" valueType="num">
                                      <p:cBhvr additive="base">
                                        <p:cTn id="43" dur="500" fill="hold"/>
                                        <p:tgtEl>
                                          <p:spTgt spid="905219">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90521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19"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400" smtClean="0">
                <a:cs typeface="Arial" charset="0"/>
              </a:rPr>
              <a:t>OSPF(Open Shortest Path First)</a:t>
            </a:r>
          </a:p>
        </p:txBody>
      </p:sp>
      <p:sp>
        <p:nvSpPr>
          <p:cNvPr id="907267" name="Rectangle 3"/>
          <p:cNvSpPr>
            <a:spLocks noGrp="1" noChangeArrowheads="1"/>
          </p:cNvSpPr>
          <p:nvPr>
            <p:ph type="body" idx="1"/>
          </p:nvPr>
        </p:nvSpPr>
        <p:spPr>
          <a:xfrm>
            <a:off x="533400" y="2057400"/>
            <a:ext cx="8382000" cy="4572000"/>
          </a:xfrm>
        </p:spPr>
        <p:txBody>
          <a:bodyPr/>
          <a:lstStyle/>
          <a:p>
            <a:pPr eaLnBrk="1" hangingPunct="1"/>
            <a:r>
              <a:rPr lang="en-US" altLang="zh-CN" smtClean="0">
                <a:solidFill>
                  <a:srgbClr val="FF0000"/>
                </a:solidFill>
                <a:cs typeface="Arial" charset="0"/>
              </a:rPr>
              <a:t>O</a:t>
            </a:r>
            <a:r>
              <a:rPr lang="en-US" altLang="zh-CN" smtClean="0">
                <a:cs typeface="Arial" charset="0"/>
              </a:rPr>
              <a:t>pen </a:t>
            </a:r>
            <a:r>
              <a:rPr lang="en-US" altLang="zh-CN" smtClean="0">
                <a:solidFill>
                  <a:srgbClr val="FF0000"/>
                </a:solidFill>
                <a:cs typeface="Arial" charset="0"/>
              </a:rPr>
              <a:t>S</a:t>
            </a:r>
            <a:r>
              <a:rPr lang="en-US" altLang="zh-CN" smtClean="0">
                <a:cs typeface="Arial" charset="0"/>
              </a:rPr>
              <a:t>hortest </a:t>
            </a:r>
            <a:r>
              <a:rPr lang="en-US" altLang="zh-CN" smtClean="0">
                <a:solidFill>
                  <a:srgbClr val="FF0000"/>
                </a:solidFill>
                <a:cs typeface="Arial" charset="0"/>
              </a:rPr>
              <a:t>P</a:t>
            </a:r>
            <a:r>
              <a:rPr lang="en-US" altLang="zh-CN" smtClean="0">
                <a:cs typeface="Arial" charset="0"/>
              </a:rPr>
              <a:t>ath </a:t>
            </a:r>
            <a:r>
              <a:rPr lang="en-US" altLang="zh-CN" smtClean="0">
                <a:solidFill>
                  <a:srgbClr val="FF0000"/>
                </a:solidFill>
                <a:cs typeface="Arial" charset="0"/>
              </a:rPr>
              <a:t>F</a:t>
            </a:r>
            <a:r>
              <a:rPr lang="en-US" altLang="zh-CN" smtClean="0">
                <a:cs typeface="Arial" charset="0"/>
              </a:rPr>
              <a:t>irst.</a:t>
            </a:r>
          </a:p>
          <a:p>
            <a:pPr eaLnBrk="1" hangingPunct="1"/>
            <a:r>
              <a:rPr lang="en-US" altLang="zh-CN" smtClean="0">
                <a:cs typeface="Arial" charset="0"/>
              </a:rPr>
              <a:t>Interior Gateway Protocol.</a:t>
            </a:r>
          </a:p>
          <a:p>
            <a:pPr eaLnBrk="1" hangingPunct="1"/>
            <a:r>
              <a:rPr lang="en-US" altLang="zh-CN" smtClean="0">
                <a:cs typeface="Arial" charset="0"/>
              </a:rPr>
              <a:t>Link State Protocol.</a:t>
            </a:r>
          </a:p>
          <a:p>
            <a:pPr eaLnBrk="1" hangingPunct="1"/>
            <a:r>
              <a:rPr lang="en-US" altLang="zh-CN" smtClean="0">
                <a:cs typeface="Arial" charset="0"/>
              </a:rPr>
              <a:t>Metric is compose of cost, speed, traffic, reliability, and security.</a:t>
            </a:r>
          </a:p>
          <a:p>
            <a:pPr eaLnBrk="1" hangingPunct="1"/>
            <a:r>
              <a:rPr lang="en-US" altLang="zh-CN" smtClean="0">
                <a:cs typeface="Arial" charset="0"/>
              </a:rPr>
              <a:t>Event-triggered updates.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7267">
                                            <p:txEl>
                                              <p:pRg st="0" end="0"/>
                                            </p:txEl>
                                          </p:spTgt>
                                        </p:tgtEl>
                                        <p:attrNameLst>
                                          <p:attrName>style.visibility</p:attrName>
                                        </p:attrNameLst>
                                      </p:cBhvr>
                                      <p:to>
                                        <p:strVal val="visible"/>
                                      </p:to>
                                    </p:set>
                                    <p:anim calcmode="lin" valueType="num">
                                      <p:cBhvr additive="base">
                                        <p:cTn id="7" dur="500" fill="hold"/>
                                        <p:tgtEl>
                                          <p:spTgt spid="9072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7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7267">
                                            <p:txEl>
                                              <p:pRg st="1" end="1"/>
                                            </p:txEl>
                                          </p:spTgt>
                                        </p:tgtEl>
                                        <p:attrNameLst>
                                          <p:attrName>style.visibility</p:attrName>
                                        </p:attrNameLst>
                                      </p:cBhvr>
                                      <p:to>
                                        <p:strVal val="visible"/>
                                      </p:to>
                                    </p:set>
                                    <p:anim calcmode="lin" valueType="num">
                                      <p:cBhvr additive="base">
                                        <p:cTn id="13" dur="500" fill="hold"/>
                                        <p:tgtEl>
                                          <p:spTgt spid="90726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72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7267">
                                            <p:txEl>
                                              <p:pRg st="2" end="2"/>
                                            </p:txEl>
                                          </p:spTgt>
                                        </p:tgtEl>
                                        <p:attrNameLst>
                                          <p:attrName>style.visibility</p:attrName>
                                        </p:attrNameLst>
                                      </p:cBhvr>
                                      <p:to>
                                        <p:strVal val="visible"/>
                                      </p:to>
                                    </p:set>
                                    <p:anim calcmode="lin" valueType="num">
                                      <p:cBhvr additive="base">
                                        <p:cTn id="19" dur="500" fill="hold"/>
                                        <p:tgtEl>
                                          <p:spTgt spid="90726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72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7267">
                                            <p:txEl>
                                              <p:pRg st="3" end="3"/>
                                            </p:txEl>
                                          </p:spTgt>
                                        </p:tgtEl>
                                        <p:attrNameLst>
                                          <p:attrName>style.visibility</p:attrName>
                                        </p:attrNameLst>
                                      </p:cBhvr>
                                      <p:to>
                                        <p:strVal val="visible"/>
                                      </p:to>
                                    </p:set>
                                    <p:anim calcmode="lin" valueType="num">
                                      <p:cBhvr additive="base">
                                        <p:cTn id="25" dur="500" fill="hold"/>
                                        <p:tgtEl>
                                          <p:spTgt spid="90726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72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7267">
                                            <p:txEl>
                                              <p:pRg st="4" end="4"/>
                                            </p:txEl>
                                          </p:spTgt>
                                        </p:tgtEl>
                                        <p:attrNameLst>
                                          <p:attrName>style.visibility</p:attrName>
                                        </p:attrNameLst>
                                      </p:cBhvr>
                                      <p:to>
                                        <p:strVal val="visible"/>
                                      </p:to>
                                    </p:set>
                                    <p:anim calcmode="lin" valueType="num">
                                      <p:cBhvr additive="base">
                                        <p:cTn id="31" dur="500" fill="hold"/>
                                        <p:tgtEl>
                                          <p:spTgt spid="90726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726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67"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8307" name="Rectangle 3"/>
          <p:cNvSpPr>
            <a:spLocks noGrp="1" noChangeArrowheads="1"/>
          </p:cNvSpPr>
          <p:nvPr>
            <p:ph type="body" idx="1"/>
          </p:nvPr>
        </p:nvSpPr>
        <p:spPr>
          <a:xfrm>
            <a:off x="357188" y="1643063"/>
            <a:ext cx="8382000" cy="4114800"/>
          </a:xfrm>
        </p:spPr>
        <p:txBody>
          <a:bodyPr/>
          <a:lstStyle/>
          <a:p>
            <a:pPr eaLnBrk="1" hangingPunct="1">
              <a:lnSpc>
                <a:spcPct val="120000"/>
              </a:lnSpc>
            </a:pPr>
            <a:r>
              <a:rPr lang="en-US" altLang="zh-CN" sz="2600" dirty="0" smtClean="0"/>
              <a:t>Overview of the Network Layer</a:t>
            </a:r>
          </a:p>
          <a:p>
            <a:pPr eaLnBrk="1" hangingPunct="1">
              <a:lnSpc>
                <a:spcPct val="120000"/>
              </a:lnSpc>
            </a:pPr>
            <a:r>
              <a:rPr lang="en-US" altLang="zh-CN" sz="2600" dirty="0" smtClean="0"/>
              <a:t>IP addresses and Subnets</a:t>
            </a:r>
          </a:p>
          <a:p>
            <a:pPr eaLnBrk="1" hangingPunct="1">
              <a:lnSpc>
                <a:spcPct val="120000"/>
              </a:lnSpc>
            </a:pPr>
            <a:r>
              <a:rPr lang="en-US" altLang="zh-CN" sz="2600" dirty="0" smtClean="0"/>
              <a:t>Layer 3 Devices </a:t>
            </a:r>
          </a:p>
          <a:p>
            <a:pPr eaLnBrk="1" hangingPunct="1">
              <a:lnSpc>
                <a:spcPct val="130000"/>
              </a:lnSpc>
            </a:pPr>
            <a:r>
              <a:rPr lang="en-US" altLang="zh-CN" sz="2600" dirty="0" smtClean="0"/>
              <a:t>ARP Protocol</a:t>
            </a:r>
          </a:p>
          <a:p>
            <a:pPr eaLnBrk="1" hangingPunct="1">
              <a:lnSpc>
                <a:spcPct val="130000"/>
              </a:lnSpc>
            </a:pPr>
            <a:r>
              <a:rPr lang="en-US" altLang="zh-CN" sz="2600" dirty="0" smtClean="0"/>
              <a:t>Network Layer Services</a:t>
            </a:r>
          </a:p>
          <a:p>
            <a:pPr eaLnBrk="1" hangingPunct="1">
              <a:lnSpc>
                <a:spcPct val="130000"/>
              </a:lnSpc>
            </a:pPr>
            <a:r>
              <a:rPr lang="en-US" altLang="zh-CN" sz="2600" dirty="0" smtClean="0"/>
              <a:t>Routed and Routing Protocols</a:t>
            </a:r>
          </a:p>
          <a:p>
            <a:pPr eaLnBrk="1" hangingPunct="1">
              <a:lnSpc>
                <a:spcPct val="130000"/>
              </a:lnSpc>
            </a:pPr>
            <a:r>
              <a:rPr lang="en-US" altLang="zh-CN" sz="2600" dirty="0" smtClean="0">
                <a:solidFill>
                  <a:srgbClr val="006600"/>
                </a:solidFill>
              </a:rPr>
              <a:t>VLSM</a:t>
            </a:r>
          </a:p>
          <a:p>
            <a:pPr eaLnBrk="1" hangingPunct="1"/>
            <a:r>
              <a:rPr lang="en-US" altLang="zh-CN" sz="2600" dirty="0"/>
              <a:t>ICMP</a:t>
            </a:r>
          </a:p>
        </p:txBody>
      </p:sp>
    </p:spTree>
  </p:cSld>
  <p:clrMapOvr>
    <a:masterClrMapping/>
  </p:clrMapOvr>
  <p:transition spd="med">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mtClean="0"/>
              <a:t>Classful routing &amp; VLSM</a:t>
            </a:r>
          </a:p>
        </p:txBody>
      </p:sp>
      <p:sp>
        <p:nvSpPr>
          <p:cNvPr id="99331" name="Rectangle 3"/>
          <p:cNvSpPr>
            <a:spLocks noGrp="1" noChangeArrowheads="1"/>
          </p:cNvSpPr>
          <p:nvPr>
            <p:ph type="body" idx="1"/>
          </p:nvPr>
        </p:nvSpPr>
        <p:spPr/>
        <p:txBody>
          <a:bodyPr/>
          <a:lstStyle/>
          <a:p>
            <a:pPr eaLnBrk="1" hangingPunct="1">
              <a:lnSpc>
                <a:spcPct val="120000"/>
              </a:lnSpc>
            </a:pPr>
            <a:r>
              <a:rPr lang="en-US" altLang="zh-CN" sz="2600" smtClean="0"/>
              <a:t>Classful routing </a:t>
            </a:r>
          </a:p>
          <a:p>
            <a:pPr lvl="1" eaLnBrk="1" hangingPunct="1">
              <a:lnSpc>
                <a:spcPct val="120000"/>
              </a:lnSpc>
            </a:pPr>
            <a:r>
              <a:rPr lang="en-US" altLang="zh-CN" sz="2200" smtClean="0"/>
              <a:t>Classful routing protocols require that a single network use the same subnet mask.</a:t>
            </a:r>
          </a:p>
          <a:p>
            <a:pPr lvl="1" eaLnBrk="1" hangingPunct="1">
              <a:lnSpc>
                <a:spcPct val="120000"/>
              </a:lnSpc>
            </a:pPr>
            <a:r>
              <a:rPr lang="en-US" altLang="zh-CN" sz="2200" smtClean="0"/>
              <a:t>Example: network 192.168.187.0 must use just one subnet mask such as 255.255.255.0.</a:t>
            </a:r>
          </a:p>
          <a:p>
            <a:pPr eaLnBrk="1" hangingPunct="1">
              <a:lnSpc>
                <a:spcPct val="120000"/>
              </a:lnSpc>
            </a:pPr>
            <a:r>
              <a:rPr lang="en-US" altLang="zh-CN" sz="2600" smtClean="0"/>
              <a:t>VLSM </a:t>
            </a:r>
            <a:r>
              <a:rPr lang="en-US" altLang="zh-CN" sz="2600" smtClean="0">
                <a:latin typeface="Tahoma" pitchFamily="34" charset="0"/>
              </a:rPr>
              <a:t>—</a:t>
            </a:r>
            <a:r>
              <a:rPr lang="en-US" altLang="zh-CN" sz="2600" smtClean="0"/>
              <a:t> Variable-Length Subnet Masks</a:t>
            </a:r>
          </a:p>
          <a:p>
            <a:pPr lvl="1" eaLnBrk="1" hangingPunct="1">
              <a:lnSpc>
                <a:spcPct val="120000"/>
              </a:lnSpc>
            </a:pPr>
            <a:r>
              <a:rPr lang="en-US" altLang="zh-CN" sz="2200" smtClean="0"/>
              <a:t>VLSM is simply a feature that allows a single autonomous system to have networks with different subnet masks. </a:t>
            </a:r>
          </a:p>
        </p:txBody>
      </p:sp>
    </p:spTree>
    <p:custDataLst>
      <p:tags r:id="rId1"/>
    </p:custDataLst>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smtClean="0"/>
              <a:t>VLSM</a:t>
            </a:r>
          </a:p>
        </p:txBody>
      </p:sp>
      <p:sp>
        <p:nvSpPr>
          <p:cNvPr id="100355" name="Rectangle 3"/>
          <p:cNvSpPr>
            <a:spLocks noGrp="1" noChangeArrowheads="1"/>
          </p:cNvSpPr>
          <p:nvPr>
            <p:ph type="body" idx="1"/>
          </p:nvPr>
        </p:nvSpPr>
        <p:spPr/>
        <p:txBody>
          <a:bodyPr/>
          <a:lstStyle/>
          <a:p>
            <a:pPr eaLnBrk="1" hangingPunct="1"/>
            <a:r>
              <a:rPr lang="en-US" altLang="zh-CN" sz="2600" smtClean="0"/>
              <a:t>With VLSM, a network administrator can use a long mask on networks with few hosts, and a short mask on subnets with many hosts. </a:t>
            </a:r>
          </a:p>
          <a:p>
            <a:pPr eaLnBrk="1" hangingPunct="1"/>
            <a:r>
              <a:rPr lang="en-US" altLang="zh-CN" sz="2600" smtClean="0"/>
              <a:t>If a routing protocol allows VLSM:</a:t>
            </a:r>
          </a:p>
          <a:p>
            <a:pPr lvl="1" eaLnBrk="1" hangingPunct="1"/>
            <a:r>
              <a:rPr lang="en-US" altLang="zh-CN" sz="2200" smtClean="0"/>
              <a:t>use a 30-bit subnet mask on network connections, 255.255.255.252</a:t>
            </a:r>
          </a:p>
          <a:p>
            <a:pPr lvl="1" eaLnBrk="1" hangingPunct="1"/>
            <a:r>
              <a:rPr lang="en-US" altLang="zh-CN" sz="2200" smtClean="0"/>
              <a:t>a 24-bit mask for user networks, 255.255.255.0</a:t>
            </a:r>
          </a:p>
          <a:p>
            <a:pPr lvl="1" eaLnBrk="1" hangingPunct="1"/>
            <a:r>
              <a:rPr lang="en-US" altLang="zh-CN" sz="2200" smtClean="0"/>
              <a:t>Or, even a 22-bit mask, 255.255.252.0, for networks with up to 1000 users.     </a:t>
            </a:r>
          </a:p>
        </p:txBody>
      </p:sp>
      <p:pic>
        <p:nvPicPr>
          <p:cNvPr id="273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5" y="2255416"/>
            <a:ext cx="8645525" cy="379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3410"/>
                                        </p:tgtEl>
                                        <p:attrNameLst>
                                          <p:attrName>style.visibility</p:attrName>
                                        </p:attrNameLst>
                                      </p:cBhvr>
                                      <p:to>
                                        <p:strVal val="visible"/>
                                      </p:to>
                                    </p:set>
                                    <p:anim calcmode="lin" valueType="num">
                                      <p:cBhvr additive="base">
                                        <p:cTn id="7" dur="500" fill="hold"/>
                                        <p:tgtEl>
                                          <p:spTgt spid="273410"/>
                                        </p:tgtEl>
                                        <p:attrNameLst>
                                          <p:attrName>ppt_x</p:attrName>
                                        </p:attrNameLst>
                                      </p:cBhvr>
                                      <p:tavLst>
                                        <p:tav tm="0">
                                          <p:val>
                                            <p:strVal val="#ppt_x"/>
                                          </p:val>
                                        </p:tav>
                                        <p:tav tm="100000">
                                          <p:val>
                                            <p:strVal val="#ppt_x"/>
                                          </p:val>
                                        </p:tav>
                                      </p:tavLst>
                                    </p:anim>
                                    <p:anim calcmode="lin" valueType="num">
                                      <p:cBhvr additive="base">
                                        <p:cTn id="8" dur="500" fill="hold"/>
                                        <p:tgtEl>
                                          <p:spTgt spid="273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CN" dirty="0" smtClean="0"/>
              <a:t>Why use the VLSM </a:t>
            </a:r>
          </a:p>
        </p:txBody>
      </p:sp>
      <p:sp>
        <p:nvSpPr>
          <p:cNvPr id="101379" name="Rectangle 3"/>
          <p:cNvSpPr>
            <a:spLocks noGrp="1" noChangeArrowheads="1"/>
          </p:cNvSpPr>
          <p:nvPr>
            <p:ph type="body" idx="1"/>
          </p:nvPr>
        </p:nvSpPr>
        <p:spPr>
          <a:xfrm>
            <a:off x="762000" y="2057400"/>
            <a:ext cx="8202613" cy="4114800"/>
          </a:xfrm>
        </p:spPr>
        <p:txBody>
          <a:bodyPr/>
          <a:lstStyle/>
          <a:p>
            <a:pPr eaLnBrk="1" hangingPunct="1"/>
            <a:r>
              <a:rPr lang="en-US" altLang="zh-CN" sz="2600" smtClean="0"/>
              <a:t>VLSM allows an organization to use more than one subnet mask within the same network address space. </a:t>
            </a:r>
          </a:p>
          <a:p>
            <a:pPr eaLnBrk="1" hangingPunct="1"/>
            <a:r>
              <a:rPr lang="en-US" altLang="zh-CN" sz="2600" smtClean="0">
                <a:solidFill>
                  <a:srgbClr val="000000"/>
                </a:solidFill>
              </a:rPr>
              <a:t>Implementing VLSM is often referred to as "subnetting a subnet", and can be used to maximize addressing efficiency. </a:t>
            </a:r>
          </a:p>
          <a:p>
            <a:pPr eaLnBrk="1" hangingPunct="1"/>
            <a:r>
              <a:rPr lang="en-US" altLang="zh-CN" sz="2600" smtClean="0"/>
              <a:t>VLSM is one of the modifications that has helped to bridge the gap between IPv4 and IPv6.</a:t>
            </a:r>
            <a:endParaRPr lang="zh-CN" altLang="en-GB" sz="2600" smtClean="0"/>
          </a:p>
        </p:txBody>
      </p:sp>
    </p:spTree>
    <p:custDataLst>
      <p:tags r:id="rId1"/>
    </p:custData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mtClean="0"/>
              <a:t>VLSM</a:t>
            </a:r>
          </a:p>
        </p:txBody>
      </p:sp>
      <p:sp>
        <p:nvSpPr>
          <p:cNvPr id="102403" name="Rectangle 3"/>
          <p:cNvSpPr>
            <a:spLocks noGrp="1" noChangeArrowheads="1"/>
          </p:cNvSpPr>
          <p:nvPr>
            <p:ph type="body" idx="1"/>
          </p:nvPr>
        </p:nvSpPr>
        <p:spPr/>
        <p:txBody>
          <a:bodyPr/>
          <a:lstStyle/>
          <a:p>
            <a:pPr eaLnBrk="1" hangingPunct="1">
              <a:lnSpc>
                <a:spcPct val="90000"/>
              </a:lnSpc>
            </a:pPr>
            <a:r>
              <a:rPr lang="en-US" altLang="zh-CN" sz="2600" smtClean="0"/>
              <a:t>Advantages:</a:t>
            </a:r>
          </a:p>
          <a:p>
            <a:pPr lvl="1" eaLnBrk="1" hangingPunct="1">
              <a:lnSpc>
                <a:spcPct val="90000"/>
              </a:lnSpc>
            </a:pPr>
            <a:r>
              <a:rPr lang="en-US" altLang="zh-CN" sz="2200" smtClean="0"/>
              <a:t> </a:t>
            </a:r>
            <a:r>
              <a:rPr lang="en-AU" altLang="zh-CN" sz="2200" smtClean="0"/>
              <a:t>Efficient use of IP addresses </a:t>
            </a:r>
            <a:endParaRPr lang="en-US" altLang="zh-CN" sz="2200" smtClean="0"/>
          </a:p>
          <a:p>
            <a:pPr lvl="1" eaLnBrk="1" hangingPunct="1">
              <a:lnSpc>
                <a:spcPct val="90000"/>
              </a:lnSpc>
            </a:pPr>
            <a:r>
              <a:rPr lang="en-US" altLang="zh-CN" sz="2200" smtClean="0"/>
              <a:t> Better</a:t>
            </a:r>
            <a:r>
              <a:rPr lang="en-AU" altLang="zh-CN" sz="2200" smtClean="0"/>
              <a:t> route </a:t>
            </a:r>
            <a:r>
              <a:rPr lang="en-US" altLang="zh-CN" sz="2200" smtClean="0"/>
              <a:t>aggregation</a:t>
            </a:r>
          </a:p>
          <a:p>
            <a:pPr eaLnBrk="1" hangingPunct="1">
              <a:lnSpc>
                <a:spcPct val="90000"/>
              </a:lnSpc>
            </a:pPr>
            <a:r>
              <a:rPr lang="en-US" altLang="zh-CN" sz="2600" smtClean="0"/>
              <a:t>Support VLSM Routing Protocol:</a:t>
            </a:r>
          </a:p>
          <a:p>
            <a:pPr lvl="1" eaLnBrk="1" hangingPunct="1">
              <a:lnSpc>
                <a:spcPct val="90000"/>
              </a:lnSpc>
            </a:pPr>
            <a:r>
              <a:rPr lang="en-US" altLang="zh-CN" sz="2200" smtClean="0"/>
              <a:t>Open Shortest Path First (OSPF) </a:t>
            </a:r>
          </a:p>
          <a:p>
            <a:pPr lvl="1" eaLnBrk="1" hangingPunct="1">
              <a:lnSpc>
                <a:spcPct val="90000"/>
              </a:lnSpc>
            </a:pPr>
            <a:r>
              <a:rPr lang="en-US" altLang="zh-CN" sz="2200" smtClean="0"/>
              <a:t>Integrated Intermediate System to Intermediate System (Integrated IS-IS) </a:t>
            </a:r>
          </a:p>
          <a:p>
            <a:pPr lvl="1" eaLnBrk="1" hangingPunct="1">
              <a:lnSpc>
                <a:spcPct val="90000"/>
              </a:lnSpc>
            </a:pPr>
            <a:r>
              <a:rPr lang="en-US" altLang="zh-CN" sz="2200" smtClean="0"/>
              <a:t>Enhanced Interior Gateway Routing Protocol (EIGRP)</a:t>
            </a:r>
          </a:p>
          <a:p>
            <a:pPr lvl="1" eaLnBrk="1" hangingPunct="1">
              <a:lnSpc>
                <a:spcPct val="90000"/>
              </a:lnSpc>
            </a:pPr>
            <a:r>
              <a:rPr lang="en-US" altLang="zh-CN" sz="2200" smtClean="0"/>
              <a:t>RIP v2 </a:t>
            </a:r>
          </a:p>
          <a:p>
            <a:pPr lvl="1" eaLnBrk="1" hangingPunct="1">
              <a:lnSpc>
                <a:spcPct val="90000"/>
              </a:lnSpc>
            </a:pPr>
            <a:r>
              <a:rPr lang="en-US" altLang="zh-CN" sz="2200" smtClean="0"/>
              <a:t>Static routing.  </a:t>
            </a:r>
          </a:p>
        </p:txBody>
      </p:sp>
    </p:spTree>
    <p:custDataLst>
      <p:tags r:id="rId1"/>
    </p:custDataLst>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mtClean="0"/>
              <a:t>A Waste of Space</a:t>
            </a:r>
          </a:p>
        </p:txBody>
      </p:sp>
      <p:sp>
        <p:nvSpPr>
          <p:cNvPr id="103427" name="Rectangle 3"/>
          <p:cNvSpPr>
            <a:spLocks noGrp="1" noChangeArrowheads="1"/>
          </p:cNvSpPr>
          <p:nvPr>
            <p:ph type="body" idx="1"/>
          </p:nvPr>
        </p:nvSpPr>
        <p:spPr/>
        <p:txBody>
          <a:bodyPr/>
          <a:lstStyle/>
          <a:p>
            <a:pPr eaLnBrk="1" hangingPunct="1"/>
            <a:r>
              <a:rPr lang="en-US" altLang="zh-CN" smtClean="0"/>
              <a:t>In the past, it has been recommended that the first and last subnet not be used. But we can used the Subnet 0 from Cisco IOS ver12.0.</a:t>
            </a:r>
          </a:p>
          <a:p>
            <a:pPr eaLnBrk="1" hangingPunct="1"/>
            <a:r>
              <a:rPr lang="en-US" altLang="zh-CN" smtClean="0"/>
              <a:t>From IOS ver12.0, the Cisco router use subnet zero by default.  </a:t>
            </a:r>
          </a:p>
          <a:p>
            <a:pPr eaLnBrk="1" hangingPunct="1"/>
            <a:r>
              <a:rPr lang="en-US" altLang="zh-CN" smtClean="0"/>
              <a:t>command:  </a:t>
            </a:r>
            <a:br>
              <a:rPr lang="en-US" altLang="zh-CN" smtClean="0"/>
            </a:br>
            <a:r>
              <a:rPr lang="en-US" altLang="zh-CN" smtClean="0"/>
              <a:t>router(config)#no ip subnet-zero </a:t>
            </a:r>
          </a:p>
        </p:txBody>
      </p:sp>
    </p:spTree>
    <p:custDataLst>
      <p:tags r:id="rId1"/>
    </p:custData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8995"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8996"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997"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8998"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999"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0"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1"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2"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3"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4"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5"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6"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7"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8"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9"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10"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11"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9012"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9013"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9014"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9015"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9016"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9017"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9018"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9019"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9020"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9021"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9022"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9023"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9024"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9025"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9026"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9027"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9028"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9029"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9030"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9031"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9032"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9033" name="Group 41"/>
          <p:cNvGrpSpPr>
            <a:grpSpLocks/>
          </p:cNvGrpSpPr>
          <p:nvPr/>
        </p:nvGrpSpPr>
        <p:grpSpPr bwMode="auto">
          <a:xfrm>
            <a:off x="1069975" y="3748088"/>
            <a:ext cx="131763" cy="69850"/>
            <a:chOff x="833" y="3024"/>
            <a:chExt cx="78" cy="51"/>
          </a:xfrm>
        </p:grpSpPr>
        <p:sp>
          <p:nvSpPr>
            <p:cNvPr id="469034"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35"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36"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9037" name="Group 45"/>
          <p:cNvGrpSpPr>
            <a:grpSpLocks/>
          </p:cNvGrpSpPr>
          <p:nvPr/>
        </p:nvGrpSpPr>
        <p:grpSpPr bwMode="auto">
          <a:xfrm>
            <a:off x="8937625" y="3757613"/>
            <a:ext cx="131763" cy="66675"/>
            <a:chOff x="5432" y="3030"/>
            <a:chExt cx="78" cy="51"/>
          </a:xfrm>
        </p:grpSpPr>
        <p:sp>
          <p:nvSpPr>
            <p:cNvPr id="469038"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39"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0"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9041" name="Rectangle 49"/>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2"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3"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4"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5"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6"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7"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9048"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9049"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9050"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9051"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9052"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9053"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9054"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9055"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9056"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9057"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9058"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9059"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9060"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9061"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9062"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9063"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9064"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69071" name="Group 79"/>
          <p:cNvGrpSpPr>
            <a:grpSpLocks/>
          </p:cNvGrpSpPr>
          <p:nvPr/>
        </p:nvGrpSpPr>
        <p:grpSpPr bwMode="auto">
          <a:xfrm>
            <a:off x="1446213" y="1341438"/>
            <a:ext cx="6645275" cy="5102225"/>
            <a:chOff x="911" y="845"/>
            <a:chExt cx="4186" cy="3214"/>
          </a:xfrm>
        </p:grpSpPr>
        <p:sp>
          <p:nvSpPr>
            <p:cNvPr id="469066" name="Text Box 74"/>
            <p:cNvSpPr txBox="1">
              <a:spLocks noChangeArrowheads="1"/>
            </p:cNvSpPr>
            <p:nvPr/>
          </p:nvSpPr>
          <p:spPr bwMode="auto">
            <a:xfrm>
              <a:off x="911" y="3194"/>
              <a:ext cx="4186"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首部长度</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4 bit</a:t>
              </a:r>
              <a:r>
                <a:rPr lang="zh-CN" altLang="en-US">
                  <a:solidFill>
                    <a:srgbClr val="333399"/>
                  </a:solidFill>
                  <a:latin typeface="Arial" charset="0"/>
                  <a:ea typeface="黑体" pitchFamily="2" charset="-122"/>
                </a:rPr>
                <a:t>，可表示的最大数值</a:t>
              </a:r>
            </a:p>
            <a:p>
              <a:pPr algn="ctr"/>
              <a:r>
                <a:rPr lang="zh-CN" altLang="en-US">
                  <a:solidFill>
                    <a:srgbClr val="333399"/>
                  </a:solidFill>
                  <a:latin typeface="Arial" charset="0"/>
                  <a:ea typeface="黑体" pitchFamily="2" charset="-122"/>
                </a:rPr>
                <a:t>是 </a:t>
              </a:r>
              <a:r>
                <a:rPr lang="en-US" altLang="zh-CN">
                  <a:solidFill>
                    <a:srgbClr val="333399"/>
                  </a:solidFill>
                  <a:latin typeface="Arial" charset="0"/>
                  <a:ea typeface="黑体" pitchFamily="2" charset="-122"/>
                </a:rPr>
                <a:t>15 </a:t>
              </a:r>
              <a:r>
                <a:rPr lang="zh-CN" altLang="en-US">
                  <a:solidFill>
                    <a:srgbClr val="333399"/>
                  </a:solidFill>
                  <a:latin typeface="Arial" charset="0"/>
                  <a:ea typeface="黑体" pitchFamily="2" charset="-122"/>
                </a:rPr>
                <a:t>个单位</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一个单位为 </a:t>
              </a:r>
              <a:r>
                <a:rPr lang="en-US" altLang="zh-CN">
                  <a:solidFill>
                    <a:srgbClr val="333399"/>
                  </a:solidFill>
                  <a:latin typeface="Arial" charset="0"/>
                  <a:ea typeface="黑体" pitchFamily="2" charset="-122"/>
                </a:rPr>
                <a:t>4 </a:t>
              </a:r>
              <a:r>
                <a:rPr lang="zh-CN" altLang="en-US">
                  <a:solidFill>
                    <a:srgbClr val="333399"/>
                  </a:solidFill>
                  <a:latin typeface="Arial" charset="0"/>
                  <a:ea typeface="黑体" pitchFamily="2" charset="-122"/>
                </a:rPr>
                <a:t>字节</a:t>
              </a:r>
              <a:r>
                <a:rPr lang="en-US" altLang="zh-CN">
                  <a:solidFill>
                    <a:srgbClr val="333399"/>
                  </a:solidFill>
                  <a:latin typeface="Arial" charset="0"/>
                  <a:ea typeface="黑体" pitchFamily="2" charset="-122"/>
                </a:rPr>
                <a:t>)</a:t>
              </a:r>
            </a:p>
            <a:p>
              <a:pPr algn="ctr"/>
              <a:r>
                <a:rPr lang="zh-CN" altLang="en-US">
                  <a:solidFill>
                    <a:srgbClr val="333399"/>
                  </a:solidFill>
                  <a:latin typeface="Arial" charset="0"/>
                  <a:ea typeface="黑体" pitchFamily="2" charset="-122"/>
                </a:rPr>
                <a:t>因此 </a:t>
              </a:r>
              <a:r>
                <a:rPr lang="en-US" altLang="zh-CN">
                  <a:solidFill>
                    <a:srgbClr val="333399"/>
                  </a:solidFill>
                  <a:latin typeface="Arial" charset="0"/>
                  <a:ea typeface="黑体" pitchFamily="2" charset="-122"/>
                </a:rPr>
                <a:t>IP </a:t>
              </a:r>
              <a:r>
                <a:rPr lang="zh-CN" altLang="en-US">
                  <a:solidFill>
                    <a:srgbClr val="333399"/>
                  </a:solidFill>
                  <a:latin typeface="Arial" charset="0"/>
                  <a:ea typeface="黑体" pitchFamily="2" charset="-122"/>
                </a:rPr>
                <a:t>的首部长度的最大值是</a:t>
              </a:r>
              <a:r>
                <a:rPr lang="en-US" altLang="zh-CN">
                  <a:solidFill>
                    <a:srgbClr val="333399"/>
                  </a:solidFill>
                  <a:latin typeface="Arial" charset="0"/>
                  <a:ea typeface="黑体" pitchFamily="2" charset="-122"/>
                </a:rPr>
                <a:t>60</a:t>
              </a:r>
              <a:r>
                <a:rPr lang="zh-CN" altLang="en-US">
                  <a:solidFill>
                    <a:srgbClr val="333399"/>
                  </a:solidFill>
                  <a:latin typeface="Arial" charset="0"/>
                  <a:ea typeface="黑体" pitchFamily="2" charset="-122"/>
                </a:rPr>
                <a:t>字节。</a:t>
              </a:r>
            </a:p>
          </p:txBody>
        </p:sp>
        <p:sp>
          <p:nvSpPr>
            <p:cNvPr id="469070" name="Rectangle 78"/>
            <p:cNvSpPr>
              <a:spLocks noChangeArrowheads="1"/>
            </p:cNvSpPr>
            <p:nvPr/>
          </p:nvSpPr>
          <p:spPr bwMode="auto">
            <a:xfrm>
              <a:off x="1303" y="845"/>
              <a:ext cx="658" cy="31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9072" name="AutoShape 80"/>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48653843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90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mtClean="0"/>
              <a:t>A Waste of Space</a:t>
            </a:r>
          </a:p>
        </p:txBody>
      </p:sp>
      <p:sp>
        <p:nvSpPr>
          <p:cNvPr id="1000451" name="Rectangle 3"/>
          <p:cNvSpPr>
            <a:spLocks noGrp="1" noChangeArrowheads="1"/>
          </p:cNvSpPr>
          <p:nvPr>
            <p:ph type="body" idx="1"/>
          </p:nvPr>
        </p:nvSpPr>
        <p:spPr/>
        <p:txBody>
          <a:bodyPr/>
          <a:lstStyle/>
          <a:p>
            <a:pPr eaLnBrk="1" hangingPunct="1">
              <a:buFont typeface="Wingdings" pitchFamily="82" charset="2"/>
              <a:buChar char="o"/>
              <a:defRPr/>
            </a:pPr>
            <a:r>
              <a:rPr lang="zh-CN" altLang="en-US" sz="2100" smtClean="0"/>
              <a:t>192.168.187. </a:t>
            </a:r>
            <a:r>
              <a:rPr lang="zh-CN" altLang="en-US" sz="2100" u="sng" smtClean="0">
                <a:solidFill>
                  <a:srgbClr val="FF0000"/>
                </a:solidFill>
                <a:effectLst>
                  <a:outerShdw blurRad="38100" dist="38100" dir="2700000" algn="tl">
                    <a:srgbClr val="C0C0C0"/>
                  </a:outerShdw>
                </a:effectLst>
              </a:rPr>
              <a:t>000</a:t>
            </a:r>
            <a:r>
              <a:rPr lang="zh-CN" altLang="en-US" sz="2100" smtClean="0">
                <a:solidFill>
                  <a:srgbClr val="FF0000"/>
                </a:solidFill>
                <a:effectLst>
                  <a:outerShdw blurRad="38100" dist="38100" dir="2700000" algn="tl">
                    <a:srgbClr val="C0C0C0"/>
                  </a:outerShdw>
                </a:effectLst>
              </a:rPr>
              <a:t> </a:t>
            </a:r>
            <a:r>
              <a:rPr lang="zh-CN" altLang="en-US" sz="2100" u="sng" smtClean="0">
                <a:solidFill>
                  <a:schemeClr val="hlink"/>
                </a:solidFill>
              </a:rPr>
              <a:t>*****</a:t>
            </a:r>
          </a:p>
          <a:p>
            <a:pPr eaLnBrk="1" hangingPunct="1">
              <a:buFont typeface="Wingdings" pitchFamily="82" charset="2"/>
              <a:buChar char="o"/>
              <a:defRPr/>
            </a:pPr>
            <a:endParaRPr lang="zh-CN" altLang="en-US" sz="2100" smtClean="0"/>
          </a:p>
          <a:p>
            <a:pPr eaLnBrk="1" hangingPunct="1">
              <a:buFont typeface="Wingdings" pitchFamily="82" charset="2"/>
              <a:buChar char="o"/>
              <a:defRPr/>
            </a:pPr>
            <a:r>
              <a:rPr lang="zh-CN" altLang="en-US" sz="2100" smtClean="0"/>
              <a:t>255.255.255.224 (1110 0000)</a:t>
            </a:r>
          </a:p>
        </p:txBody>
      </p:sp>
      <p:pic>
        <p:nvPicPr>
          <p:cNvPr id="1044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79725"/>
            <a:ext cx="59055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2924175"/>
            <a:ext cx="4859337"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4" name="AutoShape 6"/>
          <p:cNvSpPr>
            <a:spLocks noChangeArrowheads="1"/>
          </p:cNvSpPr>
          <p:nvPr/>
        </p:nvSpPr>
        <p:spPr bwMode="auto">
          <a:xfrm>
            <a:off x="5219700" y="2133600"/>
            <a:ext cx="1223963" cy="360363"/>
          </a:xfrm>
          <a:prstGeom prst="wedgeRectCallout">
            <a:avLst>
              <a:gd name="adj1" fmla="val -164398"/>
              <a:gd name="adj2" fmla="val -61454"/>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lstStyle/>
          <a:p>
            <a:r>
              <a:rPr lang="en-US" altLang="zh-CN" sz="2000">
                <a:solidFill>
                  <a:schemeClr val="hlink"/>
                </a:solidFill>
                <a:latin typeface="Tahoma" pitchFamily="34" charset="0"/>
              </a:rPr>
              <a:t>Host-id</a:t>
            </a:r>
          </a:p>
        </p:txBody>
      </p:sp>
      <p:sp>
        <p:nvSpPr>
          <p:cNvPr id="104455" name="AutoShape 7"/>
          <p:cNvSpPr>
            <a:spLocks noChangeArrowheads="1"/>
          </p:cNvSpPr>
          <p:nvPr/>
        </p:nvSpPr>
        <p:spPr bwMode="auto">
          <a:xfrm>
            <a:off x="611188" y="2205038"/>
            <a:ext cx="1223962" cy="360362"/>
          </a:xfrm>
          <a:prstGeom prst="wedgeRectCallout">
            <a:avLst>
              <a:gd name="adj1" fmla="val 155579"/>
              <a:gd name="adj2" fmla="val -74227"/>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lstStyle/>
          <a:p>
            <a:r>
              <a:rPr lang="en-US" altLang="zh-CN" sz="2000">
                <a:solidFill>
                  <a:srgbClr val="FF0000"/>
                </a:solidFill>
                <a:latin typeface="Tahoma" pitchFamily="34" charset="0"/>
              </a:rPr>
              <a:t>subnet-id</a:t>
            </a:r>
          </a:p>
        </p:txBody>
      </p:sp>
    </p:spTree>
    <p:custDataLst>
      <p:tags r:id="rId1"/>
    </p:custDataLst>
  </p:cSld>
  <p:clrMapOvr>
    <a:masterClrMapping/>
  </p:clrMapOvr>
  <p:transition>
    <p:rand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tLang="zh-CN" smtClean="0"/>
              <a:t>How to use the VLSM</a:t>
            </a:r>
          </a:p>
        </p:txBody>
      </p:sp>
      <p:graphicFrame>
        <p:nvGraphicFramePr>
          <p:cNvPr id="3074" name="Object 1024"/>
          <p:cNvGraphicFramePr>
            <a:graphicFrameLocks noChangeAspect="1"/>
          </p:cNvGraphicFramePr>
          <p:nvPr/>
        </p:nvGraphicFramePr>
        <p:xfrm>
          <a:off x="1331913" y="1700213"/>
          <a:ext cx="6192837" cy="4400550"/>
        </p:xfrm>
        <a:graphic>
          <a:graphicData uri="http://schemas.openxmlformats.org/presentationml/2006/ole">
            <mc:AlternateContent xmlns:mc="http://schemas.openxmlformats.org/markup-compatibility/2006">
              <mc:Choice xmlns:v="urn:schemas-microsoft-com:vml" Requires="v">
                <p:oleObj spid="_x0000_s3151" name="位图图像" r:id="rId5" imgW="4390476" imgH="2886478" progId="Paint.Picture">
                  <p:embed/>
                </p:oleObj>
              </mc:Choice>
              <mc:Fallback>
                <p:oleObj name="位图图像" r:id="rId5" imgW="4390476" imgH="2886478" progId="Paint.Picture">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700213"/>
                        <a:ext cx="6192837"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p:rand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400" smtClean="0"/>
              <a:t>VLSM: An Example</a:t>
            </a:r>
          </a:p>
        </p:txBody>
      </p:sp>
      <p:sp>
        <p:nvSpPr>
          <p:cNvPr id="105475" name="Rectangle 3"/>
          <p:cNvSpPr>
            <a:spLocks noGrp="1" noChangeArrowheads="1"/>
          </p:cNvSpPr>
          <p:nvPr>
            <p:ph type="body" idx="1"/>
          </p:nvPr>
        </p:nvSpPr>
        <p:spPr/>
        <p:txBody>
          <a:bodyPr/>
          <a:lstStyle/>
          <a:p>
            <a:pPr eaLnBrk="1" hangingPunct="1"/>
            <a:endParaRPr lang="zh-CN" altLang="en-US" smtClean="0"/>
          </a:p>
        </p:txBody>
      </p:sp>
      <p:pic>
        <p:nvPicPr>
          <p:cNvPr id="105476" name="Picture 4"/>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1036638" y="1814513"/>
            <a:ext cx="7061200" cy="4076700"/>
          </a:xfrm>
          <a:noFill/>
        </p:spPr>
      </p:pic>
    </p:spTree>
    <p:custDataLst>
      <p:tags r:id="rId1"/>
    </p:custDataLst>
  </p:cSld>
  <p:clrMapOvr>
    <a:masterClrMapping/>
  </p:clrMapOvr>
  <p:transition>
    <p:rand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altLang="zh-CN" smtClean="0"/>
              <a:t>VLSM: An Example</a:t>
            </a:r>
          </a:p>
        </p:txBody>
      </p:sp>
      <p:sp>
        <p:nvSpPr>
          <p:cNvPr id="106499" name="Rectangle 3"/>
          <p:cNvSpPr>
            <a:spLocks noGrp="1" noChangeArrowheads="1"/>
          </p:cNvSpPr>
          <p:nvPr>
            <p:ph type="body" idx="1"/>
          </p:nvPr>
        </p:nvSpPr>
        <p:spPr/>
        <p:txBody>
          <a:bodyPr/>
          <a:lstStyle/>
          <a:p>
            <a:pPr eaLnBrk="1" hangingPunct="1">
              <a:lnSpc>
                <a:spcPct val="90000"/>
              </a:lnSpc>
            </a:pPr>
            <a:r>
              <a:rPr lang="en-US" altLang="zh-CN" sz="2600" smtClean="0"/>
              <a:t>A class C address of 192.168.10.0/24 has been allocated.</a:t>
            </a:r>
          </a:p>
          <a:p>
            <a:pPr lvl="1" eaLnBrk="1" hangingPunct="1">
              <a:lnSpc>
                <a:spcPct val="90000"/>
              </a:lnSpc>
            </a:pPr>
            <a:r>
              <a:rPr lang="en-US" altLang="zh-CN" sz="2200" smtClean="0"/>
              <a:t>Perth, Sydney, and Singapore have a WAN connection to Kuala Lumpur (KL).</a:t>
            </a:r>
          </a:p>
          <a:p>
            <a:pPr lvl="1" eaLnBrk="1" hangingPunct="1">
              <a:lnSpc>
                <a:spcPct val="90000"/>
              </a:lnSpc>
            </a:pPr>
            <a:r>
              <a:rPr lang="en-US" altLang="zh-CN" sz="2200" smtClean="0"/>
              <a:t>Perth requires 60 hosts.</a:t>
            </a:r>
          </a:p>
          <a:p>
            <a:pPr lvl="1" eaLnBrk="1" hangingPunct="1">
              <a:lnSpc>
                <a:spcPct val="90000"/>
              </a:lnSpc>
            </a:pPr>
            <a:r>
              <a:rPr lang="en-US" altLang="zh-CN" sz="2200" smtClean="0"/>
              <a:t>KL requires 28 hosts.</a:t>
            </a:r>
          </a:p>
          <a:p>
            <a:pPr lvl="1" eaLnBrk="1" hangingPunct="1">
              <a:lnSpc>
                <a:spcPct val="90000"/>
              </a:lnSpc>
            </a:pPr>
            <a:r>
              <a:rPr lang="en-US" altLang="zh-CN" sz="2200" smtClean="0"/>
              <a:t>Sydney and Singapore each require 12 hosts.</a:t>
            </a:r>
          </a:p>
          <a:p>
            <a:pPr eaLnBrk="1" hangingPunct="1">
              <a:lnSpc>
                <a:spcPct val="90000"/>
              </a:lnSpc>
            </a:pPr>
            <a:r>
              <a:rPr lang="en-US" altLang="zh-CN" sz="2600" smtClean="0"/>
              <a:t>To calculate VLSM subnets and the respective hosts allocate the largest requirements first from the address range. Requirements levels should be listed from the largest to the smallest.</a:t>
            </a:r>
          </a:p>
        </p:txBody>
      </p:sp>
    </p:spTree>
    <p:custDataLst>
      <p:tags r:id="rId1"/>
    </p:custDataLst>
  </p:cSld>
  <p:clrMapOvr>
    <a:masterClrMapping/>
  </p:clrMapOvr>
  <p:transition>
    <p:rand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mtClean="0"/>
              <a:t>VLSM: An Example</a:t>
            </a:r>
          </a:p>
        </p:txBody>
      </p:sp>
      <p:sp>
        <p:nvSpPr>
          <p:cNvPr id="107523" name="Rectangle 3"/>
          <p:cNvSpPr>
            <a:spLocks noGrp="1" noChangeArrowheads="1"/>
          </p:cNvSpPr>
          <p:nvPr>
            <p:ph type="body" idx="1"/>
          </p:nvPr>
        </p:nvSpPr>
        <p:spPr/>
        <p:txBody>
          <a:bodyPr/>
          <a:lstStyle/>
          <a:p>
            <a:pPr eaLnBrk="1" hangingPunct="1"/>
            <a:r>
              <a:rPr lang="en-US" altLang="zh-CN" sz="2100" b="1" smtClean="0"/>
              <a:t>Step 1</a:t>
            </a:r>
          </a:p>
          <a:p>
            <a:pPr lvl="1" eaLnBrk="1" hangingPunct="1"/>
            <a:r>
              <a:rPr lang="en-US" altLang="zh-CN" sz="2200" smtClean="0"/>
              <a:t>In this example Perth requires 60 hosts.</a:t>
            </a:r>
          </a:p>
          <a:p>
            <a:pPr lvl="1" eaLnBrk="1" hangingPunct="1"/>
            <a:r>
              <a:rPr lang="en-US" altLang="zh-CN" sz="2200" smtClean="0"/>
              <a:t>Use 6 bits since 2</a:t>
            </a:r>
            <a:r>
              <a:rPr lang="en-US" altLang="zh-CN" sz="2200" baseline="30000" smtClean="0"/>
              <a:t>6</a:t>
            </a:r>
            <a:r>
              <a:rPr lang="en-US" altLang="zh-CN" sz="2200" smtClean="0"/>
              <a:t> </a:t>
            </a:r>
            <a:r>
              <a:rPr lang="en-US" altLang="zh-CN" sz="2200" smtClean="0">
                <a:latin typeface="Tahoma" pitchFamily="34" charset="0"/>
              </a:rPr>
              <a:t>–</a:t>
            </a:r>
            <a:r>
              <a:rPr lang="en-US" altLang="zh-CN" sz="2200" smtClean="0"/>
              <a:t> 2 = 62 usable host addresses. Thus 2 bits will be used from the 4th Octet to represent the extended-network-prefix of /26 and the remaining 6 bits will be used for host addresses.</a:t>
            </a:r>
          </a:p>
          <a:p>
            <a:pPr eaLnBrk="1" hangingPunct="1"/>
            <a:r>
              <a:rPr lang="en-US" altLang="zh-CN" sz="2100" smtClean="0"/>
              <a:t>Applying VLSM on address 192.168.10.0/24 gives:</a:t>
            </a:r>
          </a:p>
          <a:p>
            <a:pPr lvl="1" eaLnBrk="1" hangingPunct="1"/>
            <a:r>
              <a:rPr lang="en-US" altLang="zh-CN" sz="2200" smtClean="0"/>
              <a:t>192.168.10.</a:t>
            </a:r>
            <a:r>
              <a:rPr lang="en-US" altLang="zh-CN" sz="2200" u="sng" smtClean="0">
                <a:solidFill>
                  <a:srgbClr val="FF0000"/>
                </a:solidFill>
              </a:rPr>
              <a:t>00</a:t>
            </a:r>
            <a:r>
              <a:rPr lang="en-US" altLang="zh-CN" sz="2200" smtClean="0"/>
              <a:t> hh hhhh /26</a:t>
            </a:r>
          </a:p>
          <a:p>
            <a:pPr lvl="1" eaLnBrk="1" hangingPunct="1"/>
            <a:r>
              <a:rPr lang="en-US" altLang="zh-CN" sz="2200" smtClean="0"/>
              <a:t>255.255.255.192 (1100 0000)</a:t>
            </a:r>
          </a:p>
        </p:txBody>
      </p:sp>
    </p:spTree>
    <p:custDataLst>
      <p:tags r:id="rId1"/>
    </p:custDataLst>
  </p:cSld>
  <p:clrMapOvr>
    <a:masterClrMapping/>
  </p:clrMapOvr>
  <p:transition>
    <p:rand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0713" name="Group 25"/>
          <p:cNvGraphicFramePr>
            <a:graphicFrameLocks noGrp="1"/>
          </p:cNvGraphicFramePr>
          <p:nvPr>
            <p:ph sz="half" idx="4294967295"/>
          </p:nvPr>
        </p:nvGraphicFramePr>
        <p:xfrm>
          <a:off x="250825" y="260350"/>
          <a:ext cx="8569325" cy="6434138"/>
        </p:xfrm>
        <a:graphic>
          <a:graphicData uri="http://schemas.openxmlformats.org/drawingml/2006/table">
            <a:tbl>
              <a:tblPr/>
              <a:tblGrid>
                <a:gridCol w="2449513">
                  <a:extLst>
                    <a:ext uri="{9D8B030D-6E8A-4147-A177-3AD203B41FA5}">
                      <a16:colId xmlns:a16="http://schemas.microsoft.com/office/drawing/2014/main" val="20000"/>
                    </a:ext>
                  </a:extLst>
                </a:gridCol>
                <a:gridCol w="2735262">
                  <a:extLst>
                    <a:ext uri="{9D8B030D-6E8A-4147-A177-3AD203B41FA5}">
                      <a16:colId xmlns:a16="http://schemas.microsoft.com/office/drawing/2014/main" val="20001"/>
                    </a:ext>
                  </a:extLst>
                </a:gridCol>
                <a:gridCol w="3384550">
                  <a:extLst>
                    <a:ext uri="{9D8B030D-6E8A-4147-A177-3AD203B41FA5}">
                      <a16:colId xmlns:a16="http://schemas.microsoft.com/office/drawing/2014/main" val="20002"/>
                    </a:ext>
                  </a:extLst>
                </a:gridCol>
              </a:tblGrid>
              <a:tr h="3163888">
                <a:tc rowSpan="4">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192.168.10.0/24（</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Subnetted）</a:t>
                      </a:r>
                    </a:p>
                  </a:txBody>
                  <a:tcPr marL="73025" marR="73025" marT="36512" marB="365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192.168.10.0/26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Perth (60 hosts)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192.168.10.0/26 (Network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192.168.10.1/26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192.168.10.2/26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Tahoma"/>
                          <a:ea typeface="宋体" pitchFamily="2" charset="-122"/>
                        </a:rPr>
                        <a:t>……</a:t>
                      </a:r>
                      <a:r>
                        <a:rPr kumimoji="0" lang="en-US" altLang="zh-CN" sz="15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192.168.10.61/26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192.168.10.62/26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192.168.10.63/26(Broadcast Address)</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2446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192.168.10.64/26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Unused （Subnetted）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10128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192.168.10.128/26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10128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192.168.10.192/26</a:t>
                      </a:r>
                      <a:r>
                        <a:rPr kumimoji="0" lang="zh-CN" altLang="en-US" sz="2000" b="0" i="0" u="none" strike="noStrike" cap="none" normalizeH="0" baseline="0" smtClean="0">
                          <a:ln>
                            <a:noFill/>
                          </a:ln>
                          <a:solidFill>
                            <a:schemeClr val="tx1"/>
                          </a:solidFill>
                          <a:effectLst/>
                          <a:latin typeface="Tahoma"/>
                          <a:ea typeface="宋体" pitchFamily="2" charset="-122"/>
                        </a:rPr>
                        <a:t> </a:t>
                      </a: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bl>
          </a:graphicData>
        </a:graphic>
      </p:graphicFrame>
      <p:sp>
        <p:nvSpPr>
          <p:cNvPr id="108565" name="AutoShape 21"/>
          <p:cNvSpPr>
            <a:spLocks noChangeArrowheads="1"/>
          </p:cNvSpPr>
          <p:nvPr/>
        </p:nvSpPr>
        <p:spPr bwMode="auto">
          <a:xfrm>
            <a:off x="5724525" y="3933825"/>
            <a:ext cx="2232025" cy="576263"/>
          </a:xfrm>
          <a:prstGeom prst="rightArrow">
            <a:avLst>
              <a:gd name="adj1" fmla="val 50000"/>
              <a:gd name="adj2" fmla="val 96832"/>
            </a:avLst>
          </a:prstGeom>
          <a:solidFill>
            <a:schemeClr val="folHlink"/>
          </a:solidFill>
          <a:ln w="9525">
            <a:solidFill>
              <a:schemeClr val="tx1"/>
            </a:solidFill>
            <a:miter lim="800000"/>
            <a:headEnd/>
            <a:tailEnd/>
          </a:ln>
        </p:spPr>
        <p:txBody>
          <a:bodyPr wrap="none" lIns="73025" tIns="36512" rIns="73025" bIns="36512" anchor="ctr"/>
          <a:lstStyle/>
          <a:p>
            <a:pPr algn="ctr"/>
            <a:r>
              <a:rPr lang="en-US" altLang="zh-CN" sz="1600" b="1">
                <a:solidFill>
                  <a:srgbClr val="CCFF66"/>
                </a:solidFill>
                <a:latin typeface="Tahoma" pitchFamily="34" charset="0"/>
              </a:rPr>
              <a:t>See next slide</a:t>
            </a:r>
          </a:p>
        </p:txBody>
      </p:sp>
    </p:spTree>
    <p:custDataLst>
      <p:tags r:id="rId1"/>
    </p:custDataLst>
  </p:cSld>
  <p:clrMapOvr>
    <a:masterClrMapping/>
  </p:clrMapOvr>
  <p:transition>
    <p:rand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mtClean="0"/>
              <a:t>VLSM: An Example</a:t>
            </a:r>
          </a:p>
        </p:txBody>
      </p:sp>
      <p:sp>
        <p:nvSpPr>
          <p:cNvPr id="1011715" name="Rectangle 3"/>
          <p:cNvSpPr>
            <a:spLocks noGrp="1" noChangeArrowheads="1"/>
          </p:cNvSpPr>
          <p:nvPr>
            <p:ph type="body" idx="1"/>
          </p:nvPr>
        </p:nvSpPr>
        <p:spPr>
          <a:xfrm>
            <a:off x="684213" y="1700213"/>
            <a:ext cx="7772400" cy="4114800"/>
          </a:xfrm>
        </p:spPr>
        <p:txBody>
          <a:bodyPr/>
          <a:lstStyle/>
          <a:p>
            <a:pPr eaLnBrk="1" hangingPunct="1">
              <a:lnSpc>
                <a:spcPct val="90000"/>
              </a:lnSpc>
              <a:buFont typeface="Wingdings" pitchFamily="82" charset="2"/>
              <a:buChar char="o"/>
              <a:defRPr/>
            </a:pPr>
            <a:r>
              <a:rPr lang="en-US" altLang="zh-CN" sz="2100" b="1" smtClean="0"/>
              <a:t>Step 2</a:t>
            </a:r>
          </a:p>
          <a:p>
            <a:pPr lvl="1" eaLnBrk="1" hangingPunct="1">
              <a:lnSpc>
                <a:spcPct val="90000"/>
              </a:lnSpc>
              <a:buFont typeface="Wingdings" pitchFamily="82" charset="2"/>
              <a:buChar char="n"/>
              <a:defRPr/>
            </a:pPr>
            <a:r>
              <a:rPr lang="en-US" altLang="zh-CN" sz="2200" smtClean="0"/>
              <a:t>KL requires 28 hosts. The next available address after 192.168.10.63/26 is 192.168.10.64/26. </a:t>
            </a:r>
          </a:p>
          <a:p>
            <a:pPr lvl="1" eaLnBrk="1" hangingPunct="1">
              <a:lnSpc>
                <a:spcPct val="90000"/>
              </a:lnSpc>
              <a:buFont typeface="Wingdings" pitchFamily="82" charset="2"/>
              <a:buChar char="n"/>
              <a:defRPr/>
            </a:pPr>
            <a:r>
              <a:rPr lang="en-US" altLang="zh-CN" sz="2200" smtClean="0"/>
              <a:t>Since 28 hosts are required, 5 bits will be needed for the host addresses, 2</a:t>
            </a:r>
            <a:r>
              <a:rPr lang="en-US" altLang="zh-CN" sz="2200" baseline="30000" smtClean="0"/>
              <a:t>5</a:t>
            </a:r>
            <a:r>
              <a:rPr lang="en-US" altLang="zh-CN" sz="2200" smtClean="0"/>
              <a:t> </a:t>
            </a:r>
            <a:r>
              <a:rPr lang="en-US" altLang="zh-CN" sz="2200" smtClean="0">
                <a:latin typeface="Tahoma"/>
              </a:rPr>
              <a:t>–</a:t>
            </a:r>
            <a:r>
              <a:rPr lang="en-US" altLang="zh-CN" sz="2200" smtClean="0"/>
              <a:t>2 = 30 usable host addresses. </a:t>
            </a:r>
          </a:p>
          <a:p>
            <a:pPr lvl="1" eaLnBrk="1" hangingPunct="1">
              <a:lnSpc>
                <a:spcPct val="90000"/>
              </a:lnSpc>
              <a:buFont typeface="Wingdings" pitchFamily="82" charset="2"/>
              <a:buChar char="n"/>
              <a:defRPr/>
            </a:pPr>
            <a:r>
              <a:rPr lang="en-US" altLang="zh-CN" sz="2200" smtClean="0"/>
              <a:t>Thus 5 bits will be required to represent the hosts and 3 bits will be used to represent the extended-network prefix of /27. </a:t>
            </a:r>
          </a:p>
          <a:p>
            <a:pPr eaLnBrk="1" hangingPunct="1">
              <a:lnSpc>
                <a:spcPct val="90000"/>
              </a:lnSpc>
              <a:buFont typeface="Wingdings" pitchFamily="82" charset="2"/>
              <a:buChar char="o"/>
              <a:defRPr/>
            </a:pPr>
            <a:r>
              <a:rPr lang="en-US" altLang="zh-CN" sz="2100" smtClean="0"/>
              <a:t>Applying VLSM on address 192.168.10.64/26 gives:</a:t>
            </a:r>
          </a:p>
          <a:p>
            <a:pPr lvl="1" eaLnBrk="1" hangingPunct="1">
              <a:lnSpc>
                <a:spcPct val="90000"/>
              </a:lnSpc>
              <a:buFont typeface="Wingdings" pitchFamily="82" charset="2"/>
              <a:buChar char="n"/>
              <a:defRPr/>
            </a:pPr>
            <a:r>
              <a:rPr lang="en-US" altLang="zh-CN" sz="2200" smtClean="0"/>
              <a:t>192.168.10.</a:t>
            </a:r>
            <a:r>
              <a:rPr lang="en-US" altLang="zh-CN" sz="2200" u="sng" smtClean="0">
                <a:solidFill>
                  <a:srgbClr val="FF0000"/>
                </a:solidFill>
                <a:effectLst>
                  <a:outerShdw blurRad="38100" dist="38100" dir="2700000" algn="tl">
                    <a:srgbClr val="C0C0C0"/>
                  </a:outerShdw>
                </a:effectLst>
              </a:rPr>
              <a:t>010</a:t>
            </a:r>
            <a:r>
              <a:rPr lang="en-US" altLang="zh-CN" sz="2200" smtClean="0"/>
              <a:t> hhhhh /27</a:t>
            </a:r>
          </a:p>
          <a:p>
            <a:pPr lvl="1" eaLnBrk="1" hangingPunct="1">
              <a:lnSpc>
                <a:spcPct val="90000"/>
              </a:lnSpc>
              <a:buFont typeface="Wingdings" pitchFamily="82" charset="2"/>
              <a:buChar char="n"/>
              <a:defRPr/>
            </a:pPr>
            <a:r>
              <a:rPr lang="en-US" altLang="zh-CN" sz="2200" smtClean="0"/>
              <a:t>255.255.255.224 (1110 0000)</a:t>
            </a:r>
          </a:p>
          <a:p>
            <a:pPr eaLnBrk="1" hangingPunct="1">
              <a:lnSpc>
                <a:spcPct val="90000"/>
              </a:lnSpc>
              <a:buFont typeface="Wingdings" pitchFamily="82" charset="2"/>
              <a:buChar char="o"/>
              <a:defRPr/>
            </a:pPr>
            <a:endParaRPr lang="zh-CN" altLang="en-US" sz="2100" smtClean="0"/>
          </a:p>
        </p:txBody>
      </p:sp>
    </p:spTree>
    <p:custDataLst>
      <p:tags r:id="rId1"/>
    </p:custDataLst>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2765" name="Group 29"/>
          <p:cNvGraphicFramePr>
            <a:graphicFrameLocks noGrp="1"/>
          </p:cNvGraphicFramePr>
          <p:nvPr>
            <p:ph idx="1"/>
            <p:extLst>
              <p:ext uri="{D42A27DB-BD31-4B8C-83A1-F6EECF244321}">
                <p14:modId xmlns:p14="http://schemas.microsoft.com/office/powerpoint/2010/main" val="368769900"/>
              </p:ext>
            </p:extLst>
          </p:nvPr>
        </p:nvGraphicFramePr>
        <p:xfrm>
          <a:off x="251520" y="548680"/>
          <a:ext cx="8713787" cy="6013609"/>
        </p:xfrm>
        <a:graphic>
          <a:graphicData uri="http://schemas.openxmlformats.org/drawingml/2006/table">
            <a:tbl>
              <a:tblPr/>
              <a:tblGrid>
                <a:gridCol w="2160587">
                  <a:extLst>
                    <a:ext uri="{9D8B030D-6E8A-4147-A177-3AD203B41FA5}">
                      <a16:colId xmlns:a16="http://schemas.microsoft.com/office/drawing/2014/main" val="20000"/>
                    </a:ext>
                  </a:extLst>
                </a:gridCol>
                <a:gridCol w="2663825">
                  <a:extLst>
                    <a:ext uri="{9D8B030D-6E8A-4147-A177-3AD203B41FA5}">
                      <a16:colId xmlns:a16="http://schemas.microsoft.com/office/drawing/2014/main" val="20001"/>
                    </a:ext>
                  </a:extLst>
                </a:gridCol>
                <a:gridCol w="3889375">
                  <a:extLst>
                    <a:ext uri="{9D8B030D-6E8A-4147-A177-3AD203B41FA5}">
                      <a16:colId xmlns:a16="http://schemas.microsoft.com/office/drawing/2014/main" val="20002"/>
                    </a:ext>
                  </a:extLst>
                </a:gridCol>
              </a:tblGrid>
              <a:tr h="2095897">
                <a:tc rowSpan="6">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dirty="0" smtClean="0">
                          <a:ln>
                            <a:noFill/>
                          </a:ln>
                          <a:solidFill>
                            <a:schemeClr val="tx1"/>
                          </a:solidFill>
                          <a:effectLst/>
                          <a:latin typeface="Verdana" pitchFamily="34" charset="0"/>
                          <a:ea typeface="宋体" pitchFamily="2" charset="-122"/>
                        </a:rPr>
                        <a:t>From 192.168.10.64/26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dirty="0" smtClean="0">
                        <a:ln>
                          <a:noFill/>
                        </a:ln>
                        <a:solidFill>
                          <a:schemeClr val="tx1"/>
                        </a:solidFill>
                        <a:effectLst/>
                        <a:latin typeface="Verdana" pitchFamily="34" charset="0"/>
                        <a:ea typeface="宋体" pitchFamily="2" charset="-122"/>
                      </a:endParaRPr>
                    </a:p>
                  </a:txBody>
                  <a:tcPr marL="73025" marR="73025" marT="36516" marB="365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dirty="0" smtClean="0">
                          <a:ln>
                            <a:noFill/>
                          </a:ln>
                          <a:solidFill>
                            <a:schemeClr val="tx1"/>
                          </a:solidFill>
                          <a:effectLst/>
                          <a:latin typeface="Verdana" pitchFamily="34" charset="0"/>
                          <a:ea typeface="宋体" pitchFamily="2" charset="-122"/>
                        </a:rPr>
                        <a:t>192.168.10.64/27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dirty="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dirty="0" smtClean="0">
                          <a:ln>
                            <a:noFill/>
                          </a:ln>
                          <a:solidFill>
                            <a:srgbClr val="FF0000"/>
                          </a:solidFill>
                          <a:effectLst/>
                          <a:latin typeface="Verdana" pitchFamily="34" charset="0"/>
                          <a:ea typeface="宋体" pitchFamily="2" charset="-122"/>
                        </a:rPr>
                        <a:t>010</a:t>
                      </a:r>
                      <a:r>
                        <a:rPr kumimoji="0" lang="zh-CN" altLang="en-US" sz="2000" b="0" i="0" u="none" strike="noStrike" cap="none" normalizeH="0" baseline="0" dirty="0" smtClean="0">
                          <a:ln>
                            <a:noFill/>
                          </a:ln>
                          <a:solidFill>
                            <a:schemeClr val="tx1"/>
                          </a:solidFill>
                          <a:effectLst/>
                          <a:latin typeface="Verdana" pitchFamily="34" charset="0"/>
                          <a:ea typeface="宋体" pitchFamily="2" charset="-122"/>
                        </a:rPr>
                        <a:t>0 0000)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dirty="0" smtClean="0">
                        <a:ln>
                          <a:noFill/>
                        </a:ln>
                        <a:solidFill>
                          <a:schemeClr val="tx1"/>
                        </a:solidFill>
                        <a:effectLst/>
                        <a:latin typeface="Verdana"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dirty="0" smtClean="0">
                        <a:ln>
                          <a:noFill/>
                        </a:ln>
                        <a:solidFill>
                          <a:schemeClr val="tx1"/>
                        </a:solidFill>
                        <a:effectLst/>
                        <a:latin typeface="Verdana" pitchFamily="34" charset="0"/>
                        <a:ea typeface="宋体" pitchFamily="2" charset="-122"/>
                      </a:endParaRP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dirty="0" smtClean="0">
                          <a:ln>
                            <a:noFill/>
                          </a:ln>
                          <a:solidFill>
                            <a:schemeClr val="tx1"/>
                          </a:solidFill>
                          <a:effectLst/>
                          <a:latin typeface="Verdana" pitchFamily="34" charset="0"/>
                          <a:ea typeface="宋体" pitchFamily="2" charset="-122"/>
                        </a:rPr>
                        <a:t>KL  (28 hosts)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dirty="0" smtClean="0">
                          <a:ln>
                            <a:noFill/>
                          </a:ln>
                          <a:solidFill>
                            <a:schemeClr val="tx1"/>
                          </a:solidFill>
                          <a:effectLst/>
                          <a:latin typeface="Verdana" pitchFamily="34" charset="0"/>
                          <a:ea typeface="宋体" pitchFamily="2" charset="-122"/>
                        </a:rPr>
                        <a:t>192.168.10.64/27  (Network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dirty="0" smtClean="0">
                          <a:ln>
                            <a:noFill/>
                          </a:ln>
                          <a:solidFill>
                            <a:schemeClr val="tx1"/>
                          </a:solidFill>
                          <a:effectLst/>
                          <a:latin typeface="Verdana" pitchFamily="34" charset="0"/>
                          <a:ea typeface="宋体" pitchFamily="2" charset="-122"/>
                        </a:rPr>
                        <a:t>192.168.10.65/27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dirty="0" smtClean="0">
                          <a:ln>
                            <a:noFill/>
                          </a:ln>
                          <a:solidFill>
                            <a:schemeClr val="tx1"/>
                          </a:solidFill>
                          <a:effectLst/>
                          <a:latin typeface="Verdana" pitchFamily="34" charset="0"/>
                          <a:ea typeface="宋体" pitchFamily="2" charset="-122"/>
                        </a:rPr>
                        <a:t>192.168.10.66/27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dirty="0" smtClean="0">
                          <a:ln>
                            <a:noFill/>
                          </a:ln>
                          <a:solidFill>
                            <a:schemeClr val="tx1"/>
                          </a:solidFill>
                          <a:effectLst/>
                          <a:latin typeface="Tahoma"/>
                          <a:ea typeface="宋体" pitchFamily="2" charset="-122"/>
                        </a:rPr>
                        <a:t>……</a:t>
                      </a:r>
                      <a:r>
                        <a:rPr kumimoji="0" lang="en-US" altLang="zh-CN" sz="1300" b="0" i="0" u="none" strike="noStrike" cap="none" normalizeH="0" baseline="0" dirty="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dirty="0" smtClean="0">
                          <a:ln>
                            <a:noFill/>
                          </a:ln>
                          <a:solidFill>
                            <a:schemeClr val="tx1"/>
                          </a:solidFill>
                          <a:effectLst/>
                          <a:latin typeface="Verdana" pitchFamily="34" charset="0"/>
                          <a:ea typeface="宋体" pitchFamily="2" charset="-122"/>
                        </a:rPr>
                        <a:t>192.168.10.94/27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dirty="0" smtClean="0">
                          <a:ln>
                            <a:noFill/>
                          </a:ln>
                          <a:solidFill>
                            <a:schemeClr val="tx1"/>
                          </a:solidFill>
                          <a:effectLst/>
                          <a:latin typeface="Verdana" pitchFamily="34" charset="0"/>
                          <a:ea typeface="宋体" pitchFamily="2" charset="-122"/>
                        </a:rPr>
                        <a:t>192.168.10.95/27</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943072">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192.168.10.96/27</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011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dirty="0" smtClean="0">
                          <a:ln>
                            <a:noFill/>
                          </a:ln>
                          <a:solidFill>
                            <a:schemeClr val="tx1"/>
                          </a:solidFill>
                          <a:effectLst/>
                          <a:latin typeface="Verdana" pitchFamily="34" charset="0"/>
                          <a:ea typeface="宋体" pitchFamily="2" charset="-122"/>
                        </a:rPr>
                        <a:t>Unused （</a:t>
                      </a:r>
                      <a:r>
                        <a:rPr kumimoji="0" lang="en-US" altLang="zh-CN" sz="2000" b="0" i="0" u="none" strike="noStrike" cap="none" normalizeH="0" baseline="0" dirty="0" err="1" smtClean="0">
                          <a:ln>
                            <a:noFill/>
                          </a:ln>
                          <a:solidFill>
                            <a:schemeClr val="tx1"/>
                          </a:solidFill>
                          <a:effectLst/>
                          <a:latin typeface="Verdana" pitchFamily="34" charset="0"/>
                          <a:ea typeface="宋体" pitchFamily="2" charset="-122"/>
                        </a:rPr>
                        <a:t>Subnetted</a:t>
                      </a:r>
                      <a:r>
                        <a:rPr kumimoji="0" lang="en-US" altLang="zh-CN" sz="2000" b="0" i="0" u="none" strike="noStrike" cap="none" normalizeH="0" baseline="0" dirty="0" smtClean="0">
                          <a:ln>
                            <a:noFill/>
                          </a:ln>
                          <a:solidFill>
                            <a:schemeClr val="tx1"/>
                          </a:solidFill>
                          <a:effectLst/>
                          <a:latin typeface="Verdan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dirty="0" smtClean="0">
                        <a:ln>
                          <a:noFill/>
                        </a:ln>
                        <a:solidFill>
                          <a:schemeClr val="tx1"/>
                        </a:solidFill>
                        <a:effectLst/>
                        <a:latin typeface="Verdana" pitchFamily="34" charset="0"/>
                        <a:ea typeface="宋体" pitchFamily="2" charset="-122"/>
                      </a:endParaRP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1"/>
                  </a:ext>
                </a:extLst>
              </a:tr>
              <a:tr h="74366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192.168.10.128/27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100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dirty="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2"/>
                  </a:ext>
                </a:extLst>
              </a:tr>
              <a:tr h="74366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192.168.10.160/27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101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3"/>
                  </a:ext>
                </a:extLst>
              </a:tr>
              <a:tr h="74366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192.168.10.192/27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110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dirty="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4"/>
                  </a:ext>
                </a:extLst>
              </a:tr>
              <a:tr h="74366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192.168.10.224/27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111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dirty="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5"/>
                  </a:ext>
                </a:extLst>
              </a:tr>
            </a:tbl>
          </a:graphicData>
        </a:graphic>
      </p:graphicFrame>
      <p:sp>
        <p:nvSpPr>
          <p:cNvPr id="110619" name="AutoShape 27"/>
          <p:cNvSpPr>
            <a:spLocks noChangeArrowheads="1"/>
          </p:cNvSpPr>
          <p:nvPr/>
        </p:nvSpPr>
        <p:spPr bwMode="auto">
          <a:xfrm>
            <a:off x="6372225" y="2781300"/>
            <a:ext cx="2232025" cy="576263"/>
          </a:xfrm>
          <a:prstGeom prst="rightArrow">
            <a:avLst>
              <a:gd name="adj1" fmla="val 50000"/>
              <a:gd name="adj2" fmla="val 96832"/>
            </a:avLst>
          </a:prstGeom>
          <a:solidFill>
            <a:schemeClr val="folHlink"/>
          </a:solidFill>
          <a:ln w="9525">
            <a:solidFill>
              <a:schemeClr val="tx1"/>
            </a:solidFill>
            <a:miter lim="800000"/>
            <a:headEnd/>
            <a:tailEnd/>
          </a:ln>
        </p:spPr>
        <p:txBody>
          <a:bodyPr wrap="none" lIns="73025" tIns="36512" rIns="73025" bIns="36512" anchor="ctr"/>
          <a:lstStyle/>
          <a:p>
            <a:pPr algn="ctr"/>
            <a:r>
              <a:rPr lang="en-US" altLang="zh-CN" sz="1600" b="1" dirty="0">
                <a:solidFill>
                  <a:srgbClr val="CCFF66"/>
                </a:solidFill>
                <a:latin typeface="Tahoma" pitchFamily="34" charset="0"/>
              </a:rPr>
              <a:t>See next slide</a:t>
            </a:r>
          </a:p>
        </p:txBody>
      </p:sp>
    </p:spTree>
    <p:custDataLst>
      <p:tags r:id="rId1"/>
    </p:custDataLst>
  </p:cSld>
  <p:clrMapOvr>
    <a:masterClrMapping/>
  </p:clrMapOvr>
  <p:transition>
    <p:rand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mtClean="0"/>
              <a:t>VLSM: An Example</a:t>
            </a:r>
          </a:p>
        </p:txBody>
      </p:sp>
      <p:sp>
        <p:nvSpPr>
          <p:cNvPr id="1013763" name="Rectangle 3"/>
          <p:cNvSpPr>
            <a:spLocks noGrp="1" noChangeArrowheads="1"/>
          </p:cNvSpPr>
          <p:nvPr>
            <p:ph type="body" idx="1"/>
          </p:nvPr>
        </p:nvSpPr>
        <p:spPr/>
        <p:txBody>
          <a:bodyPr/>
          <a:lstStyle/>
          <a:p>
            <a:pPr eaLnBrk="1" hangingPunct="1">
              <a:lnSpc>
                <a:spcPct val="90000"/>
              </a:lnSpc>
              <a:buFont typeface="Wingdings" pitchFamily="82" charset="2"/>
              <a:buChar char="o"/>
              <a:defRPr/>
            </a:pPr>
            <a:r>
              <a:rPr lang="en-US" altLang="zh-CN" sz="2100" b="1" smtClean="0"/>
              <a:t>Step 3</a:t>
            </a:r>
          </a:p>
          <a:p>
            <a:pPr lvl="1" eaLnBrk="1" hangingPunct="1">
              <a:lnSpc>
                <a:spcPct val="90000"/>
              </a:lnSpc>
              <a:buFont typeface="Wingdings" pitchFamily="82" charset="2"/>
              <a:buChar char="n"/>
              <a:defRPr/>
            </a:pPr>
            <a:r>
              <a:rPr lang="en-US" altLang="zh-CN" sz="2200" smtClean="0"/>
              <a:t>Now Sydney and Singapore require 12 hosts each. The next available address starts from192.168.10.96/27. </a:t>
            </a:r>
          </a:p>
          <a:p>
            <a:pPr lvl="1" eaLnBrk="1" hangingPunct="1">
              <a:lnSpc>
                <a:spcPct val="90000"/>
              </a:lnSpc>
              <a:buFont typeface="Wingdings" pitchFamily="82" charset="2"/>
              <a:buChar char="n"/>
              <a:defRPr/>
            </a:pPr>
            <a:r>
              <a:rPr lang="en-US" altLang="zh-CN" sz="2200" smtClean="0"/>
              <a:t>Since 12 hosts are required, 4 bits will be needed for the host addresses, 2</a:t>
            </a:r>
            <a:r>
              <a:rPr lang="en-US" altLang="zh-CN" sz="2200" baseline="30000" smtClean="0"/>
              <a:t>4</a:t>
            </a:r>
            <a:r>
              <a:rPr lang="en-US" altLang="zh-CN" sz="2200" smtClean="0"/>
              <a:t> = 16, 16 </a:t>
            </a:r>
            <a:r>
              <a:rPr lang="en-US" altLang="zh-CN" sz="2200" smtClean="0">
                <a:latin typeface="Tahoma"/>
              </a:rPr>
              <a:t>–</a:t>
            </a:r>
            <a:r>
              <a:rPr lang="en-US" altLang="zh-CN" sz="2200" smtClean="0"/>
              <a:t> 2 = 14 usable addresses. </a:t>
            </a:r>
          </a:p>
          <a:p>
            <a:pPr lvl="1" eaLnBrk="1" hangingPunct="1">
              <a:lnSpc>
                <a:spcPct val="90000"/>
              </a:lnSpc>
              <a:buFont typeface="Wingdings" pitchFamily="82" charset="2"/>
              <a:buChar char="n"/>
              <a:defRPr/>
            </a:pPr>
            <a:r>
              <a:rPr lang="en-US" altLang="zh-CN" sz="2200" smtClean="0"/>
              <a:t>Thus 4 bits are required to represent the hosts and 4 bits for the extended-network-prefix of /28. </a:t>
            </a:r>
          </a:p>
          <a:p>
            <a:pPr eaLnBrk="1" hangingPunct="1">
              <a:lnSpc>
                <a:spcPct val="90000"/>
              </a:lnSpc>
              <a:buFont typeface="Wingdings" pitchFamily="82" charset="2"/>
              <a:buChar char="o"/>
              <a:defRPr/>
            </a:pPr>
            <a:r>
              <a:rPr lang="en-US" altLang="zh-CN" sz="2100" smtClean="0"/>
              <a:t>Applying VLSM on address 192.168.10.96/27 gives:</a:t>
            </a:r>
          </a:p>
          <a:p>
            <a:pPr lvl="1" eaLnBrk="1" hangingPunct="1">
              <a:lnSpc>
                <a:spcPct val="90000"/>
              </a:lnSpc>
              <a:buFont typeface="Wingdings" pitchFamily="82" charset="2"/>
              <a:buChar char="n"/>
              <a:defRPr/>
            </a:pPr>
            <a:r>
              <a:rPr lang="en-US" altLang="zh-CN" sz="2200" smtClean="0"/>
              <a:t>192.168.10.</a:t>
            </a:r>
            <a:r>
              <a:rPr lang="en-US" altLang="zh-CN" sz="2200" u="sng" smtClean="0">
                <a:solidFill>
                  <a:srgbClr val="FF0000"/>
                </a:solidFill>
                <a:effectLst>
                  <a:outerShdw blurRad="38100" dist="38100" dir="2700000" algn="tl">
                    <a:srgbClr val="C0C0C0"/>
                  </a:outerShdw>
                </a:effectLst>
              </a:rPr>
              <a:t>0110</a:t>
            </a:r>
            <a:r>
              <a:rPr lang="en-US" altLang="zh-CN" sz="2200" smtClean="0"/>
              <a:t> hhhh /28</a:t>
            </a:r>
          </a:p>
          <a:p>
            <a:pPr lvl="1" eaLnBrk="1" hangingPunct="1">
              <a:lnSpc>
                <a:spcPct val="90000"/>
              </a:lnSpc>
              <a:buFont typeface="Wingdings" pitchFamily="82" charset="2"/>
              <a:buChar char="n"/>
              <a:defRPr/>
            </a:pPr>
            <a:r>
              <a:rPr lang="en-US" altLang="zh-CN" sz="2200" smtClean="0"/>
              <a:t>255.255.255.240 (1111 0000)</a:t>
            </a:r>
          </a:p>
          <a:p>
            <a:pPr lvl="1" eaLnBrk="1" hangingPunct="1">
              <a:lnSpc>
                <a:spcPct val="90000"/>
              </a:lnSpc>
              <a:buFont typeface="Wingdings" pitchFamily="82" charset="2"/>
              <a:buChar char="n"/>
              <a:defRPr/>
            </a:pPr>
            <a:endParaRPr lang="zh-CN" altLang="en-US" sz="2200" smtClean="0"/>
          </a:p>
        </p:txBody>
      </p:sp>
    </p:spTree>
    <p:custDataLst>
      <p:tags r:id="rId1"/>
    </p:custDataLst>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endParaRPr lang="zh-CN" altLang="en-US" smtClean="0"/>
          </a:p>
        </p:txBody>
      </p:sp>
      <p:graphicFrame>
        <p:nvGraphicFramePr>
          <p:cNvPr id="1014814" name="Group 30"/>
          <p:cNvGraphicFramePr>
            <a:graphicFrameLocks noGrp="1"/>
          </p:cNvGraphicFramePr>
          <p:nvPr>
            <p:ph idx="1"/>
          </p:nvPr>
        </p:nvGraphicFramePr>
        <p:xfrm>
          <a:off x="250825" y="404813"/>
          <a:ext cx="8569325" cy="6170614"/>
        </p:xfrm>
        <a:graphic>
          <a:graphicData uri="http://schemas.openxmlformats.org/drawingml/2006/table">
            <a:tbl>
              <a:tblPr/>
              <a:tblGrid>
                <a:gridCol w="2232025">
                  <a:extLst>
                    <a:ext uri="{9D8B030D-6E8A-4147-A177-3AD203B41FA5}">
                      <a16:colId xmlns:a16="http://schemas.microsoft.com/office/drawing/2014/main" val="20000"/>
                    </a:ext>
                  </a:extLst>
                </a:gridCol>
                <a:gridCol w="2520950">
                  <a:extLst>
                    <a:ext uri="{9D8B030D-6E8A-4147-A177-3AD203B41FA5}">
                      <a16:colId xmlns:a16="http://schemas.microsoft.com/office/drawing/2014/main" val="20001"/>
                    </a:ext>
                  </a:extLst>
                </a:gridCol>
                <a:gridCol w="3816350">
                  <a:extLst>
                    <a:ext uri="{9D8B030D-6E8A-4147-A177-3AD203B41FA5}">
                      <a16:colId xmlns:a16="http://schemas.microsoft.com/office/drawing/2014/main" val="20002"/>
                    </a:ext>
                  </a:extLst>
                </a:gridCol>
              </a:tblGrid>
              <a:tr h="2160700">
                <a:tc row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From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192.168.10.96/27</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192.168.10.96/28</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Sydney(12 hosts)</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192.168.10.96/28 (Network Address)</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192.168.10.97/28</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192.168.10.98/28</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r>
                        <a:rPr kumimoji="0" lang="en-US" altLang="zh-CN" sz="1300" b="0" i="0" u="none" strike="noStrike" cap="none" normalizeH="0" baseline="0" smtClean="0">
                          <a:ln>
                            <a:noFill/>
                          </a:ln>
                          <a:solidFill>
                            <a:schemeClr val="tx1"/>
                          </a:solidFill>
                          <a:effectLst/>
                          <a:latin typeface="Tahoma"/>
                          <a:ea typeface="宋体" pitchFamily="2" charset="-122"/>
                        </a:rPr>
                        <a:t>……</a:t>
                      </a: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192.168.10.109/28</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192.168.10.110/28</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192.168.10.111/28 (Broadcast Address)</a:t>
                      </a:r>
                      <a:endParaRPr kumimoji="0" lang="en-US" altLang="zh-CN"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0"/>
                  </a:ext>
                </a:extLst>
              </a:tr>
              <a:tr h="1871441">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192.168.10.112/28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Singapore (12 hosts)</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192.168.10.112/28 (Network Address)</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192.168.10.113/28</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192.168.10.114/28</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Tahoma"/>
                          <a:ea typeface="宋体" pitchFamily="2" charset="-122"/>
                        </a:rPr>
                        <a:t>……</a:t>
                      </a: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192.168.10.126/28</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192.168.10.127/28</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192.168.10.128/28(Broadcast Address)</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1"/>
                  </a:ext>
                </a:extLst>
              </a:tr>
              <a:tr h="985889">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192.168.10.128/28</a:t>
                      </a: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 （Subnetted）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2"/>
                  </a:ext>
                </a:extLst>
              </a:tr>
              <a:tr h="37784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192.168.10.144/28</a:t>
                      </a: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3"/>
                  </a:ext>
                </a:extLst>
              </a:tr>
              <a:tr h="37784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 </a:t>
                      </a:r>
                      <a:r>
                        <a:rPr kumimoji="0" lang="zh-CN" altLang="en-US" sz="1800" b="0" i="0" u="none" strike="noStrike" cap="none" normalizeH="0" baseline="0" smtClean="0">
                          <a:ln>
                            <a:noFill/>
                          </a:ln>
                          <a:solidFill>
                            <a:schemeClr val="tx1"/>
                          </a:solidFill>
                          <a:effectLst/>
                          <a:latin typeface="Tahoma"/>
                          <a:ea typeface="宋体" pitchFamily="2" charset="-122"/>
                        </a:rPr>
                        <a:t>…</a:t>
                      </a: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4"/>
                  </a:ext>
                </a:extLst>
              </a:tr>
              <a:tr h="39689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192.168.10.240/28</a:t>
                      </a: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5"/>
                  </a:ext>
                </a:extLst>
              </a:tr>
            </a:tbl>
          </a:graphicData>
        </a:graphic>
      </p:graphicFrame>
      <p:sp>
        <p:nvSpPr>
          <p:cNvPr id="112668" name="AutoShape 28"/>
          <p:cNvSpPr>
            <a:spLocks noChangeArrowheads="1"/>
          </p:cNvSpPr>
          <p:nvPr/>
        </p:nvSpPr>
        <p:spPr bwMode="auto">
          <a:xfrm>
            <a:off x="5076825" y="4868863"/>
            <a:ext cx="2232025" cy="576262"/>
          </a:xfrm>
          <a:prstGeom prst="rightArrow">
            <a:avLst>
              <a:gd name="adj1" fmla="val 50000"/>
              <a:gd name="adj2" fmla="val 96832"/>
            </a:avLst>
          </a:prstGeom>
          <a:solidFill>
            <a:schemeClr val="folHlink"/>
          </a:solidFill>
          <a:ln w="9525">
            <a:solidFill>
              <a:schemeClr val="tx1"/>
            </a:solidFill>
            <a:miter lim="800000"/>
            <a:headEnd/>
            <a:tailEnd/>
          </a:ln>
        </p:spPr>
        <p:txBody>
          <a:bodyPr wrap="none" lIns="73025" tIns="36512" rIns="73025" bIns="36512" anchor="ctr"/>
          <a:lstStyle/>
          <a:p>
            <a:pPr algn="ctr"/>
            <a:r>
              <a:rPr lang="en-US" altLang="zh-CN" sz="1600" b="1">
                <a:solidFill>
                  <a:srgbClr val="CCFF66"/>
                </a:solidFill>
                <a:latin typeface="Tahoma" pitchFamily="34" charset="0"/>
              </a:rPr>
              <a:t>See next slide</a:t>
            </a:r>
          </a:p>
        </p:txBody>
      </p:sp>
    </p:spTree>
    <p:custDataLst>
      <p:tags r:id="rId1"/>
    </p:custData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0019"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0020"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1"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0022"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3"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4"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5"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6"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7"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8"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9"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0"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1"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2"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3"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4"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5"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0036"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0037"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0038"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0039"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0040"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0041"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0042"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0043"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0044"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0045"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0046"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0047"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0048"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0049"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0050"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0051"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0052"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0053"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0054"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0055"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0056"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0057" name="Group 41"/>
          <p:cNvGrpSpPr>
            <a:grpSpLocks/>
          </p:cNvGrpSpPr>
          <p:nvPr/>
        </p:nvGrpSpPr>
        <p:grpSpPr bwMode="auto">
          <a:xfrm>
            <a:off x="1069975" y="3748088"/>
            <a:ext cx="131763" cy="69850"/>
            <a:chOff x="833" y="3024"/>
            <a:chExt cx="78" cy="51"/>
          </a:xfrm>
        </p:grpSpPr>
        <p:sp>
          <p:nvSpPr>
            <p:cNvPr id="470058"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59"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0"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0061" name="Group 45"/>
          <p:cNvGrpSpPr>
            <a:grpSpLocks/>
          </p:cNvGrpSpPr>
          <p:nvPr/>
        </p:nvGrpSpPr>
        <p:grpSpPr bwMode="auto">
          <a:xfrm>
            <a:off x="8937625" y="3757613"/>
            <a:ext cx="131763" cy="66675"/>
            <a:chOff x="5432" y="3030"/>
            <a:chExt cx="78" cy="51"/>
          </a:xfrm>
        </p:grpSpPr>
        <p:sp>
          <p:nvSpPr>
            <p:cNvPr id="470062"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3"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4"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0065"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6"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7"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8"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9"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70"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71"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0072"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0073"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0074"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0075"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0076"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0077"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0078"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0079"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0080"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0081"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0082"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0083"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0084"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0085"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0086"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0087"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0088"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0093" name="Group 77"/>
          <p:cNvGrpSpPr>
            <a:grpSpLocks/>
          </p:cNvGrpSpPr>
          <p:nvPr/>
        </p:nvGrpSpPr>
        <p:grpSpPr bwMode="auto">
          <a:xfrm>
            <a:off x="1446213" y="1341438"/>
            <a:ext cx="7000875" cy="4675187"/>
            <a:chOff x="911" y="845"/>
            <a:chExt cx="4410" cy="2945"/>
          </a:xfrm>
        </p:grpSpPr>
        <p:sp>
          <p:nvSpPr>
            <p:cNvPr id="470090" name="Text Box 74"/>
            <p:cNvSpPr txBox="1">
              <a:spLocks noChangeArrowheads="1"/>
            </p:cNvSpPr>
            <p:nvPr/>
          </p:nvSpPr>
          <p:spPr bwMode="auto">
            <a:xfrm>
              <a:off x="911" y="3194"/>
              <a:ext cx="441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服务类型</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8 bit</a:t>
              </a:r>
              <a:r>
                <a:rPr lang="zh-CN" altLang="en-US">
                  <a:solidFill>
                    <a:srgbClr val="333399"/>
                  </a:solidFill>
                  <a:latin typeface="Arial" charset="0"/>
                  <a:ea typeface="黑体" pitchFamily="2" charset="-122"/>
                </a:rPr>
                <a:t>，用来获得更好的服务</a:t>
              </a:r>
            </a:p>
            <a:p>
              <a:pPr algn="ctr"/>
              <a:r>
                <a:rPr lang="zh-CN" altLang="en-US">
                  <a:solidFill>
                    <a:srgbClr val="333399"/>
                  </a:solidFill>
                  <a:latin typeface="Arial" charset="0"/>
                  <a:ea typeface="黑体" pitchFamily="2" charset="-122"/>
                </a:rPr>
                <a:t>这个字段以前一直没有被人们使用 </a:t>
              </a:r>
            </a:p>
          </p:txBody>
        </p:sp>
        <p:sp>
          <p:nvSpPr>
            <p:cNvPr id="470092" name="Rectangle 76"/>
            <p:cNvSpPr>
              <a:spLocks noChangeArrowheads="1"/>
            </p:cNvSpPr>
            <p:nvPr/>
          </p:nvSpPr>
          <p:spPr bwMode="auto">
            <a:xfrm>
              <a:off x="1950" y="845"/>
              <a:ext cx="1248" cy="31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0094" name="AutoShape 78"/>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1229886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7009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VLSM: An Example</a:t>
            </a:r>
          </a:p>
        </p:txBody>
      </p:sp>
      <p:sp>
        <p:nvSpPr>
          <p:cNvPr id="1015811" name="Rectangle 3"/>
          <p:cNvSpPr>
            <a:spLocks noGrp="1" noChangeArrowheads="1"/>
          </p:cNvSpPr>
          <p:nvPr>
            <p:ph type="body" idx="1"/>
          </p:nvPr>
        </p:nvSpPr>
        <p:spPr>
          <a:xfrm>
            <a:off x="539750" y="1773238"/>
            <a:ext cx="8193088" cy="4114800"/>
          </a:xfrm>
        </p:spPr>
        <p:txBody>
          <a:bodyPr/>
          <a:lstStyle/>
          <a:p>
            <a:pPr eaLnBrk="1" hangingPunct="1">
              <a:lnSpc>
                <a:spcPct val="90000"/>
              </a:lnSpc>
              <a:buFont typeface="Wingdings" pitchFamily="82" charset="2"/>
              <a:buChar char="o"/>
              <a:defRPr/>
            </a:pPr>
            <a:r>
              <a:rPr lang="en-US" altLang="zh-CN" sz="2100" b="1" smtClean="0"/>
              <a:t>Step 4</a:t>
            </a:r>
            <a:endParaRPr lang="en-US" altLang="zh-CN" sz="2100" smtClean="0"/>
          </a:p>
          <a:p>
            <a:pPr lvl="1" eaLnBrk="1" hangingPunct="1">
              <a:lnSpc>
                <a:spcPct val="90000"/>
              </a:lnSpc>
              <a:buFont typeface="Wingdings" pitchFamily="82" charset="2"/>
              <a:buChar char="n"/>
              <a:defRPr/>
            </a:pPr>
            <a:r>
              <a:rPr lang="en-US" altLang="zh-CN" sz="2200" smtClean="0"/>
              <a:t>Now allocate addresses for the WAN links. Remember that each WAN link will require two IP addresses. The next available subnet is 192.168.10.128/28. </a:t>
            </a:r>
          </a:p>
          <a:p>
            <a:pPr lvl="1" eaLnBrk="1" hangingPunct="1">
              <a:lnSpc>
                <a:spcPct val="90000"/>
              </a:lnSpc>
              <a:buFont typeface="Wingdings" pitchFamily="82" charset="2"/>
              <a:buChar char="n"/>
              <a:defRPr/>
            </a:pPr>
            <a:r>
              <a:rPr lang="en-US" altLang="zh-CN" sz="2200" smtClean="0"/>
              <a:t>Since 2 network addresses are required for each WAN link, 2 bits will be needed for host addresses, 2</a:t>
            </a:r>
            <a:r>
              <a:rPr lang="en-US" altLang="zh-CN" sz="2200" baseline="30000" smtClean="0"/>
              <a:t>2</a:t>
            </a:r>
            <a:r>
              <a:rPr lang="en-US" altLang="zh-CN" sz="2200" smtClean="0"/>
              <a:t> </a:t>
            </a:r>
            <a:r>
              <a:rPr lang="en-US" altLang="zh-CN" sz="2200" smtClean="0">
                <a:latin typeface="Tahoma"/>
              </a:rPr>
              <a:t>–</a:t>
            </a:r>
            <a:r>
              <a:rPr lang="en-US" altLang="zh-CN" sz="2200" smtClean="0"/>
              <a:t>2 = 2 usable addresses.</a:t>
            </a:r>
          </a:p>
          <a:p>
            <a:pPr lvl="1" eaLnBrk="1" hangingPunct="1">
              <a:lnSpc>
                <a:spcPct val="90000"/>
              </a:lnSpc>
              <a:buFont typeface="Wingdings" pitchFamily="82" charset="2"/>
              <a:buChar char="n"/>
              <a:defRPr/>
            </a:pPr>
            <a:r>
              <a:rPr lang="en-US" altLang="zh-CN" sz="2200" smtClean="0"/>
              <a:t>Thus 2 bits are required to represent the links and 6 bits for the extended-network-prefix of /30. </a:t>
            </a:r>
          </a:p>
          <a:p>
            <a:pPr eaLnBrk="1" hangingPunct="1">
              <a:lnSpc>
                <a:spcPct val="90000"/>
              </a:lnSpc>
              <a:buFont typeface="Wingdings" pitchFamily="82" charset="2"/>
              <a:buChar char="o"/>
              <a:defRPr/>
            </a:pPr>
            <a:r>
              <a:rPr lang="en-US" altLang="zh-CN" sz="2100" smtClean="0"/>
              <a:t>Applying VLSM on 192.168.10.128/28 gives:</a:t>
            </a:r>
          </a:p>
          <a:p>
            <a:pPr lvl="1" eaLnBrk="1" hangingPunct="1">
              <a:lnSpc>
                <a:spcPct val="90000"/>
              </a:lnSpc>
              <a:buFont typeface="Wingdings" pitchFamily="82" charset="2"/>
              <a:buChar char="n"/>
              <a:defRPr/>
            </a:pPr>
            <a:r>
              <a:rPr lang="en-US" altLang="zh-CN" sz="2200" smtClean="0"/>
              <a:t>192.168.10.</a:t>
            </a:r>
            <a:r>
              <a:rPr lang="en-US" altLang="zh-CN" sz="2200" u="sng" smtClean="0">
                <a:solidFill>
                  <a:srgbClr val="FF0000"/>
                </a:solidFill>
                <a:effectLst>
                  <a:outerShdw blurRad="38100" dist="38100" dir="2700000" algn="tl">
                    <a:srgbClr val="C0C0C0"/>
                  </a:outerShdw>
                </a:effectLst>
              </a:rPr>
              <a:t>011000</a:t>
            </a:r>
            <a:r>
              <a:rPr lang="en-US" altLang="zh-CN" sz="2200" smtClean="0">
                <a:solidFill>
                  <a:srgbClr val="FF0000"/>
                </a:solidFill>
                <a:effectLst>
                  <a:outerShdw blurRad="38100" dist="38100" dir="2700000" algn="tl">
                    <a:srgbClr val="C0C0C0"/>
                  </a:outerShdw>
                </a:effectLst>
              </a:rPr>
              <a:t>  </a:t>
            </a:r>
            <a:r>
              <a:rPr lang="en-US" altLang="zh-CN" sz="2200" smtClean="0"/>
              <a:t>hh /30</a:t>
            </a:r>
          </a:p>
          <a:p>
            <a:pPr lvl="1" eaLnBrk="1" hangingPunct="1">
              <a:lnSpc>
                <a:spcPct val="90000"/>
              </a:lnSpc>
              <a:buFont typeface="Wingdings" pitchFamily="82" charset="2"/>
              <a:buChar char="n"/>
              <a:defRPr/>
            </a:pPr>
            <a:r>
              <a:rPr lang="en-US" altLang="zh-CN" sz="2200" smtClean="0"/>
              <a:t>255.255.255.252 (1111 1100)</a:t>
            </a:r>
          </a:p>
        </p:txBody>
      </p:sp>
    </p:spTree>
    <p:custDataLst>
      <p:tags r:id="rId1"/>
    </p:custDataLst>
  </p:cSld>
  <p:clrMapOvr>
    <a:masterClrMapping/>
  </p:clrMapOvr>
  <p:transition>
    <p:rand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6834" name="Group 2"/>
          <p:cNvGraphicFramePr>
            <a:graphicFrameLocks noGrp="1"/>
          </p:cNvGraphicFramePr>
          <p:nvPr>
            <p:ph idx="1"/>
          </p:nvPr>
        </p:nvGraphicFramePr>
        <p:xfrm>
          <a:off x="323850" y="404813"/>
          <a:ext cx="8569325" cy="6192838"/>
        </p:xfrm>
        <a:graphic>
          <a:graphicData uri="http://schemas.openxmlformats.org/drawingml/2006/table">
            <a:tbl>
              <a:tblPr/>
              <a:tblGrid>
                <a:gridCol w="2303463">
                  <a:extLst>
                    <a:ext uri="{9D8B030D-6E8A-4147-A177-3AD203B41FA5}">
                      <a16:colId xmlns:a16="http://schemas.microsoft.com/office/drawing/2014/main" val="20000"/>
                    </a:ext>
                  </a:extLst>
                </a:gridCol>
                <a:gridCol w="2449512">
                  <a:extLst>
                    <a:ext uri="{9D8B030D-6E8A-4147-A177-3AD203B41FA5}">
                      <a16:colId xmlns:a16="http://schemas.microsoft.com/office/drawing/2014/main" val="20001"/>
                    </a:ext>
                  </a:extLst>
                </a:gridCol>
                <a:gridCol w="3816350">
                  <a:extLst>
                    <a:ext uri="{9D8B030D-6E8A-4147-A177-3AD203B41FA5}">
                      <a16:colId xmlns:a16="http://schemas.microsoft.com/office/drawing/2014/main" val="20002"/>
                    </a:ext>
                  </a:extLst>
                </a:gridCol>
              </a:tblGrid>
              <a:tr h="1625600">
                <a:tc row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From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192.168.10.128/28</a:t>
                      </a:r>
                    </a:p>
                  </a:txBody>
                  <a:tcPr marL="73025" marR="73025" marT="36512" marB="365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192.168.10.128/30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Perth </a:t>
                      </a:r>
                      <a:r>
                        <a:rPr kumimoji="0" lang="en-US" altLang="zh-CN" sz="2000" b="0" i="0" u="none" strike="noStrike" cap="none" normalizeH="0" baseline="0" smtClean="0">
                          <a:ln>
                            <a:noFill/>
                          </a:ln>
                          <a:solidFill>
                            <a:schemeClr val="tx1"/>
                          </a:solidFill>
                          <a:effectLst/>
                          <a:latin typeface="Tahoma"/>
                          <a:ea typeface="宋体" pitchFamily="2" charset="-122"/>
                        </a:rPr>
                        <a:t>–</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KL</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192.168.10.128/30 (Network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192.168.10.129/30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192.168.10.130/30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192.168.10.131/30 (Broadcast Address)</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0"/>
                  </a:ext>
                </a:extLst>
              </a:tr>
              <a:tr h="16256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192.168.10.132/30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Sydney </a:t>
                      </a:r>
                      <a:r>
                        <a:rPr kumimoji="0" lang="en-US" altLang="zh-CN" sz="2000" b="0" i="0" u="none" strike="noStrike" cap="none" normalizeH="0" baseline="0" smtClean="0">
                          <a:ln>
                            <a:noFill/>
                          </a:ln>
                          <a:solidFill>
                            <a:schemeClr val="tx1"/>
                          </a:solidFill>
                          <a:effectLst/>
                          <a:latin typeface="Tahoma"/>
                          <a:ea typeface="宋体" pitchFamily="2" charset="-122"/>
                        </a:rPr>
                        <a:t>–</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KL</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192.168.10.132/30(Network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192.168.10.133/30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192.168.10.134/30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192.168.10.135/30(Broadcast Address)</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1"/>
                  </a:ext>
                </a:extLst>
              </a:tr>
              <a:tr h="16256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192.168.10.136/30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Singapore </a:t>
                      </a:r>
                      <a:r>
                        <a:rPr kumimoji="0" lang="en-US" altLang="zh-CN" sz="2000" b="0" i="0" u="none" strike="noStrike" cap="none" normalizeH="0" baseline="0" smtClean="0">
                          <a:ln>
                            <a:noFill/>
                          </a:ln>
                          <a:solidFill>
                            <a:schemeClr val="tx1"/>
                          </a:solidFill>
                          <a:effectLst/>
                          <a:latin typeface="Tahoma"/>
                          <a:ea typeface="宋体" pitchFamily="2" charset="-122"/>
                        </a:rPr>
                        <a:t>–</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KL</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192.168.10.136/30 (Network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192.168.10.137/30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192.168.10.138/30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192.168.10.139/30 (Broadcast Address) </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2"/>
                  </a:ext>
                </a:extLst>
              </a:tr>
              <a:tr h="4381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192.168.10.140/30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03"/>
                  </a:ext>
                </a:extLst>
              </a:tr>
              <a:tr h="4397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192.168.10.144/30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04"/>
                  </a:ext>
                </a:extLst>
              </a:tr>
              <a:tr h="4381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Tahoma"/>
                          <a:ea typeface="宋体" pitchFamily="2" charset="-122"/>
                        </a:rPr>
                        <a:t>…</a:t>
                      </a:r>
                      <a:r>
                        <a:rPr kumimoji="0" lang="zh-CN" altLang="en-US" sz="1800" b="0" i="0" u="none" strike="noStrike" cap="none" normalizeH="0" baseline="0" smtClean="0">
                          <a:ln>
                            <a:noFill/>
                          </a:ln>
                          <a:solidFill>
                            <a:schemeClr val="tx1"/>
                          </a:solidFill>
                          <a:effectLst/>
                          <a:latin typeface="Verdana" pitchFamily="34" charset="0"/>
                          <a:ea typeface="宋体" pitchFamily="2" charset="-122"/>
                        </a:rPr>
                        <a:t> </a:t>
                      </a:r>
                      <a:r>
                        <a:rPr kumimoji="0" lang="zh-CN" altLang="en-US" sz="1800" b="0" i="0" u="none" strike="noStrike" cap="none" normalizeH="0" baseline="0" smtClean="0">
                          <a:ln>
                            <a:noFill/>
                          </a:ln>
                          <a:solidFill>
                            <a:schemeClr val="tx1"/>
                          </a:solidFill>
                          <a:effectLst/>
                          <a:latin typeface="Tahoma"/>
                          <a:ea typeface="宋体" pitchFamily="2" charset="-122"/>
                        </a:rPr>
                        <a:t>…</a:t>
                      </a: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transition>
    <p:rand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mtClean="0"/>
              <a:t>VLSM: An Example</a:t>
            </a:r>
          </a:p>
        </p:txBody>
      </p:sp>
      <p:sp>
        <p:nvSpPr>
          <p:cNvPr id="115715" name="Rectangle 3"/>
          <p:cNvSpPr>
            <a:spLocks noGrp="1" noChangeArrowheads="1"/>
          </p:cNvSpPr>
          <p:nvPr>
            <p:ph type="body" idx="1"/>
          </p:nvPr>
        </p:nvSpPr>
        <p:spPr/>
        <p:txBody>
          <a:bodyPr/>
          <a:lstStyle/>
          <a:p>
            <a:pPr eaLnBrk="1" hangingPunct="1"/>
            <a:endParaRPr lang="zh-CN" altLang="en-US" smtClean="0"/>
          </a:p>
        </p:txBody>
      </p:sp>
      <p:pic>
        <p:nvPicPr>
          <p:cNvPr id="115716" name="Picture 4" descr="sampl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73238"/>
            <a:ext cx="79216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type="body" idx="1"/>
          </p:nvPr>
        </p:nvSpPr>
        <p:spPr>
          <a:xfrm>
            <a:off x="611188" y="1844675"/>
            <a:ext cx="7772400" cy="4114800"/>
          </a:xfrm>
        </p:spPr>
        <p:txBody>
          <a:bodyPr/>
          <a:lstStyle/>
          <a:p>
            <a:pPr eaLnBrk="1" hangingPunct="1"/>
            <a:r>
              <a:rPr lang="en-US" altLang="zh-CN" smtClean="0"/>
              <a:t>It is important to remember that only unused subnets can be further subnetted.</a:t>
            </a:r>
          </a:p>
          <a:p>
            <a:pPr eaLnBrk="1" hangingPunct="1"/>
            <a:r>
              <a:rPr lang="en-US" altLang="zh-CN" smtClean="0"/>
              <a:t>If any address from a subnet is used, that subnet cannot be further subnetted.</a:t>
            </a:r>
          </a:p>
          <a:p>
            <a:pPr eaLnBrk="1" hangingPunct="1"/>
            <a:endParaRPr lang="zh-CN" altLang="en-US" smtClean="0"/>
          </a:p>
        </p:txBody>
      </p:sp>
      <p:sp>
        <p:nvSpPr>
          <p:cNvPr id="116739" name="Rectangle 3"/>
          <p:cNvSpPr>
            <a:spLocks noChangeArrowheads="1"/>
          </p:cNvSpPr>
          <p:nvPr/>
        </p:nvSpPr>
        <p:spPr bwMode="auto">
          <a:xfrm>
            <a:off x="611188" y="549275"/>
            <a:ext cx="54864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800">
                <a:solidFill>
                  <a:schemeClr val="tx2"/>
                </a:solidFill>
              </a:rPr>
              <a:t>VLSM: An Example</a:t>
            </a:r>
          </a:p>
        </p:txBody>
      </p:sp>
    </p:spTree>
    <p:custDataLst>
      <p:tags r:id="rId1"/>
    </p:custDataLst>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zh-CN" smtClean="0"/>
              <a:t>Route Aggregation</a:t>
            </a:r>
          </a:p>
        </p:txBody>
      </p:sp>
      <p:sp>
        <p:nvSpPr>
          <p:cNvPr id="117763" name="Rectangle 3"/>
          <p:cNvSpPr>
            <a:spLocks noGrp="1" noChangeArrowheads="1"/>
          </p:cNvSpPr>
          <p:nvPr>
            <p:ph type="body" idx="1"/>
          </p:nvPr>
        </p:nvSpPr>
        <p:spPr/>
        <p:txBody>
          <a:bodyPr/>
          <a:lstStyle/>
          <a:p>
            <a:pPr eaLnBrk="1" hangingPunct="1"/>
            <a:r>
              <a:rPr lang="en-US" altLang="zh-CN" sz="2100" smtClean="0"/>
              <a:t>The use of Classless InterDomain Routing (CIDR) and VLSM not only prevents address waste, but also promotes route aggregation, or summarization. </a:t>
            </a:r>
          </a:p>
          <a:p>
            <a:pPr eaLnBrk="1" hangingPunct="1"/>
            <a:endParaRPr lang="zh-CN" altLang="en-US" sz="2100" smtClean="0"/>
          </a:p>
        </p:txBody>
      </p:sp>
      <p:pic>
        <p:nvPicPr>
          <p:cNvPr id="117764" name="Picture 5"/>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755650" y="2781300"/>
            <a:ext cx="7702550" cy="3311525"/>
          </a:xfrm>
          <a:noFill/>
        </p:spPr>
      </p:pic>
    </p:spTree>
    <p:custDataLst>
      <p:tags r:id="rId1"/>
    </p:custDataLst>
  </p:cSld>
  <p:clrMapOvr>
    <a:masterClrMapping/>
  </p:clrMapOvr>
  <p:transition>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mtClean="0"/>
              <a:t>Route Summarization Sample</a:t>
            </a:r>
          </a:p>
        </p:txBody>
      </p:sp>
      <p:sp>
        <p:nvSpPr>
          <p:cNvPr id="4100" name="Rectangle 3"/>
          <p:cNvSpPr>
            <a:spLocks noGrp="1" noChangeArrowheads="1"/>
          </p:cNvSpPr>
          <p:nvPr>
            <p:ph type="body" idx="1"/>
          </p:nvPr>
        </p:nvSpPr>
        <p:spPr/>
        <p:txBody>
          <a:bodyPr/>
          <a:lstStyle/>
          <a:p>
            <a:pPr eaLnBrk="1" hangingPunct="1"/>
            <a:endParaRPr lang="zh-CN" altLang="en-US" smtClean="0"/>
          </a:p>
        </p:txBody>
      </p:sp>
      <p:graphicFrame>
        <p:nvGraphicFramePr>
          <p:cNvPr id="4098" name="Object 1024"/>
          <p:cNvGraphicFramePr>
            <a:graphicFrameLocks noChangeAspect="1"/>
          </p:cNvGraphicFramePr>
          <p:nvPr/>
        </p:nvGraphicFramePr>
        <p:xfrm>
          <a:off x="611188" y="1700213"/>
          <a:ext cx="7921625" cy="4954587"/>
        </p:xfrm>
        <a:graphic>
          <a:graphicData uri="http://schemas.openxmlformats.org/presentationml/2006/ole">
            <mc:AlternateContent xmlns:mc="http://schemas.openxmlformats.org/markup-compatibility/2006">
              <mc:Choice xmlns:v="urn:schemas-microsoft-com:vml" Requires="v">
                <p:oleObj spid="_x0000_s4176" name="位图图像" r:id="rId5" imgW="6638095" imgH="4191585" progId="Paint.Picture">
                  <p:embed/>
                </p:oleObj>
              </mc:Choice>
              <mc:Fallback>
                <p:oleObj name="位图图像" r:id="rId5" imgW="6638095" imgH="4191585" progId="Paint.Picture">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700213"/>
                        <a:ext cx="7921625" cy="495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mtClean="0"/>
              <a:t>Working it out</a:t>
            </a:r>
          </a:p>
        </p:txBody>
      </p:sp>
      <p:grpSp>
        <p:nvGrpSpPr>
          <p:cNvPr id="118787" name="Group 3"/>
          <p:cNvGrpSpPr>
            <a:grpSpLocks/>
          </p:cNvGrpSpPr>
          <p:nvPr/>
        </p:nvGrpSpPr>
        <p:grpSpPr bwMode="auto">
          <a:xfrm>
            <a:off x="755650" y="1916113"/>
            <a:ext cx="7883525" cy="3386137"/>
            <a:chOff x="521" y="1207"/>
            <a:chExt cx="4966" cy="2133"/>
          </a:xfrm>
        </p:grpSpPr>
        <p:sp>
          <p:nvSpPr>
            <p:cNvPr id="118788" name="Rectangle 4"/>
            <p:cNvSpPr>
              <a:spLocks noChangeArrowheads="1"/>
            </p:cNvSpPr>
            <p:nvPr/>
          </p:nvSpPr>
          <p:spPr bwMode="auto">
            <a:xfrm>
              <a:off x="2539" y="1241"/>
              <a:ext cx="294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zh-CN" altLang="en-US" sz="2300"/>
                <a:t>200.199.001100 00.</a:t>
              </a:r>
              <a:r>
                <a:rPr lang="en-US" altLang="zh-CN" sz="2300">
                  <a:solidFill>
                    <a:srgbClr val="FF66FF"/>
                  </a:solidFill>
                </a:rPr>
                <a:t>hhhhhhhh</a:t>
              </a:r>
            </a:p>
          </p:txBody>
        </p:sp>
        <p:sp>
          <p:nvSpPr>
            <p:cNvPr id="118789" name="Rectangle 5"/>
            <p:cNvSpPr>
              <a:spLocks noChangeArrowheads="1"/>
            </p:cNvSpPr>
            <p:nvPr/>
          </p:nvSpPr>
          <p:spPr bwMode="auto">
            <a:xfrm>
              <a:off x="2537" y="1563"/>
              <a:ext cx="2948" cy="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zh-CN" altLang="en-US" sz="2300"/>
                <a:t>200.199.001100 01.</a:t>
              </a:r>
              <a:r>
                <a:rPr lang="en-US" altLang="zh-CN" sz="2300">
                  <a:solidFill>
                    <a:srgbClr val="FF66FF"/>
                  </a:solidFill>
                </a:rPr>
                <a:t>hhhhhhhh</a:t>
              </a:r>
            </a:p>
            <a:p>
              <a:pPr marL="469900" indent="-469900">
                <a:spcBef>
                  <a:spcPct val="20000"/>
                </a:spcBef>
                <a:buClr>
                  <a:schemeClr val="accent2"/>
                </a:buClr>
                <a:buFont typeface="Wingdings" pitchFamily="2" charset="2"/>
                <a:buNone/>
              </a:pPr>
              <a:r>
                <a:rPr lang="en-US" altLang="zh-CN" sz="2300"/>
                <a:t>200.199.001100 10.</a:t>
              </a:r>
              <a:r>
                <a:rPr lang="en-US" altLang="zh-CN" sz="2300">
                  <a:solidFill>
                    <a:srgbClr val="FF66FF"/>
                  </a:solidFill>
                </a:rPr>
                <a:t>hhhhhhhh</a:t>
              </a:r>
            </a:p>
            <a:p>
              <a:pPr marL="469900" indent="-469900">
                <a:spcBef>
                  <a:spcPct val="20000"/>
                </a:spcBef>
                <a:buClr>
                  <a:schemeClr val="accent2"/>
                </a:buClr>
                <a:buFont typeface="Wingdings" pitchFamily="2" charset="2"/>
                <a:buNone/>
              </a:pPr>
              <a:r>
                <a:rPr lang="en-US" altLang="zh-CN" sz="2300"/>
                <a:t>200.199.001100 11.</a:t>
              </a:r>
              <a:r>
                <a:rPr lang="en-US" altLang="zh-CN" sz="2300">
                  <a:solidFill>
                    <a:srgbClr val="FF66FF"/>
                  </a:solidFill>
                </a:rPr>
                <a:t>hhhhhhhh</a:t>
              </a:r>
            </a:p>
          </p:txBody>
        </p:sp>
        <p:sp>
          <p:nvSpPr>
            <p:cNvPr id="118790" name="Line 6"/>
            <p:cNvSpPr>
              <a:spLocks noChangeShapeType="1"/>
            </p:cNvSpPr>
            <p:nvPr/>
          </p:nvSpPr>
          <p:spPr bwMode="auto">
            <a:xfrm flipV="1">
              <a:off x="657" y="2560"/>
              <a:ext cx="4681" cy="8"/>
            </a:xfrm>
            <a:prstGeom prst="line">
              <a:avLst/>
            </a:prstGeom>
            <a:noFill/>
            <a:ln w="76200" cmpd="tri">
              <a:solidFill>
                <a:srgbClr val="FF0000"/>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18791" name="Rectangle 7"/>
            <p:cNvSpPr>
              <a:spLocks noChangeArrowheads="1"/>
            </p:cNvSpPr>
            <p:nvPr/>
          </p:nvSpPr>
          <p:spPr bwMode="auto">
            <a:xfrm>
              <a:off x="2537" y="2649"/>
              <a:ext cx="294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zh-CN" altLang="en-US" sz="2300">
                  <a:solidFill>
                    <a:schemeClr val="folHlink"/>
                  </a:solidFill>
                </a:rPr>
                <a:t>255.255.111111 00.00000000</a:t>
              </a:r>
            </a:p>
          </p:txBody>
        </p:sp>
        <p:sp>
          <p:nvSpPr>
            <p:cNvPr id="118792" name="Rectangle 8"/>
            <p:cNvSpPr>
              <a:spLocks noChangeArrowheads="1"/>
            </p:cNvSpPr>
            <p:nvPr/>
          </p:nvSpPr>
          <p:spPr bwMode="auto">
            <a:xfrm>
              <a:off x="521" y="3067"/>
              <a:ext cx="478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en-US" altLang="zh-CN" sz="2300" b="1">
                  <a:solidFill>
                    <a:schemeClr val="hlink"/>
                  </a:solidFill>
                </a:rPr>
                <a:t>Summarized Address     200.199.48.0 / 22</a:t>
              </a:r>
            </a:p>
          </p:txBody>
        </p:sp>
        <p:sp>
          <p:nvSpPr>
            <p:cNvPr id="118793" name="Line 9"/>
            <p:cNvSpPr>
              <a:spLocks noChangeShapeType="1"/>
            </p:cNvSpPr>
            <p:nvPr/>
          </p:nvSpPr>
          <p:spPr bwMode="auto">
            <a:xfrm flipH="1">
              <a:off x="4105" y="1207"/>
              <a:ext cx="4" cy="1815"/>
            </a:xfrm>
            <a:prstGeom prst="line">
              <a:avLst/>
            </a:prstGeom>
            <a:noFill/>
            <a:ln w="38100">
              <a:solidFill>
                <a:schemeClr val="accent1"/>
              </a:solidFill>
              <a:prstDash val="lgDash"/>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18794" name="Rectangle 10"/>
            <p:cNvSpPr>
              <a:spLocks noChangeArrowheads="1"/>
            </p:cNvSpPr>
            <p:nvPr/>
          </p:nvSpPr>
          <p:spPr bwMode="auto">
            <a:xfrm>
              <a:off x="523" y="1230"/>
              <a:ext cx="203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Char char="o"/>
              </a:pPr>
              <a:r>
                <a:rPr lang="zh-CN" altLang="en-US" sz="2300"/>
                <a:t>200.199.48.0 /24</a:t>
              </a:r>
            </a:p>
          </p:txBody>
        </p:sp>
        <p:sp>
          <p:nvSpPr>
            <p:cNvPr id="118795" name="Rectangle 11"/>
            <p:cNvSpPr>
              <a:spLocks noChangeArrowheads="1"/>
            </p:cNvSpPr>
            <p:nvPr/>
          </p:nvSpPr>
          <p:spPr bwMode="auto">
            <a:xfrm>
              <a:off x="521" y="1552"/>
              <a:ext cx="2223" cy="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Char char="o"/>
              </a:pPr>
              <a:r>
                <a:rPr lang="zh-CN" altLang="en-US" sz="2300"/>
                <a:t>200.199.49.0 /24</a:t>
              </a:r>
            </a:p>
            <a:p>
              <a:pPr marL="469900" indent="-469900">
                <a:spcBef>
                  <a:spcPct val="20000"/>
                </a:spcBef>
                <a:buClr>
                  <a:schemeClr val="accent2"/>
                </a:buClr>
                <a:buFont typeface="Wingdings" pitchFamily="2" charset="2"/>
                <a:buChar char="o"/>
              </a:pPr>
              <a:r>
                <a:rPr lang="zh-CN" altLang="en-US" sz="2300"/>
                <a:t>200.199.50.0 /24</a:t>
              </a:r>
            </a:p>
            <a:p>
              <a:pPr marL="469900" indent="-469900">
                <a:spcBef>
                  <a:spcPct val="20000"/>
                </a:spcBef>
                <a:buClr>
                  <a:schemeClr val="accent2"/>
                </a:buClr>
                <a:buFont typeface="Wingdings" pitchFamily="2" charset="2"/>
                <a:buChar char="o"/>
              </a:pPr>
              <a:r>
                <a:rPr lang="zh-CN" altLang="en-US" sz="2300"/>
                <a:t>200.199.51.0 /24</a:t>
              </a:r>
            </a:p>
          </p:txBody>
        </p:sp>
      </p:grpSp>
    </p:spTree>
    <p:custDataLst>
      <p:tags r:id="rId1"/>
    </p:custDataLst>
  </p:cSld>
  <p:clrMapOvr>
    <a:masterClrMapping/>
  </p:clrMapOvr>
  <p:transition>
    <p:rand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mtClean="0"/>
              <a:t>Route Aggregation</a:t>
            </a:r>
          </a:p>
        </p:txBody>
      </p:sp>
      <p:sp>
        <p:nvSpPr>
          <p:cNvPr id="119811" name="Rectangle 3"/>
          <p:cNvSpPr>
            <a:spLocks noGrp="1" noChangeArrowheads="1"/>
          </p:cNvSpPr>
          <p:nvPr>
            <p:ph type="body" idx="1"/>
          </p:nvPr>
        </p:nvSpPr>
        <p:spPr>
          <a:xfrm>
            <a:off x="611188" y="1700213"/>
            <a:ext cx="8193087" cy="4114800"/>
          </a:xfrm>
        </p:spPr>
        <p:txBody>
          <a:bodyPr/>
          <a:lstStyle/>
          <a:p>
            <a:pPr eaLnBrk="1" hangingPunct="1">
              <a:lnSpc>
                <a:spcPct val="90000"/>
              </a:lnSpc>
            </a:pPr>
            <a:r>
              <a:rPr lang="en-US" altLang="zh-CN" sz="2600" dirty="0" smtClean="0"/>
              <a:t>Advantages:</a:t>
            </a:r>
          </a:p>
          <a:p>
            <a:pPr lvl="1" eaLnBrk="1" hangingPunct="1">
              <a:lnSpc>
                <a:spcPct val="90000"/>
              </a:lnSpc>
            </a:pPr>
            <a:r>
              <a:rPr lang="en-US" altLang="zh-CN" sz="2200" dirty="0" smtClean="0"/>
              <a:t>Reduction of the number of Routing Table entries.</a:t>
            </a:r>
          </a:p>
          <a:p>
            <a:pPr lvl="1" eaLnBrk="1" hangingPunct="1">
              <a:lnSpc>
                <a:spcPct val="90000"/>
              </a:lnSpc>
            </a:pPr>
            <a:r>
              <a:rPr lang="en-US" altLang="zh-CN" sz="2200" dirty="0" smtClean="0"/>
              <a:t>May be used to isolate Topological changes</a:t>
            </a:r>
          </a:p>
          <a:p>
            <a:pPr eaLnBrk="1" hangingPunct="1">
              <a:lnSpc>
                <a:spcPct val="90000"/>
              </a:lnSpc>
            </a:pPr>
            <a:r>
              <a:rPr lang="en-US" altLang="zh-CN" sz="2600" dirty="0" smtClean="0"/>
              <a:t>For aggregation to work properly, carefully assign addresses in a hierarchical fashion so that summarized addresses will share the same high-order bits. </a:t>
            </a:r>
          </a:p>
          <a:p>
            <a:pPr eaLnBrk="1" hangingPunct="1">
              <a:lnSpc>
                <a:spcPct val="90000"/>
              </a:lnSpc>
            </a:pPr>
            <a:r>
              <a:rPr lang="en-US" altLang="zh-CN" sz="2600" dirty="0" smtClean="0"/>
              <a:t>VLSM allows for the aggregation of routes and increases flexibly by basing the aggregation entirely on </a:t>
            </a:r>
            <a:r>
              <a:rPr lang="en-US" altLang="zh-CN" sz="2600" u="sng" dirty="0" smtClean="0">
                <a:solidFill>
                  <a:srgbClr val="006600"/>
                </a:solidFill>
              </a:rPr>
              <a:t>the higher-order bits</a:t>
            </a:r>
            <a:r>
              <a:rPr lang="en-US" altLang="zh-CN" sz="2600" dirty="0" smtClean="0"/>
              <a:t> </a:t>
            </a:r>
            <a:r>
              <a:rPr lang="en-US" altLang="zh-CN" sz="2600" u="sng" dirty="0" smtClean="0">
                <a:solidFill>
                  <a:srgbClr val="006600"/>
                </a:solidFill>
              </a:rPr>
              <a:t>shared on the left</a:t>
            </a:r>
            <a:r>
              <a:rPr lang="en-US" altLang="zh-CN" sz="2600" dirty="0" smtClean="0"/>
              <a:t>, even if the networks are not contiguous. </a:t>
            </a:r>
          </a:p>
        </p:txBody>
      </p:sp>
    </p:spTree>
    <p:custDataLst>
      <p:tags r:id="rId1"/>
    </p:custDataLst>
  </p:cSld>
  <p:clrMapOvr>
    <a:masterClrMapping/>
  </p:clrMapOvr>
  <p:transition>
    <p:rand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467544" y="1814512"/>
            <a:ext cx="8485956" cy="4422799"/>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solidFill>
                  <a:srgbClr val="006600"/>
                </a:solidFill>
              </a:rPr>
              <a:t>ICMP</a:t>
            </a:r>
            <a:endParaRPr lang="en-US" altLang="zh-CN" sz="2600" dirty="0">
              <a:solidFill>
                <a:srgbClr val="006600"/>
              </a:solidFill>
            </a:endParaRPr>
          </a:p>
        </p:txBody>
      </p:sp>
    </p:spTree>
    <p:extLst>
      <p:ext uri="{BB962C8B-B14F-4D97-AF65-F5344CB8AC3E}">
        <p14:creationId xmlns:p14="http://schemas.microsoft.com/office/powerpoint/2010/main" val="1613658482"/>
      </p:ext>
    </p:extLst>
  </p:cSld>
  <p:clrMapOvr>
    <a:masterClrMapping/>
  </p:clrMapOvr>
  <p:transition spd="med">
    <p:rand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zh-CN" altLang="en-US" sz="3600" smtClean="0"/>
              <a:t>因特网控制报文协议 </a:t>
            </a:r>
            <a:r>
              <a:rPr lang="en-US" altLang="zh-CN" sz="3600" smtClean="0"/>
              <a:t>ICMP</a:t>
            </a:r>
            <a:endParaRPr lang="zh-CN" altLang="en-US" smtClean="0">
              <a:latin typeface="Times New Roman" pitchFamily="18" charset="0"/>
            </a:endParaRPr>
          </a:p>
        </p:txBody>
      </p:sp>
      <p:sp>
        <p:nvSpPr>
          <p:cNvPr id="3075" name="Rectangle 3"/>
          <p:cNvSpPr>
            <a:spLocks noGrp="1" noChangeArrowheads="1"/>
          </p:cNvSpPr>
          <p:nvPr>
            <p:ph type="body" idx="1"/>
          </p:nvPr>
        </p:nvSpPr>
        <p:spPr>
          <a:xfrm>
            <a:off x="250825" y="1714500"/>
            <a:ext cx="8642350" cy="4959350"/>
          </a:xfrm>
        </p:spPr>
        <p:txBody>
          <a:bodyPr/>
          <a:lstStyle/>
          <a:p>
            <a:pPr eaLnBrk="1" hangingPunct="1">
              <a:lnSpc>
                <a:spcPct val="150000"/>
              </a:lnSpc>
            </a:pPr>
            <a:r>
              <a:rPr lang="en-US" altLang="zh-CN" sz="2400" smtClean="0"/>
              <a:t>ICMP (Internet Control Message Protocol)</a:t>
            </a:r>
            <a:r>
              <a:rPr lang="zh-CN" altLang="en-US" sz="2400" smtClean="0"/>
              <a:t>：为了提高 </a:t>
            </a:r>
            <a:r>
              <a:rPr lang="en-US" altLang="zh-CN" sz="2400" smtClean="0"/>
              <a:t>IP </a:t>
            </a:r>
            <a:r>
              <a:rPr lang="zh-CN" altLang="en-US" sz="2400" smtClean="0"/>
              <a:t>数据报交付成功的机会</a:t>
            </a:r>
            <a:endParaRPr lang="en-US" altLang="zh-CN" sz="2400" smtClean="0"/>
          </a:p>
          <a:p>
            <a:pPr eaLnBrk="1" hangingPunct="1">
              <a:lnSpc>
                <a:spcPct val="150000"/>
              </a:lnSpc>
            </a:pPr>
            <a:r>
              <a:rPr lang="en-US" altLang="zh-CN" sz="2400" smtClean="0"/>
              <a:t>ICMP </a:t>
            </a:r>
            <a:r>
              <a:rPr lang="zh-CN" altLang="en-US" sz="2400" smtClean="0"/>
              <a:t>允许主机或路由器报告差错情况和提供有关异常情况的报告</a:t>
            </a:r>
          </a:p>
          <a:p>
            <a:r>
              <a:rPr lang="en-US" altLang="zh-CN" sz="2400" smtClean="0"/>
              <a:t>ICMP </a:t>
            </a:r>
            <a:r>
              <a:rPr lang="zh-CN" altLang="en-US" sz="2400" smtClean="0"/>
              <a:t>只是 </a:t>
            </a:r>
            <a:r>
              <a:rPr lang="en-US" altLang="zh-CN" sz="2400" smtClean="0"/>
              <a:t>IP </a:t>
            </a:r>
            <a:r>
              <a:rPr lang="zh-CN" altLang="en-US" sz="2400" smtClean="0"/>
              <a:t>层的协议</a:t>
            </a:r>
          </a:p>
          <a:p>
            <a:r>
              <a:rPr lang="en-US" altLang="zh-CN" sz="2400" smtClean="0"/>
              <a:t>ICMP </a:t>
            </a:r>
            <a:r>
              <a:rPr lang="zh-CN" altLang="en-US" sz="2400" smtClean="0"/>
              <a:t>报文作为 </a:t>
            </a:r>
            <a:r>
              <a:rPr lang="en-US" altLang="zh-CN" sz="2400" smtClean="0"/>
              <a:t>IP </a:t>
            </a:r>
            <a:r>
              <a:rPr lang="zh-CN" altLang="en-US" sz="2400" smtClean="0"/>
              <a:t>层数据报的数据，加上数据报的首部，组成 </a:t>
            </a:r>
            <a:r>
              <a:rPr lang="en-US" altLang="zh-CN" sz="2400" smtClean="0"/>
              <a:t>IP </a:t>
            </a:r>
            <a:r>
              <a:rPr lang="zh-CN" altLang="en-US" sz="2400" smtClean="0"/>
              <a:t>数据报发送出去</a:t>
            </a:r>
            <a:endParaRPr lang="en-US" altLang="zh-CN" sz="2400" smtClean="0">
              <a:latin typeface="Times New Roman" pitchFamily="18" charset="0"/>
            </a:endParaRPr>
          </a:p>
        </p:txBody>
      </p:sp>
    </p:spTree>
    <p:extLst>
      <p:ext uri="{BB962C8B-B14F-4D97-AF65-F5344CB8AC3E}">
        <p14:creationId xmlns:p14="http://schemas.microsoft.com/office/powerpoint/2010/main" val="1504475544"/>
      </p:ext>
    </p:extLst>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7971"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7972"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3"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7974"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5"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6"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7"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8"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9"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0"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1"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2"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3"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4"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5"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6"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7"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7988"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7989"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7990"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7991"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7992"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7993"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7994"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7995"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7996"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7997"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7998"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7999"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8000"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8001"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8002"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8003"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8004"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8005"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8006"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8007"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8008"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8009" name="Group 41"/>
          <p:cNvGrpSpPr>
            <a:grpSpLocks/>
          </p:cNvGrpSpPr>
          <p:nvPr/>
        </p:nvGrpSpPr>
        <p:grpSpPr bwMode="auto">
          <a:xfrm>
            <a:off x="1069975" y="3748088"/>
            <a:ext cx="131763" cy="69850"/>
            <a:chOff x="833" y="3024"/>
            <a:chExt cx="78" cy="51"/>
          </a:xfrm>
        </p:grpSpPr>
        <p:sp>
          <p:nvSpPr>
            <p:cNvPr id="468010"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1"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2"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8013" name="Group 45"/>
          <p:cNvGrpSpPr>
            <a:grpSpLocks/>
          </p:cNvGrpSpPr>
          <p:nvPr/>
        </p:nvGrpSpPr>
        <p:grpSpPr bwMode="auto">
          <a:xfrm>
            <a:off x="8937625" y="3757613"/>
            <a:ext cx="131763" cy="66675"/>
            <a:chOff x="5432" y="3030"/>
            <a:chExt cx="78" cy="51"/>
          </a:xfrm>
        </p:grpSpPr>
        <p:sp>
          <p:nvSpPr>
            <p:cNvPr id="468014"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5"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6"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8017"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8"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9"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0"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1"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2"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3"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8024"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8025"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8026"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8027"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8028"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8029"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8030"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8031"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8032"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8033"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8034"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8035"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8036"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8037"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8038"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8039"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8040"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68048" name="Group 80"/>
          <p:cNvGrpSpPr>
            <a:grpSpLocks/>
          </p:cNvGrpSpPr>
          <p:nvPr/>
        </p:nvGrpSpPr>
        <p:grpSpPr bwMode="auto">
          <a:xfrm>
            <a:off x="369888" y="1341438"/>
            <a:ext cx="8666162" cy="5102225"/>
            <a:chOff x="233" y="845"/>
            <a:chExt cx="5459" cy="3214"/>
          </a:xfrm>
        </p:grpSpPr>
        <p:sp>
          <p:nvSpPr>
            <p:cNvPr id="468042" name="Text Box 74"/>
            <p:cNvSpPr txBox="1">
              <a:spLocks noChangeArrowheads="1"/>
            </p:cNvSpPr>
            <p:nvPr/>
          </p:nvSpPr>
          <p:spPr bwMode="auto">
            <a:xfrm>
              <a:off x="233" y="3194"/>
              <a:ext cx="5345"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总长度</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16 bit</a:t>
              </a:r>
              <a:r>
                <a:rPr lang="zh-CN" altLang="en-US">
                  <a:solidFill>
                    <a:srgbClr val="333399"/>
                  </a:solidFill>
                  <a:latin typeface="Arial" charset="0"/>
                  <a:ea typeface="黑体" pitchFamily="2" charset="-122"/>
                </a:rPr>
                <a:t>，指首部和数据之和的长度，</a:t>
              </a:r>
            </a:p>
            <a:p>
              <a:pPr algn="ctr"/>
              <a:r>
                <a:rPr lang="zh-CN" altLang="en-US">
                  <a:solidFill>
                    <a:srgbClr val="333399"/>
                  </a:solidFill>
                  <a:latin typeface="Arial" charset="0"/>
                  <a:ea typeface="黑体" pitchFamily="2" charset="-122"/>
                </a:rPr>
                <a:t>单位为字节，因此数据报的最大长度为 </a:t>
              </a:r>
              <a:r>
                <a:rPr lang="en-US" altLang="zh-CN">
                  <a:solidFill>
                    <a:srgbClr val="333399"/>
                  </a:solidFill>
                  <a:latin typeface="Arial" charset="0"/>
                  <a:ea typeface="黑体" pitchFamily="2" charset="-122"/>
                </a:rPr>
                <a:t>65535 </a:t>
              </a:r>
              <a:r>
                <a:rPr lang="zh-CN" altLang="en-US">
                  <a:solidFill>
                    <a:srgbClr val="333399"/>
                  </a:solidFill>
                  <a:latin typeface="Arial" charset="0"/>
                  <a:ea typeface="黑体" pitchFamily="2" charset="-122"/>
                </a:rPr>
                <a:t>字节。</a:t>
              </a:r>
            </a:p>
            <a:p>
              <a:pPr algn="ctr"/>
              <a:r>
                <a:rPr lang="zh-CN" altLang="en-US">
                  <a:solidFill>
                    <a:srgbClr val="333399"/>
                  </a:solidFill>
                  <a:latin typeface="Arial" charset="0"/>
                  <a:ea typeface="黑体" pitchFamily="2" charset="-122"/>
                </a:rPr>
                <a:t>总长度必须不超过最大传送单元 </a:t>
              </a:r>
              <a:r>
                <a:rPr lang="en-US" altLang="zh-CN">
                  <a:solidFill>
                    <a:srgbClr val="333399"/>
                  </a:solidFill>
                  <a:latin typeface="Arial" charset="0"/>
                  <a:ea typeface="黑体" pitchFamily="2" charset="-122"/>
                </a:rPr>
                <a:t>MTU</a:t>
              </a:r>
              <a:r>
                <a:rPr lang="zh-CN" altLang="en-US">
                  <a:solidFill>
                    <a:srgbClr val="333399"/>
                  </a:solidFill>
                  <a:latin typeface="Arial" charset="0"/>
                  <a:ea typeface="黑体" pitchFamily="2" charset="-122"/>
                </a:rPr>
                <a:t>。</a:t>
              </a:r>
              <a:r>
                <a:rPr lang="zh-CN" altLang="en-US"/>
                <a:t> </a:t>
              </a:r>
            </a:p>
          </p:txBody>
        </p:sp>
        <p:sp>
          <p:nvSpPr>
            <p:cNvPr id="468047" name="Rectangle 79"/>
            <p:cNvSpPr>
              <a:spLocks noChangeArrowheads="1"/>
            </p:cNvSpPr>
            <p:nvPr/>
          </p:nvSpPr>
          <p:spPr bwMode="auto">
            <a:xfrm>
              <a:off x="3208" y="845"/>
              <a:ext cx="2484"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8049" name="AutoShape 81"/>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8219105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80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3600" smtClean="0"/>
              <a:t>ICMP </a:t>
            </a:r>
            <a:r>
              <a:rPr lang="zh-CN" altLang="en-US" sz="3600" smtClean="0"/>
              <a:t>报文的格式 </a:t>
            </a:r>
            <a:endParaRPr lang="zh-CN" altLang="en-US" smtClean="0">
              <a:latin typeface="Times New Roman" pitchFamily="18" charset="0"/>
            </a:endParaRPr>
          </a:p>
        </p:txBody>
      </p:sp>
      <p:sp>
        <p:nvSpPr>
          <p:cNvPr id="4099" name="Rectangle 2"/>
          <p:cNvSpPr>
            <a:spLocks noChangeArrowheads="1"/>
          </p:cNvSpPr>
          <p:nvPr/>
        </p:nvSpPr>
        <p:spPr bwMode="auto">
          <a:xfrm>
            <a:off x="2205038" y="5267325"/>
            <a:ext cx="4248150" cy="3905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00" name="Rectangle 4"/>
          <p:cNvSpPr>
            <a:spLocks noChangeArrowheads="1"/>
          </p:cNvSpPr>
          <p:nvPr/>
        </p:nvSpPr>
        <p:spPr bwMode="auto">
          <a:xfrm>
            <a:off x="3363913" y="5273675"/>
            <a:ext cx="3089275" cy="3841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01" name="Freeform 5"/>
          <p:cNvSpPr>
            <a:spLocks/>
          </p:cNvSpPr>
          <p:nvPr/>
        </p:nvSpPr>
        <p:spPr bwMode="auto">
          <a:xfrm>
            <a:off x="2228850" y="4046538"/>
            <a:ext cx="5613400" cy="468312"/>
          </a:xfrm>
          <a:custGeom>
            <a:avLst/>
            <a:gdLst>
              <a:gd name="T0" fmla="*/ 0 w 2790"/>
              <a:gd name="T1" fmla="*/ 16904553 h 279"/>
              <a:gd name="T2" fmla="*/ 2147483647 w 2790"/>
              <a:gd name="T3" fmla="*/ 786079317 h 279"/>
              <a:gd name="T4" fmla="*/ 2147483647 w 2790"/>
              <a:gd name="T5" fmla="*/ 777626201 h 279"/>
              <a:gd name="T6" fmla="*/ 2147483647 w 2790"/>
              <a:gd name="T7" fmla="*/ 0 h 279"/>
              <a:gd name="T8" fmla="*/ 0 w 2790"/>
              <a:gd name="T9" fmla="*/ 16904553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0" h="279">
                <a:moveTo>
                  <a:pt x="0" y="6"/>
                </a:moveTo>
                <a:lnTo>
                  <a:pt x="561" y="279"/>
                </a:lnTo>
                <a:lnTo>
                  <a:pt x="2100" y="276"/>
                </a:lnTo>
                <a:lnTo>
                  <a:pt x="2790" y="0"/>
                </a:lnTo>
                <a:lnTo>
                  <a:pt x="0" y="6"/>
                </a:ln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Line 6"/>
          <p:cNvSpPr>
            <a:spLocks noChangeShapeType="1"/>
          </p:cNvSpPr>
          <p:nvPr/>
        </p:nvSpPr>
        <p:spPr bwMode="auto">
          <a:xfrm>
            <a:off x="2205038" y="5891213"/>
            <a:ext cx="424815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Text Box 7"/>
          <p:cNvSpPr txBox="1">
            <a:spLocks noChangeArrowheads="1"/>
          </p:cNvSpPr>
          <p:nvPr/>
        </p:nvSpPr>
        <p:spPr bwMode="auto">
          <a:xfrm>
            <a:off x="2303463" y="5264150"/>
            <a:ext cx="83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首  部</a:t>
            </a:r>
          </a:p>
        </p:txBody>
      </p:sp>
      <p:sp>
        <p:nvSpPr>
          <p:cNvPr id="4104" name="Rectangle 8"/>
          <p:cNvSpPr>
            <a:spLocks noChangeArrowheads="1"/>
          </p:cNvSpPr>
          <p:nvPr/>
        </p:nvSpPr>
        <p:spPr bwMode="auto">
          <a:xfrm>
            <a:off x="3363913" y="4491038"/>
            <a:ext cx="3089275" cy="39211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a:t>
            </a:r>
          </a:p>
        </p:txBody>
      </p:sp>
      <p:sp>
        <p:nvSpPr>
          <p:cNvPr id="4105" name="Text Box 9"/>
          <p:cNvSpPr txBox="1">
            <a:spLocks noChangeArrowheads="1"/>
          </p:cNvSpPr>
          <p:nvPr/>
        </p:nvSpPr>
        <p:spPr bwMode="auto">
          <a:xfrm>
            <a:off x="2116138" y="2133600"/>
            <a:ext cx="32543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0</a:t>
            </a:r>
          </a:p>
        </p:txBody>
      </p:sp>
      <p:sp>
        <p:nvSpPr>
          <p:cNvPr id="4106" name="Line 10"/>
          <p:cNvSpPr>
            <a:spLocks noChangeShapeType="1"/>
          </p:cNvSpPr>
          <p:nvPr/>
        </p:nvSpPr>
        <p:spPr bwMode="auto">
          <a:xfrm>
            <a:off x="3363913" y="5267325"/>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Text Box 11"/>
          <p:cNvSpPr txBox="1">
            <a:spLocks noChangeArrowheads="1"/>
          </p:cNvSpPr>
          <p:nvPr/>
        </p:nvSpPr>
        <p:spPr bwMode="auto">
          <a:xfrm>
            <a:off x="3994150" y="5264150"/>
            <a:ext cx="1617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数  据  部  分</a:t>
            </a:r>
          </a:p>
        </p:txBody>
      </p:sp>
      <p:sp>
        <p:nvSpPr>
          <p:cNvPr id="4108" name="AutoShape 12"/>
          <p:cNvSpPr>
            <a:spLocks noChangeArrowheads="1"/>
          </p:cNvSpPr>
          <p:nvPr/>
        </p:nvSpPr>
        <p:spPr bwMode="auto">
          <a:xfrm>
            <a:off x="4714875" y="4883150"/>
            <a:ext cx="288925" cy="468313"/>
          </a:xfrm>
          <a:prstGeom prst="downArrow">
            <a:avLst>
              <a:gd name="adj1" fmla="val 47222"/>
              <a:gd name="adj2" fmla="val 8374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09" name="Rectangle 13"/>
          <p:cNvSpPr>
            <a:spLocks noChangeArrowheads="1"/>
          </p:cNvSpPr>
          <p:nvPr/>
        </p:nvSpPr>
        <p:spPr bwMode="auto">
          <a:xfrm>
            <a:off x="2205038" y="2513013"/>
            <a:ext cx="5600700" cy="15636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10" name="Line 14"/>
          <p:cNvSpPr>
            <a:spLocks noChangeShapeType="1"/>
          </p:cNvSpPr>
          <p:nvPr/>
        </p:nvSpPr>
        <p:spPr bwMode="auto">
          <a:xfrm rot="5400000" flipV="1">
            <a:off x="5005388" y="73025"/>
            <a:ext cx="0" cy="5600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Line 15"/>
          <p:cNvSpPr>
            <a:spLocks noChangeShapeType="1"/>
          </p:cNvSpPr>
          <p:nvPr/>
        </p:nvSpPr>
        <p:spPr bwMode="auto">
          <a:xfrm flipV="1">
            <a:off x="3603625" y="2482850"/>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Line 16"/>
          <p:cNvSpPr>
            <a:spLocks noChangeShapeType="1"/>
          </p:cNvSpPr>
          <p:nvPr/>
        </p:nvSpPr>
        <p:spPr bwMode="auto">
          <a:xfrm flipV="1">
            <a:off x="5003800" y="2482850"/>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Line 17"/>
          <p:cNvSpPr>
            <a:spLocks noChangeShapeType="1"/>
          </p:cNvSpPr>
          <p:nvPr/>
        </p:nvSpPr>
        <p:spPr bwMode="auto">
          <a:xfrm flipV="1">
            <a:off x="5003800" y="2482850"/>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8"/>
          <p:cNvSpPr txBox="1">
            <a:spLocks noChangeArrowheads="1"/>
          </p:cNvSpPr>
          <p:nvPr/>
        </p:nvSpPr>
        <p:spPr bwMode="auto">
          <a:xfrm>
            <a:off x="5873750" y="245586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检验和</a:t>
            </a:r>
          </a:p>
        </p:txBody>
      </p:sp>
      <p:sp>
        <p:nvSpPr>
          <p:cNvPr id="21" name="Text Box 19"/>
          <p:cNvSpPr txBox="1">
            <a:spLocks noChangeArrowheads="1"/>
          </p:cNvSpPr>
          <p:nvPr/>
        </p:nvSpPr>
        <p:spPr bwMode="auto">
          <a:xfrm>
            <a:off x="2493963" y="24558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类型</a:t>
            </a:r>
          </a:p>
        </p:txBody>
      </p:sp>
      <p:sp>
        <p:nvSpPr>
          <p:cNvPr id="22" name="Text Box 20"/>
          <p:cNvSpPr txBox="1">
            <a:spLocks noChangeArrowheads="1"/>
          </p:cNvSpPr>
          <p:nvPr/>
        </p:nvSpPr>
        <p:spPr bwMode="auto">
          <a:xfrm>
            <a:off x="3973513" y="24558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代码</a:t>
            </a:r>
          </a:p>
        </p:txBody>
      </p:sp>
      <p:sp>
        <p:nvSpPr>
          <p:cNvPr id="4117" name="Text Box 21"/>
          <p:cNvSpPr txBox="1">
            <a:spLocks noChangeArrowheads="1"/>
          </p:cNvSpPr>
          <p:nvPr/>
        </p:nvSpPr>
        <p:spPr bwMode="auto">
          <a:xfrm>
            <a:off x="2438400" y="2852738"/>
            <a:ext cx="4797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（这 </a:t>
            </a:r>
            <a:r>
              <a:rPr kumimoji="1" lang="en-US" altLang="zh-CN" sz="2000">
                <a:solidFill>
                  <a:srgbClr val="333399"/>
                </a:solidFill>
                <a:latin typeface="Arial" charset="0"/>
                <a:ea typeface="黑体" pitchFamily="49" charset="-122"/>
              </a:rPr>
              <a:t>4 </a:t>
            </a:r>
            <a:r>
              <a:rPr kumimoji="1" lang="zh-CN" altLang="en-US" sz="2000">
                <a:solidFill>
                  <a:srgbClr val="333399"/>
                </a:solidFill>
                <a:latin typeface="Arial" charset="0"/>
                <a:ea typeface="黑体" pitchFamily="49" charset="-122"/>
              </a:rPr>
              <a:t>个字节取决于 </a:t>
            </a: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报文的类型）</a:t>
            </a:r>
          </a:p>
        </p:txBody>
      </p:sp>
      <p:sp>
        <p:nvSpPr>
          <p:cNvPr id="4118" name="Text Box 22"/>
          <p:cNvSpPr txBox="1">
            <a:spLocks noChangeArrowheads="1"/>
          </p:cNvSpPr>
          <p:nvPr/>
        </p:nvSpPr>
        <p:spPr bwMode="auto">
          <a:xfrm>
            <a:off x="3497263" y="2133600"/>
            <a:ext cx="32543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8</a:t>
            </a:r>
          </a:p>
        </p:txBody>
      </p:sp>
      <p:sp>
        <p:nvSpPr>
          <p:cNvPr id="4119" name="Text Box 23"/>
          <p:cNvSpPr txBox="1">
            <a:spLocks noChangeArrowheads="1"/>
          </p:cNvSpPr>
          <p:nvPr/>
        </p:nvSpPr>
        <p:spPr bwMode="auto">
          <a:xfrm>
            <a:off x="4826000" y="2133600"/>
            <a:ext cx="46672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16</a:t>
            </a:r>
          </a:p>
        </p:txBody>
      </p:sp>
      <p:sp>
        <p:nvSpPr>
          <p:cNvPr id="4120" name="Rectangle 24"/>
          <p:cNvSpPr>
            <a:spLocks noChangeArrowheads="1"/>
          </p:cNvSpPr>
          <p:nvPr/>
        </p:nvSpPr>
        <p:spPr bwMode="auto">
          <a:xfrm>
            <a:off x="3635375" y="5735638"/>
            <a:ext cx="1273175"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21" name="Text Box 25"/>
          <p:cNvSpPr txBox="1">
            <a:spLocks noChangeArrowheads="1"/>
          </p:cNvSpPr>
          <p:nvPr/>
        </p:nvSpPr>
        <p:spPr bwMode="auto">
          <a:xfrm>
            <a:off x="7475538" y="2133600"/>
            <a:ext cx="46672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31</a:t>
            </a:r>
          </a:p>
        </p:txBody>
      </p:sp>
      <p:sp>
        <p:nvSpPr>
          <p:cNvPr id="4122" name="Text Box 26"/>
          <p:cNvSpPr txBox="1">
            <a:spLocks noChangeArrowheads="1"/>
          </p:cNvSpPr>
          <p:nvPr/>
        </p:nvSpPr>
        <p:spPr bwMode="auto">
          <a:xfrm>
            <a:off x="3602038" y="5697538"/>
            <a:ext cx="1257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4123" name="Line 27"/>
          <p:cNvSpPr>
            <a:spLocks noChangeShapeType="1"/>
          </p:cNvSpPr>
          <p:nvPr/>
        </p:nvSpPr>
        <p:spPr bwMode="auto">
          <a:xfrm rot="-5400000">
            <a:off x="5005388" y="465138"/>
            <a:ext cx="0" cy="5600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Text Box 28"/>
          <p:cNvSpPr txBox="1">
            <a:spLocks noChangeArrowheads="1"/>
          </p:cNvSpPr>
          <p:nvPr/>
        </p:nvSpPr>
        <p:spPr bwMode="auto">
          <a:xfrm>
            <a:off x="323850" y="2276475"/>
            <a:ext cx="1481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90000"/>
              </a:lnSpc>
            </a:pPr>
            <a:r>
              <a:rPr kumimoji="1" lang="zh-CN" altLang="en-US" sz="2000">
                <a:solidFill>
                  <a:srgbClr val="333399"/>
                </a:solidFill>
                <a:latin typeface="Arial" charset="0"/>
                <a:ea typeface="黑体" pitchFamily="49" charset="-122"/>
              </a:rPr>
              <a:t>前 </a:t>
            </a:r>
            <a:r>
              <a:rPr kumimoji="1" lang="en-US" altLang="zh-CN" sz="2000">
                <a:solidFill>
                  <a:srgbClr val="333399"/>
                </a:solidFill>
                <a:latin typeface="Arial" charset="0"/>
                <a:ea typeface="黑体" pitchFamily="49" charset="-122"/>
              </a:rPr>
              <a:t>4 </a:t>
            </a:r>
            <a:r>
              <a:rPr kumimoji="1" lang="zh-CN" altLang="en-US" sz="2000">
                <a:solidFill>
                  <a:srgbClr val="333399"/>
                </a:solidFill>
                <a:latin typeface="Arial" charset="0"/>
                <a:ea typeface="黑体" pitchFamily="49" charset="-122"/>
              </a:rPr>
              <a:t>个字节</a:t>
            </a:r>
          </a:p>
          <a:p>
            <a:pPr algn="ctr" eaLnBrk="1" hangingPunct="1">
              <a:lnSpc>
                <a:spcPct val="90000"/>
              </a:lnSpc>
            </a:pPr>
            <a:r>
              <a:rPr kumimoji="1" lang="zh-CN" altLang="en-US" sz="2000">
                <a:solidFill>
                  <a:srgbClr val="333399"/>
                </a:solidFill>
                <a:latin typeface="Arial" charset="0"/>
                <a:ea typeface="黑体" pitchFamily="49" charset="-122"/>
              </a:rPr>
              <a:t>都是一样的</a:t>
            </a:r>
          </a:p>
        </p:txBody>
      </p:sp>
      <p:sp>
        <p:nvSpPr>
          <p:cNvPr id="4125" name="Text Box 29"/>
          <p:cNvSpPr txBox="1">
            <a:spLocks noChangeArrowheads="1"/>
          </p:cNvSpPr>
          <p:nvPr/>
        </p:nvSpPr>
        <p:spPr bwMode="auto">
          <a:xfrm>
            <a:off x="2790825" y="3463925"/>
            <a:ext cx="444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的数据部分（长度取决于类型）</a:t>
            </a:r>
          </a:p>
        </p:txBody>
      </p:sp>
      <p:sp>
        <p:nvSpPr>
          <p:cNvPr id="32" name="Line 30"/>
          <p:cNvSpPr>
            <a:spLocks noChangeShapeType="1"/>
          </p:cNvSpPr>
          <p:nvPr/>
        </p:nvSpPr>
        <p:spPr bwMode="auto">
          <a:xfrm>
            <a:off x="1720850" y="2638425"/>
            <a:ext cx="484188"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58511262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2"/>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21"/>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22"/>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0" grpId="0"/>
      <p:bldP spid="3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sz="3600" smtClean="0"/>
              <a:t>两种</a:t>
            </a:r>
            <a:r>
              <a:rPr lang="en-US" altLang="zh-CN" sz="3600" smtClean="0"/>
              <a:t>ICMP </a:t>
            </a:r>
            <a:r>
              <a:rPr lang="zh-CN" altLang="en-US" sz="3600" smtClean="0"/>
              <a:t>报文</a:t>
            </a:r>
            <a:endParaRPr lang="zh-CN" altLang="en-US" smtClean="0">
              <a:latin typeface="Times New Roman" pitchFamily="18" charset="0"/>
            </a:endParaRPr>
          </a:p>
        </p:txBody>
      </p:sp>
      <p:pic>
        <p:nvPicPr>
          <p:cNvPr id="61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73238"/>
            <a:ext cx="712787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577249"/>
      </p:ext>
    </p:extLst>
  </p:cSld>
  <p:clrMapOvr>
    <a:masterClrMapping/>
  </p:clrMapOvr>
  <p:transition spd="med">
    <p:random/>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z="3600" smtClean="0"/>
              <a:t>目的站不可到达</a:t>
            </a:r>
          </a:p>
        </p:txBody>
      </p:sp>
      <p:sp>
        <p:nvSpPr>
          <p:cNvPr id="7171" name="Rectangle 3"/>
          <p:cNvSpPr>
            <a:spLocks noGrp="1" noChangeArrowheads="1"/>
          </p:cNvSpPr>
          <p:nvPr>
            <p:ph type="body" idx="1"/>
          </p:nvPr>
        </p:nvSpPr>
        <p:spPr>
          <a:xfrm>
            <a:off x="250825" y="1714500"/>
            <a:ext cx="8137525" cy="4959350"/>
          </a:xfrm>
        </p:spPr>
        <p:txBody>
          <a:bodyPr/>
          <a:lstStyle/>
          <a:p>
            <a:r>
              <a:rPr lang="zh-CN" altLang="en-US" sz="2400" b="1" smtClean="0">
                <a:ea typeface="楷体_GB2312" pitchFamily="49" charset="-122"/>
              </a:rPr>
              <a:t>网络不可到达（</a:t>
            </a:r>
            <a:r>
              <a:rPr lang="en-US" altLang="zh-CN" sz="2400" b="1" smtClean="0">
                <a:ea typeface="楷体_GB2312" pitchFamily="49" charset="-122"/>
              </a:rPr>
              <a:t>net unreachable） </a:t>
            </a:r>
          </a:p>
          <a:p>
            <a:r>
              <a:rPr lang="zh-CN" altLang="en-US" sz="2400" b="1" smtClean="0">
                <a:ea typeface="楷体_GB2312" pitchFamily="49" charset="-122"/>
              </a:rPr>
              <a:t>主机不可到达（</a:t>
            </a:r>
            <a:r>
              <a:rPr lang="en-US" altLang="zh-CN" sz="2400" b="1" smtClean="0">
                <a:ea typeface="楷体_GB2312" pitchFamily="49" charset="-122"/>
              </a:rPr>
              <a:t>host unreachable） </a:t>
            </a:r>
          </a:p>
          <a:p>
            <a:r>
              <a:rPr lang="zh-CN" altLang="en-US" sz="2400" b="1" smtClean="0">
                <a:ea typeface="楷体_GB2312" pitchFamily="49" charset="-122"/>
              </a:rPr>
              <a:t>协议不可到达（</a:t>
            </a:r>
            <a:r>
              <a:rPr lang="en-US" altLang="zh-CN" sz="2400" b="1" smtClean="0">
                <a:ea typeface="楷体_GB2312" pitchFamily="49" charset="-122"/>
              </a:rPr>
              <a:t>protocol unreachable） </a:t>
            </a:r>
          </a:p>
          <a:p>
            <a:r>
              <a:rPr lang="zh-CN" altLang="en-US" sz="2400" b="1" smtClean="0">
                <a:ea typeface="楷体_GB2312" pitchFamily="49" charset="-122"/>
              </a:rPr>
              <a:t>端口不可到达（</a:t>
            </a:r>
            <a:r>
              <a:rPr lang="en-US" altLang="zh-CN" sz="2400" b="1" smtClean="0">
                <a:ea typeface="楷体_GB2312" pitchFamily="49" charset="-122"/>
              </a:rPr>
              <a:t>port unreachable） </a:t>
            </a:r>
          </a:p>
          <a:p>
            <a:r>
              <a:rPr lang="zh-CN" altLang="en-US" sz="2400" b="1" smtClean="0">
                <a:ea typeface="楷体_GB2312" pitchFamily="49" charset="-122"/>
              </a:rPr>
              <a:t>源路由选择不能完成（</a:t>
            </a:r>
            <a:r>
              <a:rPr lang="en-US" altLang="zh-CN" sz="2400" b="1" smtClean="0">
                <a:ea typeface="楷体_GB2312" pitchFamily="49" charset="-122"/>
              </a:rPr>
              <a:t>source route failed） </a:t>
            </a:r>
          </a:p>
          <a:p>
            <a:r>
              <a:rPr lang="zh-CN" altLang="en-US" sz="2400" b="1" smtClean="0">
                <a:ea typeface="楷体_GB2312" pitchFamily="49" charset="-122"/>
              </a:rPr>
              <a:t>目的网络不可知（</a:t>
            </a:r>
            <a:r>
              <a:rPr lang="en-US" altLang="zh-CN" sz="2400" b="1" smtClean="0">
                <a:ea typeface="楷体_GB2312" pitchFamily="49" charset="-122"/>
              </a:rPr>
              <a:t>unknown destination network） </a:t>
            </a:r>
          </a:p>
          <a:p>
            <a:r>
              <a:rPr lang="zh-CN" altLang="en-US" sz="2400" b="1" smtClean="0">
                <a:ea typeface="楷体_GB2312" pitchFamily="49" charset="-122"/>
              </a:rPr>
              <a:t>目的主机不可知</a:t>
            </a:r>
            <a:r>
              <a:rPr lang="zh-CN" altLang="en-GB" sz="2400" b="1" smtClean="0">
                <a:ea typeface="楷体_GB2312" pitchFamily="49" charset="-122"/>
              </a:rPr>
              <a:t>（</a:t>
            </a:r>
            <a:r>
              <a:rPr lang="en-US" altLang="zh-CN" sz="2400" b="1" smtClean="0">
                <a:ea typeface="楷体_GB2312" pitchFamily="49" charset="-122"/>
              </a:rPr>
              <a:t>unknown destination host</a:t>
            </a:r>
            <a:r>
              <a:rPr lang="en-GB" altLang="zh-CN" sz="2400" b="1" smtClean="0">
                <a:ea typeface="楷体_GB2312" pitchFamily="49" charset="-122"/>
              </a:rPr>
              <a:t>）</a:t>
            </a:r>
            <a:endParaRPr lang="en-US" altLang="zh-CN" sz="2400" b="1" smtClean="0">
              <a:ea typeface="楷体_GB2312" pitchFamily="49" charset="-122"/>
            </a:endParaRPr>
          </a:p>
        </p:txBody>
      </p:sp>
    </p:spTree>
    <p:extLst>
      <p:ext uri="{BB962C8B-B14F-4D97-AF65-F5344CB8AC3E}">
        <p14:creationId xmlns:p14="http://schemas.microsoft.com/office/powerpoint/2010/main" val="2969574303"/>
      </p:ext>
    </p:extLst>
  </p:cSld>
  <p:clrMapOvr>
    <a:masterClrMapping/>
  </p:clrMapOvr>
  <p:transition spd="med">
    <p:random/>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3600" smtClean="0"/>
              <a:t>ICMP </a:t>
            </a:r>
            <a:r>
              <a:rPr lang="zh-CN" altLang="en-US" sz="3600" smtClean="0"/>
              <a:t>差错报告报文的数据字段的内容</a:t>
            </a:r>
          </a:p>
        </p:txBody>
      </p:sp>
      <p:sp>
        <p:nvSpPr>
          <p:cNvPr id="8195" name="Rectangle 2"/>
          <p:cNvSpPr>
            <a:spLocks noChangeArrowheads="1"/>
          </p:cNvSpPr>
          <p:nvPr/>
        </p:nvSpPr>
        <p:spPr bwMode="auto">
          <a:xfrm>
            <a:off x="417513" y="4662488"/>
            <a:ext cx="4183062" cy="59690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196" name="Rectangle 5"/>
          <p:cNvSpPr>
            <a:spLocks noChangeArrowheads="1"/>
          </p:cNvSpPr>
          <p:nvPr/>
        </p:nvSpPr>
        <p:spPr bwMode="auto">
          <a:xfrm>
            <a:off x="1109663" y="4662488"/>
            <a:ext cx="3490912" cy="596900"/>
          </a:xfrm>
          <a:prstGeom prst="rect">
            <a:avLst/>
          </a:prstGeom>
          <a:solidFill>
            <a:srgbClr val="CCEC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197" name="Line 6"/>
          <p:cNvSpPr>
            <a:spLocks noChangeShapeType="1"/>
          </p:cNvSpPr>
          <p:nvPr/>
        </p:nvSpPr>
        <p:spPr bwMode="auto">
          <a:xfrm>
            <a:off x="417513" y="5468938"/>
            <a:ext cx="4183062" cy="20637"/>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Text Box 7"/>
          <p:cNvSpPr txBox="1">
            <a:spLocks noChangeArrowheads="1"/>
          </p:cNvSpPr>
          <p:nvPr/>
        </p:nvSpPr>
        <p:spPr bwMode="auto">
          <a:xfrm>
            <a:off x="420688" y="4791075"/>
            <a:ext cx="692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zh-CN" altLang="en-US" sz="2000">
                <a:solidFill>
                  <a:srgbClr val="333399"/>
                </a:solidFill>
                <a:latin typeface="Arial" charset="0"/>
                <a:ea typeface="黑体" pitchFamily="49" charset="-122"/>
              </a:rPr>
              <a:t>首部</a:t>
            </a:r>
          </a:p>
        </p:txBody>
      </p:sp>
      <p:sp>
        <p:nvSpPr>
          <p:cNvPr id="8199" name="Line 8"/>
          <p:cNvSpPr>
            <a:spLocks noChangeShapeType="1"/>
          </p:cNvSpPr>
          <p:nvPr/>
        </p:nvSpPr>
        <p:spPr bwMode="auto">
          <a:xfrm>
            <a:off x="1109663" y="4662488"/>
            <a:ext cx="0" cy="596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Rectangle 9"/>
          <p:cNvSpPr>
            <a:spLocks noChangeArrowheads="1"/>
          </p:cNvSpPr>
          <p:nvPr/>
        </p:nvSpPr>
        <p:spPr bwMode="auto">
          <a:xfrm>
            <a:off x="1968500" y="5318125"/>
            <a:ext cx="1120775"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1" name="Text Box 10"/>
          <p:cNvSpPr txBox="1">
            <a:spLocks noChangeArrowheads="1"/>
          </p:cNvSpPr>
          <p:nvPr/>
        </p:nvSpPr>
        <p:spPr bwMode="auto">
          <a:xfrm>
            <a:off x="1916113" y="5240338"/>
            <a:ext cx="1255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8202" name="Rectangle 11"/>
          <p:cNvSpPr>
            <a:spLocks noChangeArrowheads="1"/>
          </p:cNvSpPr>
          <p:nvPr/>
        </p:nvSpPr>
        <p:spPr bwMode="auto">
          <a:xfrm>
            <a:off x="1109663" y="3641725"/>
            <a:ext cx="3490912" cy="59531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3" name="Rectangle 12"/>
          <p:cNvSpPr>
            <a:spLocks noChangeArrowheads="1"/>
          </p:cNvSpPr>
          <p:nvPr/>
        </p:nvSpPr>
        <p:spPr bwMode="auto">
          <a:xfrm>
            <a:off x="1109663" y="3641725"/>
            <a:ext cx="3490912" cy="595313"/>
          </a:xfrm>
          <a:prstGeom prst="rect">
            <a:avLst/>
          </a:prstGeom>
          <a:solidFill>
            <a:srgbClr val="CCEC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4" name="Text Box 13"/>
          <p:cNvSpPr txBox="1">
            <a:spLocks noChangeArrowheads="1"/>
          </p:cNvSpPr>
          <p:nvPr/>
        </p:nvSpPr>
        <p:spPr bwMode="auto">
          <a:xfrm>
            <a:off x="1146175" y="3663950"/>
            <a:ext cx="12271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的</a:t>
            </a:r>
          </a:p>
          <a:p>
            <a:pPr algn="ctr" eaLnBrk="1" hangingPunct="1">
              <a:lnSpc>
                <a:spcPct val="80000"/>
              </a:lnSpc>
            </a:pPr>
            <a:r>
              <a:rPr kumimoji="1" lang="zh-CN" altLang="en-US" sz="2000">
                <a:solidFill>
                  <a:srgbClr val="333399"/>
                </a:solidFill>
                <a:latin typeface="Arial" charset="0"/>
                <a:ea typeface="黑体" pitchFamily="49" charset="-122"/>
              </a:rPr>
              <a:t>前 </a:t>
            </a:r>
            <a:r>
              <a:rPr kumimoji="1" lang="en-US" altLang="zh-CN" sz="2000">
                <a:solidFill>
                  <a:srgbClr val="333399"/>
                </a:solidFill>
                <a:latin typeface="Arial" charset="0"/>
                <a:ea typeface="黑体" pitchFamily="49" charset="-122"/>
              </a:rPr>
              <a:t>8 </a:t>
            </a:r>
            <a:r>
              <a:rPr kumimoji="1" lang="zh-CN" altLang="en-US" sz="2000">
                <a:solidFill>
                  <a:srgbClr val="333399"/>
                </a:solidFill>
                <a:latin typeface="Arial" charset="0"/>
                <a:ea typeface="黑体" pitchFamily="49" charset="-122"/>
              </a:rPr>
              <a:t>字节</a:t>
            </a:r>
          </a:p>
        </p:txBody>
      </p:sp>
      <p:sp>
        <p:nvSpPr>
          <p:cNvPr id="8205" name="Line 14"/>
          <p:cNvSpPr>
            <a:spLocks noChangeShapeType="1"/>
          </p:cNvSpPr>
          <p:nvPr/>
        </p:nvSpPr>
        <p:spPr bwMode="auto">
          <a:xfrm>
            <a:off x="2386013" y="3641725"/>
            <a:ext cx="0" cy="5953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Text Box 15"/>
          <p:cNvSpPr txBox="1">
            <a:spLocks noChangeArrowheads="1"/>
          </p:cNvSpPr>
          <p:nvPr/>
        </p:nvSpPr>
        <p:spPr bwMode="auto">
          <a:xfrm>
            <a:off x="4606925" y="4760913"/>
            <a:ext cx="337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装入 </a:t>
            </a: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报文的 </a:t>
            </a: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8207" name="Rectangle 16"/>
          <p:cNvSpPr>
            <a:spLocks noChangeArrowheads="1"/>
          </p:cNvSpPr>
          <p:nvPr/>
        </p:nvSpPr>
        <p:spPr bwMode="auto">
          <a:xfrm>
            <a:off x="2386013" y="2619375"/>
            <a:ext cx="6046787" cy="596900"/>
          </a:xfrm>
          <a:prstGeom prst="rect">
            <a:avLst/>
          </a:prstGeom>
          <a:solidFill>
            <a:srgbClr val="FFFF99"/>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8" name="Text Box 17"/>
          <p:cNvSpPr txBox="1">
            <a:spLocks noChangeArrowheads="1"/>
          </p:cNvSpPr>
          <p:nvPr/>
        </p:nvSpPr>
        <p:spPr bwMode="auto">
          <a:xfrm>
            <a:off x="2508250" y="2632075"/>
            <a:ext cx="12557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a:p>
            <a:pPr algn="ctr" eaLnBrk="1" hangingPunct="1">
              <a:lnSpc>
                <a:spcPct val="80000"/>
              </a:lnSpc>
            </a:pPr>
            <a:r>
              <a:rPr kumimoji="1" lang="zh-CN" altLang="en-US" sz="2000">
                <a:solidFill>
                  <a:srgbClr val="333399"/>
                </a:solidFill>
                <a:latin typeface="Arial" charset="0"/>
                <a:ea typeface="黑体" pitchFamily="49" charset="-122"/>
              </a:rPr>
              <a:t>首部</a:t>
            </a:r>
          </a:p>
        </p:txBody>
      </p:sp>
      <p:sp>
        <p:nvSpPr>
          <p:cNvPr id="8209" name="Line 18"/>
          <p:cNvSpPr>
            <a:spLocks noChangeShapeType="1"/>
          </p:cNvSpPr>
          <p:nvPr/>
        </p:nvSpPr>
        <p:spPr bwMode="auto">
          <a:xfrm>
            <a:off x="4003675" y="2619375"/>
            <a:ext cx="0" cy="596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Text Box 19"/>
          <p:cNvSpPr txBox="1">
            <a:spLocks noChangeArrowheads="1"/>
          </p:cNvSpPr>
          <p:nvPr/>
        </p:nvSpPr>
        <p:spPr bwMode="auto">
          <a:xfrm>
            <a:off x="4695825" y="3752850"/>
            <a:ext cx="2411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差错报告报文</a:t>
            </a:r>
          </a:p>
        </p:txBody>
      </p:sp>
      <p:sp>
        <p:nvSpPr>
          <p:cNvPr id="8211" name="Text Box 20"/>
          <p:cNvSpPr txBox="1">
            <a:spLocks noChangeArrowheads="1"/>
          </p:cNvSpPr>
          <p:nvPr/>
        </p:nvSpPr>
        <p:spPr bwMode="auto">
          <a:xfrm>
            <a:off x="3973513" y="2624138"/>
            <a:ext cx="692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8</a:t>
            </a:r>
          </a:p>
          <a:p>
            <a:pPr algn="ctr" eaLnBrk="1" hangingPunct="1">
              <a:lnSpc>
                <a:spcPct val="80000"/>
              </a:lnSpc>
            </a:pPr>
            <a:r>
              <a:rPr kumimoji="1" lang="zh-CN" altLang="en-US" sz="2000">
                <a:solidFill>
                  <a:srgbClr val="333399"/>
                </a:solidFill>
                <a:latin typeface="Arial" charset="0"/>
                <a:ea typeface="黑体" pitchFamily="49" charset="-122"/>
              </a:rPr>
              <a:t>字节</a:t>
            </a:r>
          </a:p>
        </p:txBody>
      </p:sp>
      <p:sp>
        <p:nvSpPr>
          <p:cNvPr id="8212" name="Line 21"/>
          <p:cNvSpPr>
            <a:spLocks noChangeShapeType="1"/>
          </p:cNvSpPr>
          <p:nvPr/>
        </p:nvSpPr>
        <p:spPr bwMode="auto">
          <a:xfrm>
            <a:off x="4600575" y="2619375"/>
            <a:ext cx="0" cy="5969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Text Box 22"/>
          <p:cNvSpPr txBox="1">
            <a:spLocks noChangeArrowheads="1"/>
          </p:cNvSpPr>
          <p:nvPr/>
        </p:nvSpPr>
        <p:spPr bwMode="auto">
          <a:xfrm>
            <a:off x="323850" y="2671763"/>
            <a:ext cx="2087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收到的 </a:t>
            </a: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8214" name="Line 23"/>
          <p:cNvSpPr>
            <a:spLocks noChangeShapeType="1"/>
          </p:cNvSpPr>
          <p:nvPr/>
        </p:nvSpPr>
        <p:spPr bwMode="auto">
          <a:xfrm>
            <a:off x="4600575" y="3216275"/>
            <a:ext cx="0" cy="4254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5" name="Line 24"/>
          <p:cNvSpPr>
            <a:spLocks noChangeShapeType="1"/>
          </p:cNvSpPr>
          <p:nvPr/>
        </p:nvSpPr>
        <p:spPr bwMode="auto">
          <a:xfrm>
            <a:off x="4003675" y="3641725"/>
            <a:ext cx="0" cy="59531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Text Box 25"/>
          <p:cNvSpPr txBox="1">
            <a:spLocks noChangeArrowheads="1"/>
          </p:cNvSpPr>
          <p:nvPr/>
        </p:nvSpPr>
        <p:spPr bwMode="auto">
          <a:xfrm>
            <a:off x="2508250" y="3663950"/>
            <a:ext cx="12557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a:p>
            <a:pPr algn="ctr" eaLnBrk="1" hangingPunct="1">
              <a:lnSpc>
                <a:spcPct val="80000"/>
              </a:lnSpc>
            </a:pPr>
            <a:r>
              <a:rPr kumimoji="1" lang="zh-CN" altLang="en-US" sz="2000">
                <a:solidFill>
                  <a:srgbClr val="333399"/>
                </a:solidFill>
                <a:latin typeface="Arial" charset="0"/>
                <a:ea typeface="黑体" pitchFamily="49" charset="-122"/>
              </a:rPr>
              <a:t>首部</a:t>
            </a:r>
          </a:p>
        </p:txBody>
      </p:sp>
      <p:sp>
        <p:nvSpPr>
          <p:cNvPr id="8217" name="Text Box 26"/>
          <p:cNvSpPr txBox="1">
            <a:spLocks noChangeArrowheads="1"/>
          </p:cNvSpPr>
          <p:nvPr/>
        </p:nvSpPr>
        <p:spPr bwMode="auto">
          <a:xfrm>
            <a:off x="3981450" y="3663950"/>
            <a:ext cx="692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8</a:t>
            </a:r>
          </a:p>
          <a:p>
            <a:pPr algn="ctr" eaLnBrk="1" hangingPunct="1">
              <a:lnSpc>
                <a:spcPct val="80000"/>
              </a:lnSpc>
            </a:pPr>
            <a:r>
              <a:rPr kumimoji="1" lang="zh-CN" altLang="en-US" sz="2000">
                <a:solidFill>
                  <a:srgbClr val="333399"/>
                </a:solidFill>
                <a:latin typeface="Arial" charset="0"/>
                <a:ea typeface="黑体" pitchFamily="49" charset="-122"/>
              </a:rPr>
              <a:t>字节</a:t>
            </a:r>
          </a:p>
        </p:txBody>
      </p:sp>
      <p:sp>
        <p:nvSpPr>
          <p:cNvPr id="8218" name="AutoShape 27"/>
          <p:cNvSpPr>
            <a:spLocks noChangeArrowheads="1"/>
          </p:cNvSpPr>
          <p:nvPr/>
        </p:nvSpPr>
        <p:spPr bwMode="auto">
          <a:xfrm>
            <a:off x="2982913" y="3187700"/>
            <a:ext cx="255587" cy="509588"/>
          </a:xfrm>
          <a:prstGeom prst="downArrow">
            <a:avLst>
              <a:gd name="adj1" fmla="val 47222"/>
              <a:gd name="adj2" fmla="val 1030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19" name="AutoShape 28"/>
          <p:cNvSpPr>
            <a:spLocks noChangeArrowheads="1"/>
          </p:cNvSpPr>
          <p:nvPr/>
        </p:nvSpPr>
        <p:spPr bwMode="auto">
          <a:xfrm>
            <a:off x="4203700" y="3187700"/>
            <a:ext cx="254000" cy="509588"/>
          </a:xfrm>
          <a:prstGeom prst="downArrow">
            <a:avLst>
              <a:gd name="adj1" fmla="val 47222"/>
              <a:gd name="adj2" fmla="val 1036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20" name="Text Box 29"/>
          <p:cNvSpPr txBox="1">
            <a:spLocks noChangeArrowheads="1"/>
          </p:cNvSpPr>
          <p:nvPr/>
        </p:nvSpPr>
        <p:spPr bwMode="auto">
          <a:xfrm>
            <a:off x="1668463" y="4791075"/>
            <a:ext cx="241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差错报告报文</a:t>
            </a:r>
          </a:p>
        </p:txBody>
      </p:sp>
      <p:sp>
        <p:nvSpPr>
          <p:cNvPr id="8221" name="Text Box 30"/>
          <p:cNvSpPr txBox="1">
            <a:spLocks noChangeArrowheads="1"/>
          </p:cNvSpPr>
          <p:nvPr/>
        </p:nvSpPr>
        <p:spPr bwMode="auto">
          <a:xfrm>
            <a:off x="4986338" y="2024063"/>
            <a:ext cx="2525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数据报的数据字段</a:t>
            </a:r>
          </a:p>
        </p:txBody>
      </p:sp>
      <p:sp>
        <p:nvSpPr>
          <p:cNvPr id="8222" name="AutoShape 31"/>
          <p:cNvSpPr>
            <a:spLocks/>
          </p:cNvSpPr>
          <p:nvPr/>
        </p:nvSpPr>
        <p:spPr bwMode="auto">
          <a:xfrm rot="5400000">
            <a:off x="6090444" y="277019"/>
            <a:ext cx="169862" cy="4343400"/>
          </a:xfrm>
          <a:prstGeom prst="leftBrace">
            <a:avLst>
              <a:gd name="adj1" fmla="val 213085"/>
              <a:gd name="adj2" fmla="val 50000"/>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23" name="Line 32"/>
          <p:cNvSpPr>
            <a:spLocks noChangeShapeType="1"/>
          </p:cNvSpPr>
          <p:nvPr/>
        </p:nvSpPr>
        <p:spPr bwMode="auto">
          <a:xfrm>
            <a:off x="2386013" y="3216275"/>
            <a:ext cx="0" cy="4254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4" name="Line 33"/>
          <p:cNvSpPr>
            <a:spLocks noChangeShapeType="1"/>
          </p:cNvSpPr>
          <p:nvPr/>
        </p:nvSpPr>
        <p:spPr bwMode="auto">
          <a:xfrm>
            <a:off x="1109663" y="4237038"/>
            <a:ext cx="0" cy="4254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5" name="Line 34"/>
          <p:cNvSpPr>
            <a:spLocks noChangeShapeType="1"/>
          </p:cNvSpPr>
          <p:nvPr/>
        </p:nvSpPr>
        <p:spPr bwMode="auto">
          <a:xfrm>
            <a:off x="4600575" y="4237038"/>
            <a:ext cx="0" cy="4254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6" name="AutoShape 35"/>
          <p:cNvSpPr>
            <a:spLocks noChangeArrowheads="1"/>
          </p:cNvSpPr>
          <p:nvPr/>
        </p:nvSpPr>
        <p:spPr bwMode="auto">
          <a:xfrm>
            <a:off x="2811463" y="4211638"/>
            <a:ext cx="257175" cy="511175"/>
          </a:xfrm>
          <a:prstGeom prst="downArrow">
            <a:avLst>
              <a:gd name="adj1" fmla="val 47222"/>
              <a:gd name="adj2" fmla="val 1026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Tree>
    <p:extLst>
      <p:ext uri="{BB962C8B-B14F-4D97-AF65-F5344CB8AC3E}">
        <p14:creationId xmlns:p14="http://schemas.microsoft.com/office/powerpoint/2010/main" val="2363225348"/>
      </p:ext>
    </p:extLst>
  </p:cSld>
  <p:clrMapOvr>
    <a:masterClrMapping/>
  </p:clrMapOvr>
  <p:transition spd="med">
    <p:random/>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4675" y="304800"/>
            <a:ext cx="7669213" cy="1216025"/>
          </a:xfrm>
        </p:spPr>
        <p:txBody>
          <a:bodyPr/>
          <a:lstStyle/>
          <a:p>
            <a:pPr eaLnBrk="1" hangingPunct="1"/>
            <a:r>
              <a:rPr lang="zh-CN" altLang="en-US" sz="3200" smtClean="0"/>
              <a:t>不应发送 </a:t>
            </a:r>
            <a:r>
              <a:rPr lang="en-US" altLang="zh-CN" sz="3200" smtClean="0"/>
              <a:t>ICMP </a:t>
            </a:r>
            <a:r>
              <a:rPr lang="zh-CN" altLang="en-US" sz="3200" smtClean="0"/>
              <a:t>差错报告报文的几种情况 </a:t>
            </a:r>
            <a:endParaRPr lang="zh-CN" altLang="en-US" sz="3200" b="1" smtClean="0"/>
          </a:p>
        </p:txBody>
      </p:sp>
      <p:sp>
        <p:nvSpPr>
          <p:cNvPr id="130051" name="Rectangle 3"/>
          <p:cNvSpPr>
            <a:spLocks noGrp="1" noChangeArrowheads="1"/>
          </p:cNvSpPr>
          <p:nvPr>
            <p:ph type="body" idx="1"/>
          </p:nvPr>
        </p:nvSpPr>
        <p:spPr>
          <a:xfrm>
            <a:off x="250825" y="1714500"/>
            <a:ext cx="8281988" cy="4959350"/>
          </a:xfrm>
        </p:spPr>
        <p:txBody>
          <a:bodyPr/>
          <a:lstStyle/>
          <a:p>
            <a:pPr algn="just">
              <a:defRPr/>
            </a:pPr>
            <a:r>
              <a:rPr lang="zh-CN" altLang="en-US" sz="2800" dirty="0" smtClean="0">
                <a:latin typeface="+mn-ea"/>
              </a:rPr>
              <a:t>对 </a:t>
            </a:r>
            <a:r>
              <a:rPr lang="en-US" altLang="zh-CN" sz="2800" dirty="0" smtClean="0">
                <a:latin typeface="+mn-ea"/>
              </a:rPr>
              <a:t>ICMP </a:t>
            </a:r>
            <a:r>
              <a:rPr lang="zh-CN" altLang="en-US" sz="2800" dirty="0" smtClean="0">
                <a:latin typeface="+mn-ea"/>
              </a:rPr>
              <a:t>差错报告报文不再发送 </a:t>
            </a:r>
            <a:r>
              <a:rPr lang="en-US" altLang="zh-CN" sz="2800" dirty="0" smtClean="0">
                <a:latin typeface="+mn-ea"/>
              </a:rPr>
              <a:t>ICMP </a:t>
            </a:r>
            <a:r>
              <a:rPr lang="zh-CN" altLang="en-US" sz="2800" dirty="0" smtClean="0">
                <a:latin typeface="+mn-ea"/>
              </a:rPr>
              <a:t>差错报告报文</a:t>
            </a:r>
          </a:p>
          <a:p>
            <a:pPr algn="just">
              <a:defRPr/>
            </a:pPr>
            <a:r>
              <a:rPr lang="zh-CN" altLang="en-US" sz="2800" dirty="0" smtClean="0">
                <a:latin typeface="+mn-ea"/>
              </a:rPr>
              <a:t>对第一个分片的数据报片的所有后续数据报片都不发送 </a:t>
            </a:r>
            <a:r>
              <a:rPr lang="en-US" altLang="zh-CN" sz="2800" dirty="0" smtClean="0">
                <a:latin typeface="+mn-ea"/>
              </a:rPr>
              <a:t>ICMP </a:t>
            </a:r>
            <a:r>
              <a:rPr lang="zh-CN" altLang="en-US" sz="2800" dirty="0" smtClean="0">
                <a:latin typeface="+mn-ea"/>
              </a:rPr>
              <a:t>差错报告报文</a:t>
            </a:r>
          </a:p>
          <a:p>
            <a:pPr algn="just">
              <a:defRPr/>
            </a:pPr>
            <a:r>
              <a:rPr lang="zh-CN" altLang="en-US" sz="2800" dirty="0" smtClean="0">
                <a:latin typeface="+mn-ea"/>
              </a:rPr>
              <a:t>对具有多播地址的数据报都不发送 </a:t>
            </a:r>
            <a:r>
              <a:rPr lang="en-US" altLang="zh-CN" sz="2800" dirty="0" smtClean="0">
                <a:latin typeface="+mn-ea"/>
              </a:rPr>
              <a:t>ICMP </a:t>
            </a:r>
            <a:r>
              <a:rPr lang="zh-CN" altLang="en-US" sz="2800" dirty="0" smtClean="0">
                <a:latin typeface="+mn-ea"/>
              </a:rPr>
              <a:t>差错报告报文</a:t>
            </a:r>
          </a:p>
          <a:p>
            <a:pPr algn="just">
              <a:defRPr/>
            </a:pPr>
            <a:r>
              <a:rPr lang="zh-CN" altLang="en-US" sz="2800" dirty="0" smtClean="0">
                <a:latin typeface="+mn-ea"/>
              </a:rPr>
              <a:t>对具有特殊地址（如</a:t>
            </a:r>
            <a:r>
              <a:rPr lang="en-US" altLang="zh-CN" sz="2800" dirty="0" smtClean="0">
                <a:latin typeface="+mn-ea"/>
              </a:rPr>
              <a:t>127.0.0.0</a:t>
            </a:r>
            <a:r>
              <a:rPr lang="zh-CN" altLang="en-US" sz="2800" dirty="0" smtClean="0">
                <a:latin typeface="+mn-ea"/>
              </a:rPr>
              <a:t>或</a:t>
            </a:r>
            <a:r>
              <a:rPr lang="en-US" altLang="zh-CN" sz="2800" dirty="0" smtClean="0">
                <a:latin typeface="+mn-ea"/>
              </a:rPr>
              <a:t>0.0.0.0</a:t>
            </a:r>
            <a:r>
              <a:rPr lang="zh-CN" altLang="en-US" sz="2800" dirty="0" smtClean="0">
                <a:latin typeface="+mn-ea"/>
              </a:rPr>
              <a:t>）的数据报不发送 </a:t>
            </a:r>
            <a:r>
              <a:rPr lang="en-US" altLang="zh-CN" sz="2800" dirty="0" smtClean="0">
                <a:latin typeface="+mn-ea"/>
              </a:rPr>
              <a:t>ICMP </a:t>
            </a:r>
            <a:r>
              <a:rPr lang="zh-CN" altLang="en-US" sz="2800" dirty="0" smtClean="0">
                <a:latin typeface="+mn-ea"/>
              </a:rPr>
              <a:t>差错报告报文</a:t>
            </a:r>
            <a:endParaRPr lang="en-US" altLang="zh-CN" sz="2800" b="1" dirty="0">
              <a:latin typeface="+mn-ea"/>
            </a:endParaRPr>
          </a:p>
        </p:txBody>
      </p:sp>
    </p:spTree>
    <p:extLst>
      <p:ext uri="{BB962C8B-B14F-4D97-AF65-F5344CB8AC3E}">
        <p14:creationId xmlns:p14="http://schemas.microsoft.com/office/powerpoint/2010/main" val="2919613761"/>
      </p:ext>
    </p:extLst>
  </p:cSld>
  <p:clrMapOvr>
    <a:masterClrMapping/>
  </p:clrMapOvr>
  <p:transition spd="med">
    <p:random/>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74675" y="304800"/>
            <a:ext cx="8174038" cy="1216025"/>
          </a:xfrm>
        </p:spPr>
        <p:txBody>
          <a:bodyPr/>
          <a:lstStyle/>
          <a:p>
            <a:pPr eaLnBrk="1" hangingPunct="1"/>
            <a:r>
              <a:rPr lang="en-US" altLang="zh-CN" sz="3600" smtClean="0"/>
              <a:t>PING (Packet InterNet Groper)</a:t>
            </a:r>
            <a:endParaRPr lang="zh-CN" altLang="en-US" sz="3600" b="1" smtClean="0"/>
          </a:p>
        </p:txBody>
      </p:sp>
      <p:sp>
        <p:nvSpPr>
          <p:cNvPr id="130051" name="Rectangle 3"/>
          <p:cNvSpPr>
            <a:spLocks noGrp="1" noChangeArrowheads="1"/>
          </p:cNvSpPr>
          <p:nvPr>
            <p:ph type="body" idx="1"/>
          </p:nvPr>
        </p:nvSpPr>
        <p:spPr>
          <a:xfrm>
            <a:off x="250825" y="2060575"/>
            <a:ext cx="8281988" cy="4613275"/>
          </a:xfrm>
        </p:spPr>
        <p:txBody>
          <a:bodyPr/>
          <a:lstStyle/>
          <a:p>
            <a:pPr algn="just">
              <a:defRPr/>
            </a:pPr>
            <a:r>
              <a:rPr lang="en-US" altLang="zh-CN" sz="2400" dirty="0" smtClean="0"/>
              <a:t>PING </a:t>
            </a:r>
            <a:r>
              <a:rPr lang="en-US" altLang="zh-CN" sz="2400" dirty="0" err="1" smtClean="0"/>
              <a:t>是用</a:t>
            </a:r>
            <a:r>
              <a:rPr lang="en-US" altLang="zh-CN" sz="2400" dirty="0" err="1"/>
              <a:t>ICMP的"Echo</a:t>
            </a:r>
            <a:r>
              <a:rPr lang="en-US" altLang="zh-CN" sz="2400" dirty="0"/>
              <a:t> </a:t>
            </a:r>
            <a:r>
              <a:rPr lang="en-US" altLang="zh-CN" sz="2400" dirty="0" err="1"/>
              <a:t>request"和"Echo</a:t>
            </a:r>
            <a:r>
              <a:rPr lang="en-US" altLang="zh-CN" sz="2400" dirty="0"/>
              <a:t> </a:t>
            </a:r>
            <a:r>
              <a:rPr lang="en-US" altLang="zh-CN" sz="2400" dirty="0" err="1"/>
              <a:t>reply"</a:t>
            </a:r>
            <a:r>
              <a:rPr lang="en-US" altLang="zh-CN" sz="2400" dirty="0" err="1" smtClean="0"/>
              <a:t>消息来实现的</a:t>
            </a:r>
            <a:endParaRPr lang="en-US" altLang="zh-CN" sz="2400" dirty="0"/>
          </a:p>
          <a:p>
            <a:pPr algn="just">
              <a:defRPr/>
            </a:pPr>
            <a:endParaRPr lang="en-US" altLang="zh-CN" sz="2400" dirty="0" smtClean="0"/>
          </a:p>
          <a:p>
            <a:pPr algn="just">
              <a:defRPr/>
            </a:pPr>
            <a:r>
              <a:rPr lang="en-US" altLang="zh-CN" sz="2400" dirty="0" smtClean="0"/>
              <a:t>PING </a:t>
            </a:r>
            <a:r>
              <a:rPr lang="zh-CN" altLang="en-US" sz="2400" dirty="0" smtClean="0"/>
              <a:t>用来测试两个主机之间的连通性</a:t>
            </a:r>
            <a:endParaRPr lang="en-US" altLang="zh-CN" sz="2400" dirty="0" smtClean="0"/>
          </a:p>
          <a:p>
            <a:pPr algn="just">
              <a:defRPr/>
            </a:pPr>
            <a:endParaRPr lang="zh-CN" altLang="en-US" sz="2400" dirty="0" smtClean="0"/>
          </a:p>
          <a:p>
            <a:pPr algn="just">
              <a:defRPr/>
            </a:pPr>
            <a:r>
              <a:rPr lang="en-US" altLang="zh-CN" sz="2400" dirty="0" smtClean="0"/>
              <a:t>PING </a:t>
            </a:r>
            <a:r>
              <a:rPr lang="zh-CN" altLang="en-US" sz="2400" dirty="0" smtClean="0"/>
              <a:t>使用了 </a:t>
            </a:r>
            <a:r>
              <a:rPr lang="en-US" altLang="zh-CN" sz="2400" dirty="0" smtClean="0"/>
              <a:t>ICMP </a:t>
            </a:r>
            <a:r>
              <a:rPr lang="zh-CN" altLang="en-US" sz="2400" dirty="0" smtClean="0"/>
              <a:t>回送请求与回送回答报文</a:t>
            </a:r>
            <a:endParaRPr lang="en-US" altLang="zh-CN" sz="2400" dirty="0" smtClean="0"/>
          </a:p>
          <a:p>
            <a:pPr algn="just">
              <a:defRPr/>
            </a:pPr>
            <a:endParaRPr lang="zh-CN" altLang="en-US" sz="2400" dirty="0" smtClean="0"/>
          </a:p>
          <a:p>
            <a:pPr algn="just">
              <a:defRPr/>
            </a:pPr>
            <a:r>
              <a:rPr lang="en-US" altLang="zh-CN" sz="2400" dirty="0" smtClean="0"/>
              <a:t>PING </a:t>
            </a:r>
            <a:r>
              <a:rPr lang="zh-CN" altLang="en-US" sz="2400" dirty="0" smtClean="0"/>
              <a:t>是应用层直接使用网络层 </a:t>
            </a:r>
            <a:r>
              <a:rPr lang="en-US" altLang="zh-CN" sz="2400" dirty="0" smtClean="0"/>
              <a:t>ICMP </a:t>
            </a:r>
            <a:r>
              <a:rPr lang="zh-CN" altLang="en-US" sz="2400" dirty="0" smtClean="0"/>
              <a:t>的例子，它没有通过运输层的 </a:t>
            </a:r>
            <a:r>
              <a:rPr lang="en-US" altLang="zh-CN" sz="2400" dirty="0" smtClean="0"/>
              <a:t>TCP </a:t>
            </a:r>
            <a:r>
              <a:rPr lang="zh-CN" altLang="en-US" sz="2400" dirty="0" smtClean="0"/>
              <a:t>或</a:t>
            </a:r>
            <a:r>
              <a:rPr lang="en-US" altLang="zh-CN" sz="2400" dirty="0" smtClean="0"/>
              <a:t>UDP</a:t>
            </a:r>
            <a:endParaRPr lang="en-US" altLang="zh-CN" sz="2400" b="1" dirty="0">
              <a:latin typeface="+mn-ea"/>
            </a:endParaRPr>
          </a:p>
        </p:txBody>
      </p:sp>
    </p:spTree>
    <p:extLst>
      <p:ext uri="{BB962C8B-B14F-4D97-AF65-F5344CB8AC3E}">
        <p14:creationId xmlns:p14="http://schemas.microsoft.com/office/powerpoint/2010/main" val="2822245132"/>
      </p:ext>
    </p:extLst>
  </p:cSld>
  <p:clrMapOvr>
    <a:masterClrMapping/>
  </p:clrMapOvr>
  <p:transition spd="med">
    <p:random/>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图片 7" descr="04.png"/>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TextBox 38"/>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auto">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3"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1044"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5"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6"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7"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8"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9"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0"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1"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2"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3"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4"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5"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6"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7"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8"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9"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1060"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1061"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1062"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1063"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1064"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1065"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1066"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1067"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1068"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1069"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1070"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1071"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1072"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1073"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1074"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1075"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1076"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1077"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1078"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1079"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1080"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1081" name="Group 41"/>
          <p:cNvGrpSpPr>
            <a:grpSpLocks/>
          </p:cNvGrpSpPr>
          <p:nvPr/>
        </p:nvGrpSpPr>
        <p:grpSpPr bwMode="auto">
          <a:xfrm>
            <a:off x="1069975" y="3748088"/>
            <a:ext cx="131763" cy="69850"/>
            <a:chOff x="833" y="3024"/>
            <a:chExt cx="78" cy="51"/>
          </a:xfrm>
        </p:grpSpPr>
        <p:sp>
          <p:nvSpPr>
            <p:cNvPr id="471082"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3"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4"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1085" name="Group 45"/>
          <p:cNvGrpSpPr>
            <a:grpSpLocks/>
          </p:cNvGrpSpPr>
          <p:nvPr/>
        </p:nvGrpSpPr>
        <p:grpSpPr bwMode="auto">
          <a:xfrm>
            <a:off x="8937625" y="3757613"/>
            <a:ext cx="131763" cy="66675"/>
            <a:chOff x="5432" y="3030"/>
            <a:chExt cx="78" cy="51"/>
          </a:xfrm>
        </p:grpSpPr>
        <p:sp>
          <p:nvSpPr>
            <p:cNvPr id="471086"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7"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8"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1089"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0"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1"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2"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3"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4"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5"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1096"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1097"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1098"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1099"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1100"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1101"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1102"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1103"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1104"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1105"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1106"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1107"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1108"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1109"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1110"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1111"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1112"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1117" name="Group 77"/>
          <p:cNvGrpSpPr>
            <a:grpSpLocks/>
          </p:cNvGrpSpPr>
          <p:nvPr/>
        </p:nvGrpSpPr>
        <p:grpSpPr bwMode="auto">
          <a:xfrm>
            <a:off x="1093788" y="1789113"/>
            <a:ext cx="7038975" cy="4227512"/>
            <a:chOff x="689" y="1127"/>
            <a:chExt cx="4434" cy="2663"/>
          </a:xfrm>
        </p:grpSpPr>
        <p:sp>
          <p:nvSpPr>
            <p:cNvPr id="471114" name="Text Box 74"/>
            <p:cNvSpPr txBox="1">
              <a:spLocks noChangeArrowheads="1"/>
            </p:cNvSpPr>
            <p:nvPr/>
          </p:nvSpPr>
          <p:spPr bwMode="auto">
            <a:xfrm>
              <a:off x="689" y="3194"/>
              <a:ext cx="4434"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标识</a:t>
              </a:r>
              <a:r>
                <a:rPr lang="en-US" altLang="zh-CN">
                  <a:solidFill>
                    <a:srgbClr val="333399"/>
                  </a:solidFill>
                  <a:latin typeface="Arial" charset="0"/>
                  <a:ea typeface="黑体" pitchFamily="2" charset="-122"/>
                </a:rPr>
                <a:t>(identification)    </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16 bit</a:t>
              </a:r>
              <a:r>
                <a:rPr lang="zh-CN" altLang="en-US">
                  <a:solidFill>
                    <a:srgbClr val="333399"/>
                  </a:solidFill>
                  <a:latin typeface="Arial" charset="0"/>
                  <a:ea typeface="黑体" pitchFamily="2" charset="-122"/>
                </a:rPr>
                <a:t>，</a:t>
              </a:r>
            </a:p>
            <a:p>
              <a:pPr algn="ctr"/>
              <a:r>
                <a:rPr lang="zh-CN" altLang="en-US">
                  <a:solidFill>
                    <a:srgbClr val="333399"/>
                  </a:solidFill>
                  <a:latin typeface="Arial" charset="0"/>
                  <a:ea typeface="黑体" pitchFamily="2" charset="-122"/>
                </a:rPr>
                <a:t>它是一个计数器，用来产生数据报的标识。 </a:t>
              </a:r>
            </a:p>
          </p:txBody>
        </p:sp>
        <p:sp>
          <p:nvSpPr>
            <p:cNvPr id="471116" name="Rectangle 76"/>
            <p:cNvSpPr>
              <a:spLocks noChangeArrowheads="1"/>
            </p:cNvSpPr>
            <p:nvPr/>
          </p:nvSpPr>
          <p:spPr bwMode="auto">
            <a:xfrm>
              <a:off x="703" y="1127"/>
              <a:ext cx="2484"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1118" name="AutoShape 78"/>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5649640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711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67"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2068"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69"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70"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1"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2"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3"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4"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5"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6"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7"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8"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9"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0"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1"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2"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3"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2084"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2085"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2086"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2087"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2088"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2089"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2090"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2091"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2092"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2093"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2094"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2095"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2096"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2097"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2098"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2099"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2100"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2101"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2102"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2103"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2104"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2105" name="Group 41"/>
          <p:cNvGrpSpPr>
            <a:grpSpLocks/>
          </p:cNvGrpSpPr>
          <p:nvPr/>
        </p:nvGrpSpPr>
        <p:grpSpPr bwMode="auto">
          <a:xfrm>
            <a:off x="1069975" y="3748088"/>
            <a:ext cx="131763" cy="69850"/>
            <a:chOff x="833" y="3024"/>
            <a:chExt cx="78" cy="51"/>
          </a:xfrm>
        </p:grpSpPr>
        <p:sp>
          <p:nvSpPr>
            <p:cNvPr id="472106"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07"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08"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2109" name="Group 45"/>
          <p:cNvGrpSpPr>
            <a:grpSpLocks/>
          </p:cNvGrpSpPr>
          <p:nvPr/>
        </p:nvGrpSpPr>
        <p:grpSpPr bwMode="auto">
          <a:xfrm>
            <a:off x="8937625" y="3757613"/>
            <a:ext cx="131763" cy="66675"/>
            <a:chOff x="5432" y="3030"/>
            <a:chExt cx="78" cy="51"/>
          </a:xfrm>
        </p:grpSpPr>
        <p:sp>
          <p:nvSpPr>
            <p:cNvPr id="472110"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1"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2"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2113"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4"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5"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6"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7"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8"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9"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2120"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2121"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2122"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2123"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2124"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2125"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2126"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2127"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2128"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2129"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2130"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2131"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2132"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2133"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2134"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2135"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2136"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2140" name="Group 76"/>
          <p:cNvGrpSpPr>
            <a:grpSpLocks/>
          </p:cNvGrpSpPr>
          <p:nvPr/>
        </p:nvGrpSpPr>
        <p:grpSpPr bwMode="auto">
          <a:xfrm>
            <a:off x="3217864" y="1789113"/>
            <a:ext cx="2787651" cy="3927475"/>
            <a:chOff x="2027" y="1127"/>
            <a:chExt cx="1756" cy="2474"/>
          </a:xfrm>
        </p:grpSpPr>
        <p:sp>
          <p:nvSpPr>
            <p:cNvPr id="472138" name="Text Box 74"/>
            <p:cNvSpPr txBox="1">
              <a:spLocks noChangeArrowheads="1"/>
            </p:cNvSpPr>
            <p:nvPr/>
          </p:nvSpPr>
          <p:spPr bwMode="auto">
            <a:xfrm>
              <a:off x="2027" y="3194"/>
              <a:ext cx="175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smtClean="0">
                  <a:solidFill>
                    <a:srgbClr val="333399"/>
                  </a:solidFill>
                  <a:latin typeface="Arial" charset="0"/>
                  <a:ea typeface="黑体" pitchFamily="2" charset="-122"/>
                </a:rPr>
                <a:t>标志占 </a:t>
              </a:r>
              <a:r>
                <a:rPr lang="en-US" altLang="zh-CN" dirty="0" smtClean="0">
                  <a:solidFill>
                    <a:srgbClr val="333399"/>
                  </a:solidFill>
                  <a:latin typeface="Arial" charset="0"/>
                  <a:ea typeface="黑体" pitchFamily="2" charset="-122"/>
                </a:rPr>
                <a:t>3 bit</a:t>
              </a:r>
              <a:r>
                <a:rPr lang="zh-CN" altLang="en-US" dirty="0" smtClean="0">
                  <a:solidFill>
                    <a:srgbClr val="333399"/>
                  </a:solidFill>
                  <a:latin typeface="Arial" charset="0"/>
                  <a:ea typeface="黑体" pitchFamily="2" charset="-122"/>
                </a:rPr>
                <a:t>，最高位为</a:t>
              </a:r>
              <a:r>
                <a:rPr lang="en-US" altLang="zh-CN" dirty="0" smtClean="0">
                  <a:solidFill>
                    <a:srgbClr val="333399"/>
                  </a:solidFill>
                  <a:latin typeface="Arial" charset="0"/>
                  <a:ea typeface="黑体" pitchFamily="2" charset="-122"/>
                </a:rPr>
                <a:t>0</a:t>
              </a:r>
            </a:p>
            <a:p>
              <a:pPr algn="ctr"/>
              <a:r>
                <a:rPr lang="en-US" altLang="zh-CN" dirty="0" smtClean="0">
                  <a:solidFill>
                    <a:srgbClr val="333399"/>
                  </a:solidFill>
                  <a:latin typeface="Arial" charset="0"/>
                  <a:ea typeface="黑体" pitchFamily="2" charset="-122"/>
                </a:rPr>
                <a:t>MF</a:t>
              </a:r>
              <a:r>
                <a:rPr lang="zh-CN" altLang="en-US" dirty="0" smtClean="0">
                  <a:solidFill>
                    <a:srgbClr val="333399"/>
                  </a:solidFill>
                  <a:latin typeface="Arial" charset="0"/>
                  <a:ea typeface="黑体" pitchFamily="2" charset="-122"/>
                </a:rPr>
                <a:t>为</a:t>
              </a:r>
              <a:r>
                <a:rPr lang="en-US" altLang="zh-CN" dirty="0" smtClean="0">
                  <a:solidFill>
                    <a:srgbClr val="333399"/>
                  </a:solidFill>
                  <a:latin typeface="Arial" charset="0"/>
                  <a:ea typeface="黑体" pitchFamily="2" charset="-122"/>
                </a:rPr>
                <a:t>0</a:t>
              </a:r>
              <a:r>
                <a:rPr lang="zh-CN" altLang="en-US" dirty="0" smtClean="0">
                  <a:solidFill>
                    <a:srgbClr val="333399"/>
                  </a:solidFill>
                  <a:latin typeface="Arial" charset="0"/>
                  <a:ea typeface="黑体" pitchFamily="2" charset="-122"/>
                </a:rPr>
                <a:t>表示最后一个分片</a:t>
              </a:r>
              <a:endParaRPr lang="zh-CN" altLang="en-US" dirty="0">
                <a:solidFill>
                  <a:srgbClr val="333399"/>
                </a:solidFill>
                <a:latin typeface="Arial" charset="0"/>
                <a:ea typeface="黑体" pitchFamily="2" charset="-122"/>
              </a:endParaRPr>
            </a:p>
          </p:txBody>
        </p:sp>
        <p:sp>
          <p:nvSpPr>
            <p:cNvPr id="472139" name="Rectangle 75"/>
            <p:cNvSpPr>
              <a:spLocks noChangeArrowheads="1"/>
            </p:cNvSpPr>
            <p:nvPr/>
          </p:nvSpPr>
          <p:spPr bwMode="auto">
            <a:xfrm>
              <a:off x="3198" y="1127"/>
              <a:ext cx="498"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2141" name="AutoShape 77"/>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5977759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21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3091"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3092"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3"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3094"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5"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6"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7"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8"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9"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0"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1"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2"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3"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4"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5"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6"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7"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3108"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3109"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3110"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3111"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3112"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3113"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3114"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3115"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3116"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3117"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3118"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3119"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3120"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3121"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3122"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3123"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3124"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3125"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3126"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3127"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3128"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3129" name="Group 41"/>
          <p:cNvGrpSpPr>
            <a:grpSpLocks/>
          </p:cNvGrpSpPr>
          <p:nvPr/>
        </p:nvGrpSpPr>
        <p:grpSpPr bwMode="auto">
          <a:xfrm>
            <a:off x="1069975" y="3748088"/>
            <a:ext cx="131763" cy="69850"/>
            <a:chOff x="833" y="3024"/>
            <a:chExt cx="78" cy="51"/>
          </a:xfrm>
        </p:grpSpPr>
        <p:sp>
          <p:nvSpPr>
            <p:cNvPr id="473130"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1"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2"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3133" name="Group 45"/>
          <p:cNvGrpSpPr>
            <a:grpSpLocks/>
          </p:cNvGrpSpPr>
          <p:nvPr/>
        </p:nvGrpSpPr>
        <p:grpSpPr bwMode="auto">
          <a:xfrm>
            <a:off x="8937625" y="3757613"/>
            <a:ext cx="131763" cy="66675"/>
            <a:chOff x="5432" y="3030"/>
            <a:chExt cx="78" cy="51"/>
          </a:xfrm>
        </p:grpSpPr>
        <p:sp>
          <p:nvSpPr>
            <p:cNvPr id="473134"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5"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6"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37"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8"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9"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0"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1"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2"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3"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3144"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3145"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3146"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3147"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3148"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3149"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3150"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3151"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3152"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3153"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3154"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3155"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3156"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3157"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3158"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3159"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3160"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3166" name="Group 78"/>
          <p:cNvGrpSpPr>
            <a:grpSpLocks/>
          </p:cNvGrpSpPr>
          <p:nvPr/>
        </p:nvGrpSpPr>
        <p:grpSpPr bwMode="auto">
          <a:xfrm>
            <a:off x="2430462" y="1773238"/>
            <a:ext cx="6550025" cy="4268787"/>
            <a:chOff x="1531" y="1117"/>
            <a:chExt cx="4126" cy="2689"/>
          </a:xfrm>
        </p:grpSpPr>
        <p:sp>
          <p:nvSpPr>
            <p:cNvPr id="473162" name="Text Box 74"/>
            <p:cNvSpPr txBox="1">
              <a:spLocks noChangeArrowheads="1"/>
            </p:cNvSpPr>
            <p:nvPr/>
          </p:nvSpPr>
          <p:spPr bwMode="auto">
            <a:xfrm>
              <a:off x="1531" y="3172"/>
              <a:ext cx="275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dirty="0">
                  <a:solidFill>
                    <a:srgbClr val="333399"/>
                  </a:solidFill>
                  <a:latin typeface="Arial" charset="0"/>
                  <a:ea typeface="黑体" pitchFamily="2" charset="-122"/>
                </a:rPr>
                <a:t>片偏移</a:t>
              </a:r>
              <a:r>
                <a:rPr lang="en-US" altLang="zh-CN" dirty="0">
                  <a:solidFill>
                    <a:srgbClr val="333399"/>
                  </a:solidFill>
                  <a:latin typeface="Arial" charset="0"/>
                  <a:ea typeface="黑体" pitchFamily="2" charset="-122"/>
                </a:rPr>
                <a:t>(</a:t>
              </a:r>
              <a:r>
                <a:rPr lang="en-US" altLang="zh-CN" dirty="0" smtClean="0">
                  <a:solidFill>
                    <a:srgbClr val="333399"/>
                  </a:solidFill>
                  <a:latin typeface="Arial" charset="0"/>
                  <a:ea typeface="黑体" pitchFamily="2" charset="-122"/>
                </a:rPr>
                <a:t>13 </a:t>
              </a:r>
              <a:r>
                <a:rPr lang="en-US" altLang="zh-CN" dirty="0">
                  <a:solidFill>
                    <a:srgbClr val="333399"/>
                  </a:solidFill>
                  <a:latin typeface="Arial" charset="0"/>
                  <a:ea typeface="黑体" pitchFamily="2" charset="-122"/>
                </a:rPr>
                <a:t>bit)</a:t>
              </a:r>
              <a:r>
                <a:rPr lang="zh-CN" altLang="en-US" dirty="0">
                  <a:solidFill>
                    <a:srgbClr val="333399"/>
                  </a:solidFill>
                  <a:latin typeface="Arial" charset="0"/>
                  <a:ea typeface="黑体" pitchFamily="2" charset="-122"/>
                </a:rPr>
                <a:t>指出：较长的分组在分片后</a:t>
              </a:r>
            </a:p>
            <a:p>
              <a:pPr algn="ctr">
                <a:lnSpc>
                  <a:spcPct val="110000"/>
                </a:lnSpc>
              </a:pPr>
              <a:r>
                <a:rPr lang="zh-CN" altLang="en-US" dirty="0">
                  <a:solidFill>
                    <a:srgbClr val="333399"/>
                  </a:solidFill>
                  <a:latin typeface="Arial" charset="0"/>
                  <a:ea typeface="黑体" pitchFamily="2" charset="-122"/>
                </a:rPr>
                <a:t>某片在原分组中的相对位置。</a:t>
              </a:r>
            </a:p>
            <a:p>
              <a:pPr algn="ctr">
                <a:lnSpc>
                  <a:spcPct val="110000"/>
                </a:lnSpc>
              </a:pPr>
              <a:r>
                <a:rPr lang="zh-CN" altLang="en-US" dirty="0">
                  <a:solidFill>
                    <a:srgbClr val="333399"/>
                  </a:solidFill>
                  <a:latin typeface="Arial" charset="0"/>
                  <a:ea typeface="黑体" pitchFamily="2" charset="-122"/>
                </a:rPr>
                <a:t>片偏移以 </a:t>
              </a:r>
              <a:r>
                <a:rPr lang="en-US" altLang="zh-CN" dirty="0">
                  <a:solidFill>
                    <a:srgbClr val="333399"/>
                  </a:solidFill>
                  <a:latin typeface="Arial" charset="0"/>
                  <a:ea typeface="黑体" pitchFamily="2" charset="-122"/>
                </a:rPr>
                <a:t>8 </a:t>
              </a:r>
              <a:r>
                <a:rPr lang="zh-CN" altLang="en-US" dirty="0">
                  <a:solidFill>
                    <a:srgbClr val="333399"/>
                  </a:solidFill>
                  <a:latin typeface="Arial" charset="0"/>
                  <a:ea typeface="黑体" pitchFamily="2" charset="-122"/>
                </a:rPr>
                <a:t>个字节为偏移单位。</a:t>
              </a:r>
            </a:p>
          </p:txBody>
        </p:sp>
        <p:sp>
          <p:nvSpPr>
            <p:cNvPr id="473163" name="Rectangle 75"/>
            <p:cNvSpPr>
              <a:spLocks noChangeArrowheads="1"/>
            </p:cNvSpPr>
            <p:nvPr/>
          </p:nvSpPr>
          <p:spPr bwMode="auto">
            <a:xfrm>
              <a:off x="3696" y="1117"/>
              <a:ext cx="1961"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65" name="AutoShape 77"/>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81704370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316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6" name="Rectangle 4"/>
          <p:cNvSpPr>
            <a:spLocks noChangeArrowheads="1"/>
          </p:cNvSpPr>
          <p:nvPr/>
        </p:nvSpPr>
        <p:spPr bwMode="auto">
          <a:xfrm>
            <a:off x="2765425" y="2239963"/>
            <a:ext cx="4830763" cy="4635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17" name="Text Box 5"/>
          <p:cNvSpPr txBox="1">
            <a:spLocks noChangeArrowheads="1"/>
          </p:cNvSpPr>
          <p:nvPr/>
        </p:nvSpPr>
        <p:spPr bwMode="auto">
          <a:xfrm>
            <a:off x="571500" y="5840413"/>
            <a:ext cx="1760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0/8 = 0</a:t>
            </a:r>
          </a:p>
        </p:txBody>
      </p:sp>
      <p:sp>
        <p:nvSpPr>
          <p:cNvPr id="474118" name="Rectangle 6"/>
          <p:cNvSpPr>
            <a:spLocks noChangeArrowheads="1"/>
          </p:cNvSpPr>
          <p:nvPr/>
        </p:nvSpPr>
        <p:spPr bwMode="auto">
          <a:xfrm>
            <a:off x="1887538" y="2239963"/>
            <a:ext cx="5708650" cy="46355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lstStyle/>
          <a:p>
            <a:endParaRPr lang="zh-CN" altLang="en-US"/>
          </a:p>
        </p:txBody>
      </p:sp>
      <p:sp>
        <p:nvSpPr>
          <p:cNvPr id="474119" name="Line 7"/>
          <p:cNvSpPr>
            <a:spLocks noChangeShapeType="1"/>
          </p:cNvSpPr>
          <p:nvPr/>
        </p:nvSpPr>
        <p:spPr bwMode="auto">
          <a:xfrm>
            <a:off x="2941638"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0" name="Line 8"/>
          <p:cNvSpPr>
            <a:spLocks noChangeShapeType="1"/>
          </p:cNvSpPr>
          <p:nvPr/>
        </p:nvSpPr>
        <p:spPr bwMode="auto">
          <a:xfrm>
            <a:off x="3117850"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1" name="Line 9"/>
          <p:cNvSpPr>
            <a:spLocks noChangeShapeType="1"/>
          </p:cNvSpPr>
          <p:nvPr/>
        </p:nvSpPr>
        <p:spPr bwMode="auto">
          <a:xfrm>
            <a:off x="3294063"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2" name="Line 10"/>
          <p:cNvSpPr>
            <a:spLocks noChangeShapeType="1"/>
          </p:cNvSpPr>
          <p:nvPr/>
        </p:nvSpPr>
        <p:spPr bwMode="auto">
          <a:xfrm>
            <a:off x="7419975"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3" name="Rectangle 11"/>
          <p:cNvSpPr>
            <a:spLocks noChangeArrowheads="1"/>
          </p:cNvSpPr>
          <p:nvPr/>
        </p:nvSpPr>
        <p:spPr bwMode="auto">
          <a:xfrm>
            <a:off x="1011238" y="4192588"/>
            <a:ext cx="1754187" cy="46355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24" name="Line 12"/>
          <p:cNvSpPr>
            <a:spLocks noChangeShapeType="1"/>
          </p:cNvSpPr>
          <p:nvPr/>
        </p:nvSpPr>
        <p:spPr bwMode="auto">
          <a:xfrm>
            <a:off x="118586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5" name="Line 13"/>
          <p:cNvSpPr>
            <a:spLocks noChangeShapeType="1"/>
          </p:cNvSpPr>
          <p:nvPr/>
        </p:nvSpPr>
        <p:spPr bwMode="auto">
          <a:xfrm>
            <a:off x="1362075"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6" name="Line 14"/>
          <p:cNvSpPr>
            <a:spLocks noChangeShapeType="1"/>
          </p:cNvSpPr>
          <p:nvPr/>
        </p:nvSpPr>
        <p:spPr bwMode="auto">
          <a:xfrm>
            <a:off x="1538288"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7" name="Line 15"/>
          <p:cNvSpPr>
            <a:spLocks noChangeShapeType="1"/>
          </p:cNvSpPr>
          <p:nvPr/>
        </p:nvSpPr>
        <p:spPr bwMode="auto">
          <a:xfrm>
            <a:off x="258921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8" name="Text Box 16"/>
          <p:cNvSpPr txBox="1">
            <a:spLocks noChangeArrowheads="1"/>
          </p:cNvSpPr>
          <p:nvPr/>
        </p:nvSpPr>
        <p:spPr bwMode="auto">
          <a:xfrm>
            <a:off x="7620000" y="2133600"/>
            <a:ext cx="1331913"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0/8</a:t>
            </a:r>
          </a:p>
          <a:p>
            <a:pPr>
              <a:lnSpc>
                <a:spcPct val="90000"/>
              </a:lnSpc>
            </a:pPr>
            <a:r>
              <a:rPr kumimoji="1" lang="en-US" altLang="zh-CN" sz="2000">
                <a:solidFill>
                  <a:srgbClr val="333399"/>
                </a:solidFill>
                <a:latin typeface="Arial" charset="0"/>
                <a:ea typeface="黑体" pitchFamily="2" charset="-122"/>
              </a:rPr>
              <a:t>= 0</a:t>
            </a:r>
          </a:p>
        </p:txBody>
      </p:sp>
      <p:sp>
        <p:nvSpPr>
          <p:cNvPr id="474129" name="Text Box 17"/>
          <p:cNvSpPr txBox="1">
            <a:spLocks noChangeArrowheads="1"/>
          </p:cNvSpPr>
          <p:nvPr/>
        </p:nvSpPr>
        <p:spPr bwMode="auto">
          <a:xfrm>
            <a:off x="3294063" y="5840413"/>
            <a:ext cx="246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1400/8 = 175</a:t>
            </a:r>
          </a:p>
        </p:txBody>
      </p:sp>
      <p:sp>
        <p:nvSpPr>
          <p:cNvPr id="474130" name="Text Box 18"/>
          <p:cNvSpPr txBox="1">
            <a:spLocks noChangeArrowheads="1"/>
          </p:cNvSpPr>
          <p:nvPr/>
        </p:nvSpPr>
        <p:spPr bwMode="auto">
          <a:xfrm>
            <a:off x="6364288" y="5840413"/>
            <a:ext cx="246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2800/8 = 350</a:t>
            </a:r>
          </a:p>
        </p:txBody>
      </p:sp>
      <p:sp>
        <p:nvSpPr>
          <p:cNvPr id="474131" name="Line 19"/>
          <p:cNvSpPr>
            <a:spLocks noChangeShapeType="1"/>
          </p:cNvSpPr>
          <p:nvPr/>
        </p:nvSpPr>
        <p:spPr bwMode="auto">
          <a:xfrm flipV="1">
            <a:off x="7493000" y="2703513"/>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2" name="Line 20"/>
          <p:cNvSpPr>
            <a:spLocks noChangeShapeType="1"/>
          </p:cNvSpPr>
          <p:nvPr/>
        </p:nvSpPr>
        <p:spPr bwMode="auto">
          <a:xfrm flipV="1">
            <a:off x="2849563" y="2703513"/>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3" name="Line 21"/>
          <p:cNvSpPr>
            <a:spLocks noChangeShapeType="1"/>
          </p:cNvSpPr>
          <p:nvPr/>
        </p:nvSpPr>
        <p:spPr bwMode="auto">
          <a:xfrm flipV="1">
            <a:off x="2678113"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4" name="Line 22"/>
          <p:cNvSpPr>
            <a:spLocks noChangeShapeType="1"/>
          </p:cNvSpPr>
          <p:nvPr/>
        </p:nvSpPr>
        <p:spPr bwMode="auto">
          <a:xfrm flipV="1">
            <a:off x="4170363"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5" name="Line 23"/>
          <p:cNvSpPr>
            <a:spLocks noChangeShapeType="1"/>
          </p:cNvSpPr>
          <p:nvPr/>
        </p:nvSpPr>
        <p:spPr bwMode="auto">
          <a:xfrm flipV="1">
            <a:off x="5751513"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6" name="Line 24"/>
          <p:cNvSpPr>
            <a:spLocks noChangeShapeType="1"/>
          </p:cNvSpPr>
          <p:nvPr/>
        </p:nvSpPr>
        <p:spPr bwMode="auto">
          <a:xfrm flipV="1">
            <a:off x="7316788"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7" name="Line 25"/>
          <p:cNvSpPr>
            <a:spLocks noChangeShapeType="1"/>
          </p:cNvSpPr>
          <p:nvPr/>
        </p:nvSpPr>
        <p:spPr bwMode="auto">
          <a:xfrm flipV="1">
            <a:off x="8474075"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8" name="Text Box 26"/>
          <p:cNvSpPr txBox="1">
            <a:spLocks noChangeArrowheads="1"/>
          </p:cNvSpPr>
          <p:nvPr/>
        </p:nvSpPr>
        <p:spPr bwMode="auto">
          <a:xfrm>
            <a:off x="3783013" y="4932363"/>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1400</a:t>
            </a:r>
          </a:p>
        </p:txBody>
      </p:sp>
      <p:sp>
        <p:nvSpPr>
          <p:cNvPr id="474139" name="Text Box 27"/>
          <p:cNvSpPr txBox="1">
            <a:spLocks noChangeArrowheads="1"/>
          </p:cNvSpPr>
          <p:nvPr/>
        </p:nvSpPr>
        <p:spPr bwMode="auto">
          <a:xfrm>
            <a:off x="6943725" y="4932363"/>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2800</a:t>
            </a:r>
          </a:p>
        </p:txBody>
      </p:sp>
      <p:sp>
        <p:nvSpPr>
          <p:cNvPr id="474140" name="Text Box 28"/>
          <p:cNvSpPr txBox="1">
            <a:spLocks noChangeArrowheads="1"/>
          </p:cNvSpPr>
          <p:nvPr/>
        </p:nvSpPr>
        <p:spPr bwMode="auto">
          <a:xfrm>
            <a:off x="8086725" y="4910138"/>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3799</a:t>
            </a:r>
          </a:p>
        </p:txBody>
      </p:sp>
      <p:sp>
        <p:nvSpPr>
          <p:cNvPr id="474141" name="Text Box 29"/>
          <p:cNvSpPr txBox="1">
            <a:spLocks noChangeArrowheads="1"/>
          </p:cNvSpPr>
          <p:nvPr/>
        </p:nvSpPr>
        <p:spPr bwMode="auto">
          <a:xfrm>
            <a:off x="5360988" y="4910138"/>
            <a:ext cx="750887"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2799</a:t>
            </a:r>
          </a:p>
        </p:txBody>
      </p:sp>
      <p:sp>
        <p:nvSpPr>
          <p:cNvPr id="474142" name="Text Box 30"/>
          <p:cNvSpPr txBox="1">
            <a:spLocks noChangeArrowheads="1"/>
          </p:cNvSpPr>
          <p:nvPr/>
        </p:nvSpPr>
        <p:spPr bwMode="auto">
          <a:xfrm>
            <a:off x="2290763" y="4910138"/>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1399</a:t>
            </a:r>
          </a:p>
        </p:txBody>
      </p:sp>
      <p:sp>
        <p:nvSpPr>
          <p:cNvPr id="474143" name="Text Box 31"/>
          <p:cNvSpPr txBox="1">
            <a:spLocks noChangeArrowheads="1"/>
          </p:cNvSpPr>
          <p:nvPr/>
        </p:nvSpPr>
        <p:spPr bwMode="auto">
          <a:xfrm>
            <a:off x="7119938" y="2957513"/>
            <a:ext cx="7493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3799</a:t>
            </a:r>
          </a:p>
        </p:txBody>
      </p:sp>
      <p:sp>
        <p:nvSpPr>
          <p:cNvPr id="474144" name="Text Box 32"/>
          <p:cNvSpPr txBox="1">
            <a:spLocks noChangeArrowheads="1"/>
          </p:cNvSpPr>
          <p:nvPr/>
        </p:nvSpPr>
        <p:spPr bwMode="auto">
          <a:xfrm>
            <a:off x="563563" y="2060575"/>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a:solidFill>
                  <a:srgbClr val="333399"/>
                </a:solidFill>
                <a:latin typeface="Arial" charset="0"/>
                <a:ea typeface="黑体" pitchFamily="2" charset="-122"/>
              </a:rPr>
              <a:t>需分片的</a:t>
            </a:r>
          </a:p>
          <a:p>
            <a:pPr algn="ctr"/>
            <a:r>
              <a:rPr kumimoji="1" lang="zh-CN" altLang="en-US" sz="2000">
                <a:solidFill>
                  <a:srgbClr val="333399"/>
                </a:solidFill>
                <a:latin typeface="Arial" charset="0"/>
                <a:ea typeface="黑体" pitchFamily="2" charset="-122"/>
              </a:rPr>
              <a:t>数据报</a:t>
            </a:r>
          </a:p>
        </p:txBody>
      </p:sp>
      <p:sp>
        <p:nvSpPr>
          <p:cNvPr id="474188" name="Rectangle 76"/>
          <p:cNvSpPr>
            <a:spLocks noChangeArrowheads="1"/>
          </p:cNvSpPr>
          <p:nvPr/>
        </p:nvSpPr>
        <p:spPr bwMode="auto">
          <a:xfrm>
            <a:off x="1908175" y="2257425"/>
            <a:ext cx="854075" cy="40798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45" name="Text Box 33"/>
          <p:cNvSpPr txBox="1">
            <a:spLocks noChangeArrowheads="1"/>
          </p:cNvSpPr>
          <p:nvPr/>
        </p:nvSpPr>
        <p:spPr bwMode="auto">
          <a:xfrm>
            <a:off x="835025" y="5395913"/>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数据报片 </a:t>
            </a:r>
            <a:r>
              <a:rPr kumimoji="1" lang="en-US" altLang="zh-CN" sz="2000">
                <a:solidFill>
                  <a:srgbClr val="333399"/>
                </a:solidFill>
                <a:latin typeface="Arial" charset="0"/>
                <a:ea typeface="黑体" pitchFamily="2" charset="-122"/>
              </a:rPr>
              <a:t>1</a:t>
            </a:r>
          </a:p>
        </p:txBody>
      </p:sp>
      <p:sp>
        <p:nvSpPr>
          <p:cNvPr id="474146" name="Text Box 34"/>
          <p:cNvSpPr txBox="1">
            <a:spLocks noChangeArrowheads="1"/>
          </p:cNvSpPr>
          <p:nvPr/>
        </p:nvSpPr>
        <p:spPr bwMode="auto">
          <a:xfrm>
            <a:off x="1979613" y="219233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a:t>
            </a:r>
          </a:p>
        </p:txBody>
      </p:sp>
      <p:sp>
        <p:nvSpPr>
          <p:cNvPr id="474147" name="Line 35"/>
          <p:cNvSpPr>
            <a:spLocks noChangeShapeType="1"/>
          </p:cNvSpPr>
          <p:nvPr/>
        </p:nvSpPr>
        <p:spPr bwMode="auto">
          <a:xfrm>
            <a:off x="2765425"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48" name="Rectangle 36"/>
          <p:cNvSpPr>
            <a:spLocks noChangeArrowheads="1"/>
          </p:cNvSpPr>
          <p:nvPr/>
        </p:nvSpPr>
        <p:spPr bwMode="auto">
          <a:xfrm>
            <a:off x="133350" y="4192588"/>
            <a:ext cx="877888"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49" name="Line 37"/>
          <p:cNvSpPr>
            <a:spLocks noChangeShapeType="1"/>
          </p:cNvSpPr>
          <p:nvPr/>
        </p:nvSpPr>
        <p:spPr bwMode="auto">
          <a:xfrm>
            <a:off x="4522788"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0" name="Line 38"/>
          <p:cNvSpPr>
            <a:spLocks noChangeShapeType="1"/>
          </p:cNvSpPr>
          <p:nvPr/>
        </p:nvSpPr>
        <p:spPr bwMode="auto">
          <a:xfrm>
            <a:off x="6278563"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1" name="Line 39"/>
          <p:cNvSpPr>
            <a:spLocks noChangeShapeType="1"/>
          </p:cNvSpPr>
          <p:nvPr/>
        </p:nvSpPr>
        <p:spPr bwMode="auto">
          <a:xfrm flipV="1">
            <a:off x="1011238" y="2703513"/>
            <a:ext cx="1754187"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2" name="Line 40"/>
          <p:cNvSpPr>
            <a:spLocks noChangeShapeType="1"/>
          </p:cNvSpPr>
          <p:nvPr/>
        </p:nvSpPr>
        <p:spPr bwMode="auto">
          <a:xfrm flipV="1">
            <a:off x="2765425" y="2703513"/>
            <a:ext cx="1757363"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3" name="Rectangle 41"/>
          <p:cNvSpPr>
            <a:spLocks noChangeArrowheads="1"/>
          </p:cNvSpPr>
          <p:nvPr/>
        </p:nvSpPr>
        <p:spPr bwMode="auto">
          <a:xfrm>
            <a:off x="4084638" y="4192588"/>
            <a:ext cx="1754187" cy="46355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54" name="Line 42"/>
          <p:cNvSpPr>
            <a:spLocks noChangeShapeType="1"/>
          </p:cNvSpPr>
          <p:nvPr/>
        </p:nvSpPr>
        <p:spPr bwMode="auto">
          <a:xfrm>
            <a:off x="425926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5" name="Line 43"/>
          <p:cNvSpPr>
            <a:spLocks noChangeShapeType="1"/>
          </p:cNvSpPr>
          <p:nvPr/>
        </p:nvSpPr>
        <p:spPr bwMode="auto">
          <a:xfrm>
            <a:off x="4433888"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6" name="Line 44"/>
          <p:cNvSpPr>
            <a:spLocks noChangeShapeType="1"/>
          </p:cNvSpPr>
          <p:nvPr/>
        </p:nvSpPr>
        <p:spPr bwMode="auto">
          <a:xfrm>
            <a:off x="4610100"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7" name="Line 45"/>
          <p:cNvSpPr>
            <a:spLocks noChangeShapeType="1"/>
          </p:cNvSpPr>
          <p:nvPr/>
        </p:nvSpPr>
        <p:spPr bwMode="auto">
          <a:xfrm>
            <a:off x="566261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8" name="Rectangle 46"/>
          <p:cNvSpPr>
            <a:spLocks noChangeArrowheads="1"/>
          </p:cNvSpPr>
          <p:nvPr/>
        </p:nvSpPr>
        <p:spPr bwMode="auto">
          <a:xfrm>
            <a:off x="3206750" y="4192588"/>
            <a:ext cx="877888"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59" name="Line 47"/>
          <p:cNvSpPr>
            <a:spLocks noChangeShapeType="1"/>
          </p:cNvSpPr>
          <p:nvPr/>
        </p:nvSpPr>
        <p:spPr bwMode="auto">
          <a:xfrm flipV="1">
            <a:off x="4084638" y="2703513"/>
            <a:ext cx="438150"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0" name="Line 48"/>
          <p:cNvSpPr>
            <a:spLocks noChangeShapeType="1"/>
          </p:cNvSpPr>
          <p:nvPr/>
        </p:nvSpPr>
        <p:spPr bwMode="auto">
          <a:xfrm flipV="1">
            <a:off x="5838825" y="2703513"/>
            <a:ext cx="439738"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1" name="Rectangle 49"/>
          <p:cNvSpPr>
            <a:spLocks noChangeArrowheads="1"/>
          </p:cNvSpPr>
          <p:nvPr/>
        </p:nvSpPr>
        <p:spPr bwMode="auto">
          <a:xfrm>
            <a:off x="7243763" y="4192588"/>
            <a:ext cx="1317625" cy="46355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62" name="Line 50"/>
          <p:cNvSpPr>
            <a:spLocks noChangeShapeType="1"/>
          </p:cNvSpPr>
          <p:nvPr/>
        </p:nvSpPr>
        <p:spPr bwMode="auto">
          <a:xfrm>
            <a:off x="7419975"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3" name="Line 51"/>
          <p:cNvSpPr>
            <a:spLocks noChangeShapeType="1"/>
          </p:cNvSpPr>
          <p:nvPr/>
        </p:nvSpPr>
        <p:spPr bwMode="auto">
          <a:xfrm>
            <a:off x="7596188"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4" name="Line 52"/>
          <p:cNvSpPr>
            <a:spLocks noChangeShapeType="1"/>
          </p:cNvSpPr>
          <p:nvPr/>
        </p:nvSpPr>
        <p:spPr bwMode="auto">
          <a:xfrm>
            <a:off x="7772400"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5" name="Line 53"/>
          <p:cNvSpPr>
            <a:spLocks noChangeShapeType="1"/>
          </p:cNvSpPr>
          <p:nvPr/>
        </p:nvSpPr>
        <p:spPr bwMode="auto">
          <a:xfrm>
            <a:off x="838676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6" name="Rectangle 54"/>
          <p:cNvSpPr>
            <a:spLocks noChangeArrowheads="1"/>
          </p:cNvSpPr>
          <p:nvPr/>
        </p:nvSpPr>
        <p:spPr bwMode="auto">
          <a:xfrm>
            <a:off x="6367463" y="4192588"/>
            <a:ext cx="876300"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67" name="Line 55"/>
          <p:cNvSpPr>
            <a:spLocks noChangeShapeType="1"/>
          </p:cNvSpPr>
          <p:nvPr/>
        </p:nvSpPr>
        <p:spPr bwMode="auto">
          <a:xfrm flipH="1" flipV="1">
            <a:off x="7596188" y="2703513"/>
            <a:ext cx="965200"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8" name="Line 56"/>
          <p:cNvSpPr>
            <a:spLocks noChangeShapeType="1"/>
          </p:cNvSpPr>
          <p:nvPr/>
        </p:nvSpPr>
        <p:spPr bwMode="auto">
          <a:xfrm flipH="1" flipV="1">
            <a:off x="6278563" y="2703513"/>
            <a:ext cx="965200"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9" name="Line 57"/>
          <p:cNvSpPr>
            <a:spLocks noChangeShapeType="1"/>
          </p:cNvSpPr>
          <p:nvPr/>
        </p:nvSpPr>
        <p:spPr bwMode="auto">
          <a:xfrm>
            <a:off x="2749550" y="2014538"/>
            <a:ext cx="48291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70" name="Text Box 58"/>
          <p:cNvSpPr txBox="1">
            <a:spLocks noChangeArrowheads="1"/>
          </p:cNvSpPr>
          <p:nvPr/>
        </p:nvSpPr>
        <p:spPr bwMode="auto">
          <a:xfrm>
            <a:off x="3646488" y="1808163"/>
            <a:ext cx="2667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数据部分共 </a:t>
            </a:r>
            <a:r>
              <a:rPr kumimoji="1" lang="en-US" altLang="zh-CN" sz="2000">
                <a:solidFill>
                  <a:srgbClr val="333399"/>
                </a:solidFill>
                <a:latin typeface="Arial" charset="0"/>
                <a:ea typeface="黑体" pitchFamily="2" charset="-122"/>
              </a:rPr>
              <a:t>3800 </a:t>
            </a:r>
            <a:r>
              <a:rPr kumimoji="1" lang="zh-CN" altLang="en-US" sz="2000">
                <a:solidFill>
                  <a:srgbClr val="333399"/>
                </a:solidFill>
                <a:latin typeface="Arial" charset="0"/>
                <a:ea typeface="黑体" pitchFamily="2" charset="-122"/>
              </a:rPr>
              <a:t>字节</a:t>
            </a:r>
          </a:p>
        </p:txBody>
      </p:sp>
      <p:sp>
        <p:nvSpPr>
          <p:cNvPr id="474171" name="Text Box 59"/>
          <p:cNvSpPr txBox="1">
            <a:spLocks noChangeArrowheads="1"/>
          </p:cNvSpPr>
          <p:nvPr/>
        </p:nvSpPr>
        <p:spPr bwMode="auto">
          <a:xfrm>
            <a:off x="133350" y="4192588"/>
            <a:ext cx="90487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 </a:t>
            </a:r>
            <a:r>
              <a:rPr kumimoji="1" lang="en-US" altLang="zh-CN" sz="2000">
                <a:solidFill>
                  <a:srgbClr val="333399"/>
                </a:solidFill>
                <a:latin typeface="Arial" charset="0"/>
                <a:ea typeface="黑体" pitchFamily="2" charset="-122"/>
              </a:rPr>
              <a:t>1</a:t>
            </a:r>
          </a:p>
        </p:txBody>
      </p:sp>
      <p:sp>
        <p:nvSpPr>
          <p:cNvPr id="474172" name="Text Box 60"/>
          <p:cNvSpPr txBox="1">
            <a:spLocks noChangeArrowheads="1"/>
          </p:cNvSpPr>
          <p:nvPr/>
        </p:nvSpPr>
        <p:spPr bwMode="auto">
          <a:xfrm>
            <a:off x="3176588" y="4192588"/>
            <a:ext cx="90487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 </a:t>
            </a:r>
            <a:r>
              <a:rPr kumimoji="1" lang="en-US" altLang="zh-CN" sz="2000">
                <a:solidFill>
                  <a:srgbClr val="333399"/>
                </a:solidFill>
                <a:latin typeface="Arial" charset="0"/>
                <a:ea typeface="黑体" pitchFamily="2" charset="-122"/>
              </a:rPr>
              <a:t>2</a:t>
            </a:r>
          </a:p>
        </p:txBody>
      </p:sp>
      <p:sp>
        <p:nvSpPr>
          <p:cNvPr id="474173" name="Text Box 61"/>
          <p:cNvSpPr txBox="1">
            <a:spLocks noChangeArrowheads="1"/>
          </p:cNvSpPr>
          <p:nvPr/>
        </p:nvSpPr>
        <p:spPr bwMode="auto">
          <a:xfrm>
            <a:off x="6337300" y="4192588"/>
            <a:ext cx="903288"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 </a:t>
            </a:r>
            <a:r>
              <a:rPr kumimoji="1" lang="en-US" altLang="zh-CN" sz="2000">
                <a:solidFill>
                  <a:srgbClr val="333399"/>
                </a:solidFill>
                <a:latin typeface="Arial" charset="0"/>
                <a:ea typeface="黑体" pitchFamily="2" charset="-122"/>
              </a:rPr>
              <a:t>3</a:t>
            </a:r>
          </a:p>
        </p:txBody>
      </p:sp>
      <p:sp>
        <p:nvSpPr>
          <p:cNvPr id="474174" name="Line 62"/>
          <p:cNvSpPr>
            <a:spLocks noChangeShapeType="1"/>
          </p:cNvSpPr>
          <p:nvPr/>
        </p:nvSpPr>
        <p:spPr bwMode="auto">
          <a:xfrm flipV="1">
            <a:off x="1093788"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75" name="Text Box 63"/>
          <p:cNvSpPr txBox="1">
            <a:spLocks noChangeArrowheads="1"/>
          </p:cNvSpPr>
          <p:nvPr/>
        </p:nvSpPr>
        <p:spPr bwMode="auto">
          <a:xfrm>
            <a:off x="336550" y="4949825"/>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字节 </a:t>
            </a:r>
            <a:r>
              <a:rPr kumimoji="1" lang="en-US" altLang="zh-CN" sz="2000">
                <a:solidFill>
                  <a:srgbClr val="333399"/>
                </a:solidFill>
                <a:latin typeface="Arial" charset="0"/>
                <a:ea typeface="黑体" pitchFamily="2" charset="-122"/>
              </a:rPr>
              <a:t>0</a:t>
            </a:r>
          </a:p>
        </p:txBody>
      </p:sp>
      <p:sp>
        <p:nvSpPr>
          <p:cNvPr id="474176" name="Text Box 64"/>
          <p:cNvSpPr txBox="1">
            <a:spLocks noChangeArrowheads="1"/>
          </p:cNvSpPr>
          <p:nvPr/>
        </p:nvSpPr>
        <p:spPr bwMode="auto">
          <a:xfrm>
            <a:off x="3848100" y="5391150"/>
            <a:ext cx="1411288"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数据报片 </a:t>
            </a:r>
            <a:r>
              <a:rPr kumimoji="1" lang="en-US" altLang="zh-CN" sz="2000">
                <a:solidFill>
                  <a:srgbClr val="333399"/>
                </a:solidFill>
                <a:latin typeface="Arial" charset="0"/>
                <a:ea typeface="黑体" pitchFamily="2" charset="-122"/>
              </a:rPr>
              <a:t>2</a:t>
            </a:r>
          </a:p>
        </p:txBody>
      </p:sp>
      <p:sp>
        <p:nvSpPr>
          <p:cNvPr id="474177" name="Text Box 65"/>
          <p:cNvSpPr txBox="1">
            <a:spLocks noChangeArrowheads="1"/>
          </p:cNvSpPr>
          <p:nvPr/>
        </p:nvSpPr>
        <p:spPr bwMode="auto">
          <a:xfrm>
            <a:off x="6746875" y="5391150"/>
            <a:ext cx="1411288"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数据报片 </a:t>
            </a:r>
            <a:r>
              <a:rPr kumimoji="1" lang="en-US" altLang="zh-CN" sz="2000">
                <a:solidFill>
                  <a:srgbClr val="333399"/>
                </a:solidFill>
                <a:latin typeface="Arial" charset="0"/>
                <a:ea typeface="黑体" pitchFamily="2" charset="-122"/>
              </a:rPr>
              <a:t>3</a:t>
            </a:r>
          </a:p>
        </p:txBody>
      </p:sp>
      <p:sp>
        <p:nvSpPr>
          <p:cNvPr id="474178" name="Line 66"/>
          <p:cNvSpPr>
            <a:spLocks noChangeShapeType="1"/>
          </p:cNvSpPr>
          <p:nvPr/>
        </p:nvSpPr>
        <p:spPr bwMode="auto">
          <a:xfrm flipV="1">
            <a:off x="4594225" y="2703513"/>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79" name="Text Box 67"/>
          <p:cNvSpPr txBox="1">
            <a:spLocks noChangeArrowheads="1"/>
          </p:cNvSpPr>
          <p:nvPr/>
        </p:nvSpPr>
        <p:spPr bwMode="auto">
          <a:xfrm>
            <a:off x="4206875" y="2976563"/>
            <a:ext cx="7477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1400</a:t>
            </a:r>
          </a:p>
        </p:txBody>
      </p:sp>
      <p:sp>
        <p:nvSpPr>
          <p:cNvPr id="474180" name="Line 68"/>
          <p:cNvSpPr>
            <a:spLocks noChangeShapeType="1"/>
          </p:cNvSpPr>
          <p:nvPr/>
        </p:nvSpPr>
        <p:spPr bwMode="auto">
          <a:xfrm flipV="1">
            <a:off x="6351588" y="2703513"/>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81" name="Text Box 69"/>
          <p:cNvSpPr txBox="1">
            <a:spLocks noChangeArrowheads="1"/>
          </p:cNvSpPr>
          <p:nvPr/>
        </p:nvSpPr>
        <p:spPr bwMode="auto">
          <a:xfrm>
            <a:off x="5978525" y="2976563"/>
            <a:ext cx="7477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2800</a:t>
            </a:r>
          </a:p>
        </p:txBody>
      </p:sp>
      <p:sp>
        <p:nvSpPr>
          <p:cNvPr id="474182" name="Line 70"/>
          <p:cNvSpPr>
            <a:spLocks noChangeShapeType="1"/>
          </p:cNvSpPr>
          <p:nvPr/>
        </p:nvSpPr>
        <p:spPr bwMode="auto">
          <a:xfrm>
            <a:off x="6453188"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83" name="Line 71"/>
          <p:cNvSpPr>
            <a:spLocks noChangeShapeType="1"/>
          </p:cNvSpPr>
          <p:nvPr/>
        </p:nvSpPr>
        <p:spPr bwMode="auto">
          <a:xfrm>
            <a:off x="4699000"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84" name="Text Box 72"/>
          <p:cNvSpPr txBox="1">
            <a:spLocks noChangeArrowheads="1"/>
          </p:cNvSpPr>
          <p:nvPr/>
        </p:nvSpPr>
        <p:spPr bwMode="auto">
          <a:xfrm>
            <a:off x="2093913" y="2997200"/>
            <a:ext cx="9017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字节 </a:t>
            </a:r>
            <a:r>
              <a:rPr kumimoji="1" lang="en-US" altLang="zh-CN" sz="2000">
                <a:solidFill>
                  <a:srgbClr val="333399"/>
                </a:solidFill>
                <a:latin typeface="Arial" charset="0"/>
                <a:ea typeface="黑体" pitchFamily="2" charset="-122"/>
              </a:rPr>
              <a:t>0</a:t>
            </a:r>
          </a:p>
        </p:txBody>
      </p:sp>
      <p:sp>
        <p:nvSpPr>
          <p:cNvPr id="474186" name="Rectangle 74"/>
          <p:cNvSpPr>
            <a:spLocks noGrp="1" noChangeArrowheads="1"/>
          </p:cNvSpPr>
          <p:nvPr>
            <p:ph type="title"/>
          </p:nvPr>
        </p:nvSpPr>
        <p:spPr>
          <a:xfrm>
            <a:off x="539750" y="357188"/>
            <a:ext cx="7793038" cy="695325"/>
          </a:xfrm>
        </p:spPr>
        <p:txBody>
          <a:bodyPr/>
          <a:lstStyle/>
          <a:p>
            <a:pPr algn="ctr"/>
            <a:r>
              <a:rPr lang="en-US" altLang="zh-CN" sz="4000"/>
              <a:t>IP </a:t>
            </a:r>
            <a:r>
              <a:rPr lang="zh-CN" altLang="en-US" sz="4000"/>
              <a:t>数据报分片的举例</a:t>
            </a:r>
          </a:p>
        </p:txBody>
      </p:sp>
      <p:pic>
        <p:nvPicPr>
          <p:cNvPr id="273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37" y="2136093"/>
            <a:ext cx="8326126" cy="2451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691357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3410"/>
                                        </p:tgtEl>
                                        <p:attrNameLst>
                                          <p:attrName>style.visibility</p:attrName>
                                        </p:attrNameLst>
                                      </p:cBhvr>
                                      <p:to>
                                        <p:strVal val="visible"/>
                                      </p:to>
                                    </p:set>
                                    <p:anim calcmode="lin" valueType="num">
                                      <p:cBhvr additive="base">
                                        <p:cTn id="7" dur="500" fill="hold"/>
                                        <p:tgtEl>
                                          <p:spTgt spid="273410"/>
                                        </p:tgtEl>
                                        <p:attrNameLst>
                                          <p:attrName>ppt_x</p:attrName>
                                        </p:attrNameLst>
                                      </p:cBhvr>
                                      <p:tavLst>
                                        <p:tav tm="0">
                                          <p:val>
                                            <p:strVal val="#ppt_x"/>
                                          </p:val>
                                        </p:tav>
                                        <p:tav tm="100000">
                                          <p:val>
                                            <p:strVal val="#ppt_x"/>
                                          </p:val>
                                        </p:tav>
                                      </p:tavLst>
                                    </p:anim>
                                    <p:anim calcmode="lin" valueType="num">
                                      <p:cBhvr additive="base">
                                        <p:cTn id="8" dur="500" fill="hold"/>
                                        <p:tgtEl>
                                          <p:spTgt spid="273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6163"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6164"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5"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6166"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7"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8"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9"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0"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1"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2"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3"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4"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5"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6"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7"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8"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9"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6180"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6181"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6182"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6183"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6184"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6185"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6186"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6187"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6188"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6189"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6190"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6191"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6192"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6193"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6194"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6195"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6196"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6197"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6198"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6199"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6200"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6201" name="Group 41"/>
          <p:cNvGrpSpPr>
            <a:grpSpLocks/>
          </p:cNvGrpSpPr>
          <p:nvPr/>
        </p:nvGrpSpPr>
        <p:grpSpPr bwMode="auto">
          <a:xfrm>
            <a:off x="1069975" y="3748088"/>
            <a:ext cx="131763" cy="69850"/>
            <a:chOff x="833" y="3024"/>
            <a:chExt cx="78" cy="51"/>
          </a:xfrm>
        </p:grpSpPr>
        <p:sp>
          <p:nvSpPr>
            <p:cNvPr id="476202"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3"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4"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6205" name="Group 45"/>
          <p:cNvGrpSpPr>
            <a:grpSpLocks/>
          </p:cNvGrpSpPr>
          <p:nvPr/>
        </p:nvGrpSpPr>
        <p:grpSpPr bwMode="auto">
          <a:xfrm>
            <a:off x="8937625" y="3757613"/>
            <a:ext cx="131763" cy="66675"/>
            <a:chOff x="5432" y="3030"/>
            <a:chExt cx="78" cy="51"/>
          </a:xfrm>
        </p:grpSpPr>
        <p:sp>
          <p:nvSpPr>
            <p:cNvPr id="476206"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7"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8"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6209"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0"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1"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2"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3"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4"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5"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6216"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6217"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6218"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6219"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6220"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6221"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6222"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6223"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6224"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6225"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6226"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6227"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6228"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6229"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6230"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6231"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6232"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76234" name="Text Box 74"/>
          <p:cNvSpPr txBox="1">
            <a:spLocks noChangeArrowheads="1"/>
          </p:cNvSpPr>
          <p:nvPr/>
        </p:nvSpPr>
        <p:spPr bwMode="auto">
          <a:xfrm>
            <a:off x="1042988" y="4941888"/>
            <a:ext cx="7345362"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a:solidFill>
                  <a:srgbClr val="333399"/>
                </a:solidFill>
                <a:latin typeface="Arial" charset="0"/>
                <a:ea typeface="黑体" pitchFamily="2" charset="-122"/>
              </a:rPr>
              <a:t>生存时间</a:t>
            </a:r>
            <a:r>
              <a:rPr lang="en-US" altLang="zh-CN">
                <a:solidFill>
                  <a:srgbClr val="333399"/>
                </a:solidFill>
                <a:latin typeface="Arial" charset="0"/>
                <a:ea typeface="黑体" pitchFamily="2" charset="-122"/>
              </a:rPr>
              <a:t>(8 bit)</a:t>
            </a:r>
            <a:r>
              <a:rPr lang="zh-CN" altLang="en-US">
                <a:solidFill>
                  <a:srgbClr val="333399"/>
                </a:solidFill>
                <a:latin typeface="Arial" charset="0"/>
                <a:ea typeface="黑体" pitchFamily="2" charset="-122"/>
              </a:rPr>
              <a:t>记为 </a:t>
            </a:r>
            <a:r>
              <a:rPr lang="en-US" altLang="zh-CN">
                <a:solidFill>
                  <a:srgbClr val="333399"/>
                </a:solidFill>
                <a:latin typeface="Arial" charset="0"/>
                <a:ea typeface="黑体" pitchFamily="2" charset="-122"/>
              </a:rPr>
              <a:t>TTL (Time To Live)</a:t>
            </a:r>
          </a:p>
          <a:p>
            <a:pPr algn="ctr">
              <a:lnSpc>
                <a:spcPct val="110000"/>
              </a:lnSpc>
            </a:pPr>
            <a:r>
              <a:rPr lang="zh-CN" altLang="en-US">
                <a:solidFill>
                  <a:srgbClr val="333399"/>
                </a:solidFill>
                <a:latin typeface="Arial" charset="0"/>
                <a:ea typeface="黑体" pitchFamily="2" charset="-122"/>
              </a:rPr>
              <a:t>数据报在网络中可通过的路由器数的最大值。</a:t>
            </a:r>
          </a:p>
        </p:txBody>
      </p:sp>
      <p:sp>
        <p:nvSpPr>
          <p:cNvPr id="476235" name="Rectangle 75"/>
          <p:cNvSpPr>
            <a:spLocks noChangeArrowheads="1"/>
          </p:cNvSpPr>
          <p:nvPr/>
        </p:nvSpPr>
        <p:spPr bwMode="auto">
          <a:xfrm>
            <a:off x="1116013" y="2238375"/>
            <a:ext cx="1954212" cy="481013"/>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36" name="AutoShape 76"/>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21135474"/>
      </p:ext>
    </p:extLst>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87"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7188"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89"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90"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1"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2"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3"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4"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5"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6"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7"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8"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9"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0"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1"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2"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3"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7204"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7205"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7206"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7207"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7208"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7209"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7210"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7211"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7212"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7213"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7214"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7215"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7216"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7217"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7218"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7219"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7220"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7221"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7222"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7223"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7224"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7225" name="Group 41"/>
          <p:cNvGrpSpPr>
            <a:grpSpLocks/>
          </p:cNvGrpSpPr>
          <p:nvPr/>
        </p:nvGrpSpPr>
        <p:grpSpPr bwMode="auto">
          <a:xfrm>
            <a:off x="1069975" y="3748088"/>
            <a:ext cx="131763" cy="69850"/>
            <a:chOff x="833" y="3024"/>
            <a:chExt cx="78" cy="51"/>
          </a:xfrm>
        </p:grpSpPr>
        <p:sp>
          <p:nvSpPr>
            <p:cNvPr id="477226"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7"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8"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7229" name="Group 45"/>
          <p:cNvGrpSpPr>
            <a:grpSpLocks/>
          </p:cNvGrpSpPr>
          <p:nvPr/>
        </p:nvGrpSpPr>
        <p:grpSpPr bwMode="auto">
          <a:xfrm>
            <a:off x="8937625" y="3757613"/>
            <a:ext cx="131763" cy="66675"/>
            <a:chOff x="5432" y="3030"/>
            <a:chExt cx="78" cy="51"/>
          </a:xfrm>
        </p:grpSpPr>
        <p:sp>
          <p:nvSpPr>
            <p:cNvPr id="477230"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1"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2"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7233"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4"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5"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6"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7"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8"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9"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7240"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7241"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7242"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7243"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7244"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7245"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7246"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7247"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7248"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7249"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7250"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7251"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7252"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7253"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7254"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7255"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7256"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7261" name="Group 77"/>
          <p:cNvGrpSpPr>
            <a:grpSpLocks/>
          </p:cNvGrpSpPr>
          <p:nvPr/>
        </p:nvGrpSpPr>
        <p:grpSpPr bwMode="auto">
          <a:xfrm>
            <a:off x="285750" y="2238375"/>
            <a:ext cx="8562975" cy="3829050"/>
            <a:chOff x="180" y="1410"/>
            <a:chExt cx="5394" cy="2412"/>
          </a:xfrm>
        </p:grpSpPr>
        <p:sp>
          <p:nvSpPr>
            <p:cNvPr id="477258" name="Text Box 74"/>
            <p:cNvSpPr txBox="1">
              <a:spLocks noChangeArrowheads="1"/>
            </p:cNvSpPr>
            <p:nvPr/>
          </p:nvSpPr>
          <p:spPr bwMode="auto">
            <a:xfrm>
              <a:off x="180" y="3172"/>
              <a:ext cx="5394"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a:solidFill>
                    <a:srgbClr val="333399"/>
                  </a:solidFill>
                  <a:latin typeface="Arial" charset="0"/>
                  <a:ea typeface="黑体" pitchFamily="2" charset="-122"/>
                </a:rPr>
                <a:t>协议</a:t>
              </a:r>
              <a:r>
                <a:rPr lang="en-US" altLang="zh-CN">
                  <a:solidFill>
                    <a:srgbClr val="333399"/>
                  </a:solidFill>
                  <a:latin typeface="Arial" charset="0"/>
                  <a:ea typeface="黑体" pitchFamily="2" charset="-122"/>
                </a:rPr>
                <a:t>(8 bit)</a:t>
              </a:r>
              <a:r>
                <a:rPr lang="zh-CN" altLang="en-US">
                  <a:solidFill>
                    <a:srgbClr val="333399"/>
                  </a:solidFill>
                  <a:latin typeface="Arial" charset="0"/>
                  <a:ea typeface="黑体" pitchFamily="2" charset="-122"/>
                </a:rPr>
                <a:t>字段指出此数据报携带的数据使用何种协议</a:t>
              </a:r>
            </a:p>
            <a:p>
              <a:pPr algn="ctr">
                <a:lnSpc>
                  <a:spcPct val="110000"/>
                </a:lnSpc>
              </a:pPr>
              <a:r>
                <a:rPr lang="zh-CN" altLang="en-US">
                  <a:solidFill>
                    <a:srgbClr val="333399"/>
                  </a:solidFill>
                  <a:latin typeface="Arial" charset="0"/>
                  <a:ea typeface="黑体" pitchFamily="2" charset="-122"/>
                </a:rPr>
                <a:t>以便目的主机的 </a:t>
              </a:r>
              <a:r>
                <a:rPr lang="en-US" altLang="zh-CN">
                  <a:solidFill>
                    <a:srgbClr val="333399"/>
                  </a:solidFill>
                  <a:latin typeface="Arial" charset="0"/>
                  <a:ea typeface="黑体" pitchFamily="2" charset="-122"/>
                </a:rPr>
                <a:t>IP </a:t>
              </a:r>
              <a:r>
                <a:rPr lang="zh-CN" altLang="en-US">
                  <a:solidFill>
                    <a:srgbClr val="333399"/>
                  </a:solidFill>
                  <a:latin typeface="Arial" charset="0"/>
                  <a:ea typeface="黑体" pitchFamily="2" charset="-122"/>
                </a:rPr>
                <a:t>层将数据部分上交给哪个处理过程</a:t>
              </a:r>
            </a:p>
          </p:txBody>
        </p:sp>
        <p:sp>
          <p:nvSpPr>
            <p:cNvPr id="477259" name="Rectangle 75"/>
            <p:cNvSpPr>
              <a:spLocks noChangeArrowheads="1"/>
            </p:cNvSpPr>
            <p:nvPr/>
          </p:nvSpPr>
          <p:spPr bwMode="auto">
            <a:xfrm>
              <a:off x="1971" y="1410"/>
              <a:ext cx="1227"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7260" name="AutoShape 76"/>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6258977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72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rgbClr val="006600"/>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a:t>ICMP</a:t>
            </a:r>
            <a:endParaRPr lang="en-US" altLang="zh-CN" sz="2600" dirty="0" smtClean="0"/>
          </a:p>
        </p:txBody>
      </p:sp>
    </p:spTree>
  </p:cSld>
  <p:clrMapOvr>
    <a:masterClrMapping/>
  </p:clrMapOvr>
  <p:transition spd="med">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250825" y="2133600"/>
            <a:ext cx="8642350" cy="628650"/>
          </a:xfrm>
          <a:prstGeom prst="rect">
            <a:avLst/>
          </a:prstGeom>
          <a:solidFill>
            <a:srgbClr val="FFFF99"/>
          </a:solidFill>
          <a:ln w="2857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3200">
              <a:solidFill>
                <a:srgbClr val="333399"/>
              </a:solidFill>
              <a:latin typeface="Arial" charset="0"/>
              <a:ea typeface="黑体" pitchFamily="2" charset="-122"/>
            </a:endParaRPr>
          </a:p>
        </p:txBody>
      </p:sp>
      <p:sp>
        <p:nvSpPr>
          <p:cNvPr id="478213" name="Rectangle 5"/>
          <p:cNvSpPr>
            <a:spLocks noChangeArrowheads="1"/>
          </p:cNvSpPr>
          <p:nvPr/>
        </p:nvSpPr>
        <p:spPr bwMode="auto">
          <a:xfrm>
            <a:off x="250825" y="2762250"/>
            <a:ext cx="8642350" cy="1743075"/>
          </a:xfrm>
          <a:prstGeom prst="rect">
            <a:avLst/>
          </a:prstGeom>
          <a:solidFill>
            <a:srgbClr val="CCECFF"/>
          </a:solidFill>
          <a:ln w="2857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478219" name="Rectangle 11"/>
          <p:cNvSpPr>
            <a:spLocks noChangeArrowheads="1"/>
          </p:cNvSpPr>
          <p:nvPr/>
        </p:nvSpPr>
        <p:spPr bwMode="auto">
          <a:xfrm>
            <a:off x="1706563" y="3390900"/>
            <a:ext cx="5730875" cy="487363"/>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4" name="Rectangle 6"/>
          <p:cNvSpPr>
            <a:spLocks noChangeArrowheads="1"/>
          </p:cNvSpPr>
          <p:nvPr/>
        </p:nvSpPr>
        <p:spPr bwMode="auto">
          <a:xfrm>
            <a:off x="1743075" y="3425825"/>
            <a:ext cx="1246188" cy="4460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5" name="Text Box 7"/>
          <p:cNvSpPr txBox="1">
            <a:spLocks noChangeArrowheads="1"/>
          </p:cNvSpPr>
          <p:nvPr/>
        </p:nvSpPr>
        <p:spPr bwMode="auto">
          <a:xfrm>
            <a:off x="508000" y="217646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运输层</a:t>
            </a:r>
          </a:p>
        </p:txBody>
      </p:sp>
      <p:sp>
        <p:nvSpPr>
          <p:cNvPr id="478216" name="Text Box 8"/>
          <p:cNvSpPr txBox="1">
            <a:spLocks noChangeArrowheads="1"/>
          </p:cNvSpPr>
          <p:nvPr/>
        </p:nvSpPr>
        <p:spPr bwMode="auto">
          <a:xfrm>
            <a:off x="508000" y="321627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网络层</a:t>
            </a:r>
          </a:p>
        </p:txBody>
      </p:sp>
      <p:sp>
        <p:nvSpPr>
          <p:cNvPr id="478217" name="Line 9"/>
          <p:cNvSpPr>
            <a:spLocks noChangeShapeType="1"/>
          </p:cNvSpPr>
          <p:nvPr/>
        </p:nvSpPr>
        <p:spPr bwMode="auto">
          <a:xfrm>
            <a:off x="2989263" y="3390900"/>
            <a:ext cx="0" cy="487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18" name="Text Box 10"/>
          <p:cNvSpPr txBox="1">
            <a:spLocks noChangeArrowheads="1"/>
          </p:cNvSpPr>
          <p:nvPr/>
        </p:nvSpPr>
        <p:spPr bwMode="auto">
          <a:xfrm>
            <a:off x="1960563" y="33829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a:t>
            </a:r>
          </a:p>
        </p:txBody>
      </p:sp>
      <p:sp>
        <p:nvSpPr>
          <p:cNvPr id="478221" name="Rectangle 13"/>
          <p:cNvSpPr>
            <a:spLocks noChangeArrowheads="1"/>
          </p:cNvSpPr>
          <p:nvPr/>
        </p:nvSpPr>
        <p:spPr bwMode="auto">
          <a:xfrm>
            <a:off x="4187825" y="2273300"/>
            <a:ext cx="1025525"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2" name="Text Box 14"/>
          <p:cNvSpPr txBox="1">
            <a:spLocks noChangeArrowheads="1"/>
          </p:cNvSpPr>
          <p:nvPr/>
        </p:nvSpPr>
        <p:spPr bwMode="auto">
          <a:xfrm>
            <a:off x="4344988" y="2239963"/>
            <a:ext cx="693737"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TCP</a:t>
            </a:r>
          </a:p>
        </p:txBody>
      </p:sp>
      <p:sp>
        <p:nvSpPr>
          <p:cNvPr id="478223" name="Rectangle 15"/>
          <p:cNvSpPr>
            <a:spLocks noChangeArrowheads="1"/>
          </p:cNvSpPr>
          <p:nvPr/>
        </p:nvSpPr>
        <p:spPr bwMode="auto">
          <a:xfrm>
            <a:off x="5470525" y="2273300"/>
            <a:ext cx="1027113"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4" name="Text Box 16"/>
          <p:cNvSpPr txBox="1">
            <a:spLocks noChangeArrowheads="1"/>
          </p:cNvSpPr>
          <p:nvPr/>
        </p:nvSpPr>
        <p:spPr bwMode="auto">
          <a:xfrm>
            <a:off x="5605463" y="2273300"/>
            <a:ext cx="722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UDP</a:t>
            </a:r>
          </a:p>
        </p:txBody>
      </p:sp>
      <p:sp>
        <p:nvSpPr>
          <p:cNvPr id="478225" name="Rectangle 17"/>
          <p:cNvSpPr>
            <a:spLocks noChangeArrowheads="1"/>
          </p:cNvSpPr>
          <p:nvPr/>
        </p:nvSpPr>
        <p:spPr bwMode="auto">
          <a:xfrm>
            <a:off x="2047875" y="2892425"/>
            <a:ext cx="1027113"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6" name="Text Box 18"/>
          <p:cNvSpPr txBox="1">
            <a:spLocks noChangeArrowheads="1"/>
          </p:cNvSpPr>
          <p:nvPr/>
        </p:nvSpPr>
        <p:spPr bwMode="auto">
          <a:xfrm>
            <a:off x="2133600" y="2857500"/>
            <a:ext cx="819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ICMP</a:t>
            </a:r>
          </a:p>
        </p:txBody>
      </p:sp>
      <p:sp>
        <p:nvSpPr>
          <p:cNvPr id="478227" name="Rectangle 19"/>
          <p:cNvSpPr>
            <a:spLocks noChangeArrowheads="1"/>
          </p:cNvSpPr>
          <p:nvPr/>
        </p:nvSpPr>
        <p:spPr bwMode="auto">
          <a:xfrm>
            <a:off x="3246438" y="2892425"/>
            <a:ext cx="1025525"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8" name="Text Box 20"/>
          <p:cNvSpPr txBox="1">
            <a:spLocks noChangeArrowheads="1"/>
          </p:cNvSpPr>
          <p:nvPr/>
        </p:nvSpPr>
        <p:spPr bwMode="auto">
          <a:xfrm>
            <a:off x="3333750" y="2857500"/>
            <a:ext cx="83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IGMP</a:t>
            </a:r>
          </a:p>
        </p:txBody>
      </p:sp>
      <p:sp>
        <p:nvSpPr>
          <p:cNvPr id="478229" name="Rectangle 21"/>
          <p:cNvSpPr>
            <a:spLocks noChangeArrowheads="1"/>
          </p:cNvSpPr>
          <p:nvPr/>
        </p:nvSpPr>
        <p:spPr bwMode="auto">
          <a:xfrm>
            <a:off x="6804025" y="2892425"/>
            <a:ext cx="1025525"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30" name="Text Box 22"/>
          <p:cNvSpPr txBox="1">
            <a:spLocks noChangeArrowheads="1"/>
          </p:cNvSpPr>
          <p:nvPr/>
        </p:nvSpPr>
        <p:spPr bwMode="auto">
          <a:xfrm>
            <a:off x="6891338" y="2857500"/>
            <a:ext cx="876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OSPF</a:t>
            </a:r>
          </a:p>
        </p:txBody>
      </p:sp>
      <p:sp>
        <p:nvSpPr>
          <p:cNvPr id="478233" name="Line 25"/>
          <p:cNvSpPr>
            <a:spLocks noChangeShapeType="1"/>
          </p:cNvSpPr>
          <p:nvPr/>
        </p:nvSpPr>
        <p:spPr bwMode="auto">
          <a:xfrm flipV="1">
            <a:off x="5556250" y="2622550"/>
            <a:ext cx="428625" cy="976313"/>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5" name="Line 27"/>
          <p:cNvSpPr>
            <a:spLocks noChangeShapeType="1"/>
          </p:cNvSpPr>
          <p:nvPr/>
        </p:nvSpPr>
        <p:spPr bwMode="auto">
          <a:xfrm flipH="1" flipV="1">
            <a:off x="4699000" y="2622550"/>
            <a:ext cx="868363" cy="996950"/>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6" name="Line 28"/>
          <p:cNvSpPr>
            <a:spLocks noChangeShapeType="1"/>
          </p:cNvSpPr>
          <p:nvPr/>
        </p:nvSpPr>
        <p:spPr bwMode="auto">
          <a:xfrm flipH="1" flipV="1">
            <a:off x="4294188" y="3175000"/>
            <a:ext cx="1303337" cy="463550"/>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7" name="Line 29"/>
          <p:cNvSpPr>
            <a:spLocks noChangeShapeType="1"/>
          </p:cNvSpPr>
          <p:nvPr/>
        </p:nvSpPr>
        <p:spPr bwMode="auto">
          <a:xfrm flipH="1" flipV="1">
            <a:off x="2811463" y="3255963"/>
            <a:ext cx="2782887" cy="373062"/>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8" name="Line 30"/>
          <p:cNvSpPr>
            <a:spLocks noChangeShapeType="1"/>
          </p:cNvSpPr>
          <p:nvPr/>
        </p:nvSpPr>
        <p:spPr bwMode="auto">
          <a:xfrm flipV="1">
            <a:off x="5581650" y="3173413"/>
            <a:ext cx="1195388" cy="44767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9" name="Text Box 31"/>
          <p:cNvSpPr txBox="1">
            <a:spLocks noChangeArrowheads="1"/>
          </p:cNvSpPr>
          <p:nvPr/>
        </p:nvSpPr>
        <p:spPr bwMode="auto">
          <a:xfrm>
            <a:off x="3132138" y="3463925"/>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 据 部 分</a:t>
            </a:r>
          </a:p>
        </p:txBody>
      </p:sp>
      <p:sp>
        <p:nvSpPr>
          <p:cNvPr id="478240" name="Line 32"/>
          <p:cNvSpPr>
            <a:spLocks noChangeShapeType="1"/>
          </p:cNvSpPr>
          <p:nvPr/>
        </p:nvSpPr>
        <p:spPr bwMode="auto">
          <a:xfrm>
            <a:off x="1706563" y="4156075"/>
            <a:ext cx="57308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41" name="Text Box 33"/>
          <p:cNvSpPr txBox="1">
            <a:spLocks noChangeArrowheads="1"/>
          </p:cNvSpPr>
          <p:nvPr/>
        </p:nvSpPr>
        <p:spPr bwMode="auto">
          <a:xfrm>
            <a:off x="3929063" y="3927475"/>
            <a:ext cx="1255712" cy="3968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grpSp>
        <p:nvGrpSpPr>
          <p:cNvPr id="478246" name="Group 38"/>
          <p:cNvGrpSpPr>
            <a:grpSpLocks/>
          </p:cNvGrpSpPr>
          <p:nvPr/>
        </p:nvGrpSpPr>
        <p:grpSpPr bwMode="auto">
          <a:xfrm>
            <a:off x="2590800" y="3644900"/>
            <a:ext cx="4357688" cy="1871663"/>
            <a:chOff x="1632" y="2296"/>
            <a:chExt cx="2745" cy="1179"/>
          </a:xfrm>
        </p:grpSpPr>
        <p:sp>
          <p:nvSpPr>
            <p:cNvPr id="478242" name="Rectangle 34"/>
            <p:cNvSpPr>
              <a:spLocks noChangeArrowheads="1"/>
            </p:cNvSpPr>
            <p:nvPr/>
          </p:nvSpPr>
          <p:spPr bwMode="auto">
            <a:xfrm>
              <a:off x="1632" y="2296"/>
              <a:ext cx="227" cy="106"/>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43" name="AutoShape 35"/>
            <p:cNvSpPr>
              <a:spLocks noChangeArrowheads="1"/>
            </p:cNvSpPr>
            <p:nvPr/>
          </p:nvSpPr>
          <p:spPr bwMode="auto">
            <a:xfrm>
              <a:off x="2439" y="3033"/>
              <a:ext cx="1853" cy="442"/>
            </a:xfrm>
            <a:prstGeom prst="wedgeRoundRectCallout">
              <a:avLst>
                <a:gd name="adj1" fmla="val -87560"/>
                <a:gd name="adj2" fmla="val -194569"/>
                <a:gd name="adj3" fmla="val 16667"/>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zh-CN" sz="3200">
                <a:solidFill>
                  <a:srgbClr val="333399"/>
                </a:solidFill>
                <a:latin typeface="Arial" charset="0"/>
                <a:ea typeface="黑体" pitchFamily="2" charset="-122"/>
              </a:endParaRPr>
            </a:p>
          </p:txBody>
        </p:sp>
        <p:sp>
          <p:nvSpPr>
            <p:cNvPr id="478244" name="Text Box 36"/>
            <p:cNvSpPr txBox="1">
              <a:spLocks noChangeArrowheads="1"/>
            </p:cNvSpPr>
            <p:nvPr/>
          </p:nvSpPr>
          <p:spPr bwMode="auto">
            <a:xfrm>
              <a:off x="2426" y="3016"/>
              <a:ext cx="195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a:solidFill>
                    <a:srgbClr val="333399"/>
                  </a:solidFill>
                  <a:latin typeface="Arial" charset="0"/>
                  <a:ea typeface="黑体" pitchFamily="2" charset="-122"/>
                </a:rPr>
                <a:t>协议字段指出应将数据</a:t>
              </a:r>
            </a:p>
            <a:p>
              <a:pPr algn="ctr"/>
              <a:r>
                <a:rPr kumimoji="1" lang="zh-CN" altLang="en-US" sz="2000">
                  <a:solidFill>
                    <a:srgbClr val="333399"/>
                  </a:solidFill>
                  <a:latin typeface="Arial" charset="0"/>
                  <a:ea typeface="黑体" pitchFamily="2" charset="-122"/>
                </a:rPr>
                <a:t>部分交给哪一个进程</a:t>
              </a:r>
            </a:p>
          </p:txBody>
        </p:sp>
      </p:grpSp>
    </p:spTree>
    <p:extLst>
      <p:ext uri="{BB962C8B-B14F-4D97-AF65-F5344CB8AC3E}">
        <p14:creationId xmlns:p14="http://schemas.microsoft.com/office/powerpoint/2010/main" val="382004852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8246"/>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2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nodeType="afterGroup">
                            <p:stCondLst>
                              <p:cond delay="3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nodeType="afterGroup">
                            <p:stCondLst>
                              <p:cond delay="3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nodeType="afterGroup">
                            <p:stCondLst>
                              <p:cond delay="4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nodeType="afterGroup">
                            <p:stCondLst>
                              <p:cond delay="4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9235"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9236"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37"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9238"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39"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0"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1"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2"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3"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4"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5"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6"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7"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8"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9"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50"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51"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9252"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9253"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9254"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9255"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9256"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9257"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9258"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9259"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9260"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9261"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9262"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9263"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9264"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9265"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9266"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9267"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9268"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9269"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9270"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9271"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9272"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9273" name="Group 41"/>
          <p:cNvGrpSpPr>
            <a:grpSpLocks/>
          </p:cNvGrpSpPr>
          <p:nvPr/>
        </p:nvGrpSpPr>
        <p:grpSpPr bwMode="auto">
          <a:xfrm>
            <a:off x="1069975" y="3748088"/>
            <a:ext cx="131763" cy="69850"/>
            <a:chOff x="833" y="3024"/>
            <a:chExt cx="78" cy="51"/>
          </a:xfrm>
        </p:grpSpPr>
        <p:sp>
          <p:nvSpPr>
            <p:cNvPr id="479274"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75"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76"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9277" name="Group 45"/>
          <p:cNvGrpSpPr>
            <a:grpSpLocks/>
          </p:cNvGrpSpPr>
          <p:nvPr/>
        </p:nvGrpSpPr>
        <p:grpSpPr bwMode="auto">
          <a:xfrm>
            <a:off x="8937625" y="3757613"/>
            <a:ext cx="131763" cy="66675"/>
            <a:chOff x="5432" y="3030"/>
            <a:chExt cx="78" cy="51"/>
          </a:xfrm>
        </p:grpSpPr>
        <p:sp>
          <p:nvSpPr>
            <p:cNvPr id="479278"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79"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0"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9281"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2"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3"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4"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5"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6"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7"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9288"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9289"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9290"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9291"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9292"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9293"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9294"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9295"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9296"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9297"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9298"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9299"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9300"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9301"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9302"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9303"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9304"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9309" name="Group 77"/>
          <p:cNvGrpSpPr>
            <a:grpSpLocks/>
          </p:cNvGrpSpPr>
          <p:nvPr/>
        </p:nvGrpSpPr>
        <p:grpSpPr bwMode="auto">
          <a:xfrm>
            <a:off x="596900" y="2238375"/>
            <a:ext cx="8385175" cy="4298950"/>
            <a:chOff x="376" y="1410"/>
            <a:chExt cx="5282" cy="2708"/>
          </a:xfrm>
        </p:grpSpPr>
        <p:sp>
          <p:nvSpPr>
            <p:cNvPr id="479306" name="Text Box 74"/>
            <p:cNvSpPr txBox="1">
              <a:spLocks noChangeArrowheads="1"/>
            </p:cNvSpPr>
            <p:nvPr/>
          </p:nvSpPr>
          <p:spPr bwMode="auto">
            <a:xfrm>
              <a:off x="376" y="3172"/>
              <a:ext cx="5004" cy="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a:solidFill>
                    <a:srgbClr val="333399"/>
                  </a:solidFill>
                  <a:latin typeface="Arial" charset="0"/>
                  <a:ea typeface="黑体" pitchFamily="2" charset="-122"/>
                </a:rPr>
                <a:t>首部检验和</a:t>
              </a:r>
              <a:r>
                <a:rPr lang="en-US" altLang="zh-CN">
                  <a:solidFill>
                    <a:srgbClr val="333399"/>
                  </a:solidFill>
                  <a:latin typeface="Arial" charset="0"/>
                  <a:ea typeface="黑体" pitchFamily="2" charset="-122"/>
                </a:rPr>
                <a:t>(16 bit)</a:t>
              </a:r>
              <a:r>
                <a:rPr lang="zh-CN" altLang="en-US">
                  <a:solidFill>
                    <a:srgbClr val="333399"/>
                  </a:solidFill>
                  <a:latin typeface="Arial" charset="0"/>
                  <a:ea typeface="黑体" pitchFamily="2" charset="-122"/>
                </a:rPr>
                <a:t>字段只检验数据报的首部</a:t>
              </a:r>
            </a:p>
            <a:p>
              <a:pPr algn="ctr">
                <a:lnSpc>
                  <a:spcPct val="110000"/>
                </a:lnSpc>
              </a:pPr>
              <a:r>
                <a:rPr lang="zh-CN" altLang="en-US">
                  <a:solidFill>
                    <a:srgbClr val="333399"/>
                  </a:solidFill>
                  <a:latin typeface="Arial" charset="0"/>
                  <a:ea typeface="黑体" pitchFamily="2" charset="-122"/>
                </a:rPr>
                <a:t>不包括数据部分。</a:t>
              </a:r>
            </a:p>
            <a:p>
              <a:pPr algn="ctr">
                <a:lnSpc>
                  <a:spcPct val="110000"/>
                </a:lnSpc>
              </a:pPr>
              <a:r>
                <a:rPr lang="zh-CN" altLang="en-US">
                  <a:solidFill>
                    <a:srgbClr val="333399"/>
                  </a:solidFill>
                  <a:latin typeface="Arial" charset="0"/>
                  <a:ea typeface="黑体" pitchFamily="2" charset="-122"/>
                </a:rPr>
                <a:t>这里不采用</a:t>
              </a:r>
              <a:r>
                <a:rPr lang="zh-CN" altLang="en-US" sz="1800">
                  <a:solidFill>
                    <a:srgbClr val="333399"/>
                  </a:solidFill>
                  <a:latin typeface="Arial" charset="0"/>
                  <a:ea typeface="黑体" pitchFamily="2" charset="-122"/>
                </a:rPr>
                <a:t> </a:t>
              </a:r>
              <a:r>
                <a:rPr lang="en-US" altLang="zh-CN">
                  <a:solidFill>
                    <a:srgbClr val="333399"/>
                  </a:solidFill>
                  <a:latin typeface="Arial" charset="0"/>
                  <a:ea typeface="黑体" pitchFamily="2" charset="-122"/>
                </a:rPr>
                <a:t>CRC</a:t>
              </a:r>
              <a:r>
                <a:rPr lang="en-US" altLang="zh-CN" sz="2000">
                  <a:solidFill>
                    <a:srgbClr val="333399"/>
                  </a:solidFill>
                  <a:latin typeface="Arial" charset="0"/>
                  <a:ea typeface="黑体" pitchFamily="2" charset="-122"/>
                </a:rPr>
                <a:t> </a:t>
              </a:r>
              <a:r>
                <a:rPr lang="zh-CN" altLang="en-US">
                  <a:solidFill>
                    <a:srgbClr val="333399"/>
                  </a:solidFill>
                  <a:latin typeface="Arial" charset="0"/>
                  <a:ea typeface="黑体" pitchFamily="2" charset="-122"/>
                </a:rPr>
                <a:t>检验码而采用简单的计算方法。 </a:t>
              </a:r>
            </a:p>
          </p:txBody>
        </p:sp>
        <p:sp>
          <p:nvSpPr>
            <p:cNvPr id="479307" name="Rectangle 75"/>
            <p:cNvSpPr>
              <a:spLocks noChangeArrowheads="1"/>
            </p:cNvSpPr>
            <p:nvPr/>
          </p:nvSpPr>
          <p:spPr bwMode="auto">
            <a:xfrm>
              <a:off x="3195" y="1410"/>
              <a:ext cx="2463"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9308" name="AutoShape 76"/>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0107971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930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6" name="Rectangle 66"/>
          <p:cNvSpPr>
            <a:spLocks noChangeArrowheads="1"/>
          </p:cNvSpPr>
          <p:nvPr/>
        </p:nvSpPr>
        <p:spPr bwMode="auto">
          <a:xfrm>
            <a:off x="3570288" y="4687888"/>
            <a:ext cx="1755775" cy="871537"/>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284" name="Text Box 4"/>
          <p:cNvSpPr txBox="1">
            <a:spLocks noChangeArrowheads="1"/>
          </p:cNvSpPr>
          <p:nvPr/>
        </p:nvSpPr>
        <p:spPr bwMode="auto">
          <a:xfrm>
            <a:off x="1320800" y="279400"/>
            <a:ext cx="947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发送端</a:t>
            </a:r>
          </a:p>
        </p:txBody>
      </p:sp>
      <p:sp>
        <p:nvSpPr>
          <p:cNvPr id="481285" name="Text Box 5"/>
          <p:cNvSpPr txBox="1">
            <a:spLocks noChangeArrowheads="1"/>
          </p:cNvSpPr>
          <p:nvPr/>
        </p:nvSpPr>
        <p:spPr bwMode="auto">
          <a:xfrm>
            <a:off x="6542088" y="279400"/>
            <a:ext cx="944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接收端</a:t>
            </a:r>
          </a:p>
        </p:txBody>
      </p:sp>
      <p:sp>
        <p:nvSpPr>
          <p:cNvPr id="481286" name="Rectangle 6"/>
          <p:cNvSpPr>
            <a:spLocks noChangeArrowheads="1"/>
          </p:cNvSpPr>
          <p:nvPr/>
        </p:nvSpPr>
        <p:spPr bwMode="auto">
          <a:xfrm>
            <a:off x="1416050" y="812800"/>
            <a:ext cx="1350963"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87" name="Text Box 7"/>
          <p:cNvSpPr txBox="1">
            <a:spLocks noChangeArrowheads="1"/>
          </p:cNvSpPr>
          <p:nvPr/>
        </p:nvSpPr>
        <p:spPr bwMode="auto">
          <a:xfrm>
            <a:off x="727075" y="7524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1</a:t>
            </a:r>
          </a:p>
        </p:txBody>
      </p:sp>
      <p:sp>
        <p:nvSpPr>
          <p:cNvPr id="481288" name="Rectangle 8"/>
          <p:cNvSpPr>
            <a:spLocks noChangeArrowheads="1"/>
          </p:cNvSpPr>
          <p:nvPr/>
        </p:nvSpPr>
        <p:spPr bwMode="auto">
          <a:xfrm>
            <a:off x="1416050" y="1230313"/>
            <a:ext cx="1350963"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89" name="Text Box 9"/>
          <p:cNvSpPr txBox="1">
            <a:spLocks noChangeArrowheads="1"/>
          </p:cNvSpPr>
          <p:nvPr/>
        </p:nvSpPr>
        <p:spPr bwMode="auto">
          <a:xfrm>
            <a:off x="727075" y="116840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2</a:t>
            </a:r>
          </a:p>
        </p:txBody>
      </p:sp>
      <p:grpSp>
        <p:nvGrpSpPr>
          <p:cNvPr id="481347" name="Group 67"/>
          <p:cNvGrpSpPr>
            <a:grpSpLocks/>
          </p:cNvGrpSpPr>
          <p:nvPr/>
        </p:nvGrpSpPr>
        <p:grpSpPr bwMode="auto">
          <a:xfrm>
            <a:off x="468313" y="1763713"/>
            <a:ext cx="2298700" cy="398462"/>
            <a:chOff x="295" y="1111"/>
            <a:chExt cx="1448" cy="251"/>
          </a:xfrm>
        </p:grpSpPr>
        <p:sp>
          <p:nvSpPr>
            <p:cNvPr id="481290"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rgbClr val="333399"/>
                  </a:solidFill>
                  <a:latin typeface="Arial" charset="0"/>
                  <a:ea typeface="黑体" pitchFamily="2" charset="-122"/>
                </a:rPr>
                <a:t>置为全 </a:t>
              </a:r>
              <a:r>
                <a:rPr kumimoji="1" lang="en-US" altLang="zh-CN" sz="2000">
                  <a:solidFill>
                    <a:srgbClr val="333399"/>
                  </a:solidFill>
                  <a:latin typeface="Arial" charset="0"/>
                  <a:ea typeface="黑体" pitchFamily="2" charset="-122"/>
                </a:rPr>
                <a:t>0</a:t>
              </a:r>
            </a:p>
          </p:txBody>
        </p:sp>
        <p:sp>
          <p:nvSpPr>
            <p:cNvPr id="481291" name="Text Box 11"/>
            <p:cNvSpPr txBox="1">
              <a:spLocks noChangeArrowheads="1"/>
            </p:cNvSpPr>
            <p:nvPr/>
          </p:nvSpPr>
          <p:spPr bwMode="auto">
            <a:xfrm>
              <a:off x="295" y="1111"/>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检验和</a:t>
              </a:r>
            </a:p>
          </p:txBody>
        </p:sp>
      </p:grpSp>
      <p:sp>
        <p:nvSpPr>
          <p:cNvPr id="481292" name="Rectangle 12"/>
          <p:cNvSpPr>
            <a:spLocks noChangeArrowheads="1"/>
          </p:cNvSpPr>
          <p:nvPr/>
        </p:nvSpPr>
        <p:spPr bwMode="auto">
          <a:xfrm>
            <a:off x="1416050" y="2446338"/>
            <a:ext cx="1350963"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93" name="Text Box 13"/>
          <p:cNvSpPr txBox="1">
            <a:spLocks noChangeArrowheads="1"/>
          </p:cNvSpPr>
          <p:nvPr/>
        </p:nvSpPr>
        <p:spPr bwMode="auto">
          <a:xfrm>
            <a:off x="727075" y="2386013"/>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n</a:t>
            </a:r>
          </a:p>
        </p:txBody>
      </p:sp>
      <p:grpSp>
        <p:nvGrpSpPr>
          <p:cNvPr id="481348" name="Group 68"/>
          <p:cNvGrpSpPr>
            <a:grpSpLocks/>
          </p:cNvGrpSpPr>
          <p:nvPr/>
        </p:nvGrpSpPr>
        <p:grpSpPr bwMode="auto">
          <a:xfrm>
            <a:off x="263525" y="2976563"/>
            <a:ext cx="2503488" cy="700087"/>
            <a:chOff x="166" y="1875"/>
            <a:chExt cx="1577" cy="441"/>
          </a:xfrm>
        </p:grpSpPr>
        <p:sp>
          <p:nvSpPr>
            <p:cNvPr id="481294"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95" name="Text Box 15"/>
            <p:cNvSpPr txBox="1">
              <a:spLocks noChangeArrowheads="1"/>
            </p:cNvSpPr>
            <p:nvPr/>
          </p:nvSpPr>
          <p:spPr bwMode="auto">
            <a:xfrm>
              <a:off x="166" y="1875"/>
              <a:ext cx="756"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反码算术</a:t>
              </a:r>
            </a:p>
            <a:p>
              <a:r>
                <a:rPr kumimoji="1" lang="zh-CN" altLang="en-US" sz="2000">
                  <a:solidFill>
                    <a:srgbClr val="333399"/>
                  </a:solidFill>
                  <a:latin typeface="Arial" charset="0"/>
                  <a:ea typeface="黑体" pitchFamily="2" charset="-122"/>
                </a:rPr>
                <a:t>运算求和</a:t>
              </a:r>
            </a:p>
          </p:txBody>
        </p:sp>
      </p:grpSp>
      <p:sp>
        <p:nvSpPr>
          <p:cNvPr id="481299" name="Text Box 19"/>
          <p:cNvSpPr txBox="1">
            <a:spLocks noChangeArrowheads="1"/>
          </p:cNvSpPr>
          <p:nvPr/>
        </p:nvSpPr>
        <p:spPr bwMode="auto">
          <a:xfrm>
            <a:off x="1770063" y="14446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00" name="Text Box 20"/>
          <p:cNvSpPr txBox="1">
            <a:spLocks noChangeArrowheads="1"/>
          </p:cNvSpPr>
          <p:nvPr/>
        </p:nvSpPr>
        <p:spPr bwMode="auto">
          <a:xfrm>
            <a:off x="1754188" y="20351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01" name="Line 21"/>
          <p:cNvSpPr>
            <a:spLocks noChangeShapeType="1"/>
          </p:cNvSpPr>
          <p:nvPr/>
        </p:nvSpPr>
        <p:spPr bwMode="auto">
          <a:xfrm>
            <a:off x="557213" y="2879725"/>
            <a:ext cx="27035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49" name="Group 69"/>
          <p:cNvGrpSpPr>
            <a:grpSpLocks/>
          </p:cNvGrpSpPr>
          <p:nvPr/>
        </p:nvGrpSpPr>
        <p:grpSpPr bwMode="auto">
          <a:xfrm>
            <a:off x="1214438" y="3576638"/>
            <a:ext cx="998537" cy="501650"/>
            <a:chOff x="765" y="2253"/>
            <a:chExt cx="629" cy="316"/>
          </a:xfrm>
        </p:grpSpPr>
        <p:sp>
          <p:nvSpPr>
            <p:cNvPr id="481298"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2" name="Text Box 22"/>
            <p:cNvSpPr txBox="1">
              <a:spLocks noChangeArrowheads="1"/>
            </p:cNvSpPr>
            <p:nvPr/>
          </p:nvSpPr>
          <p:spPr bwMode="auto">
            <a:xfrm>
              <a:off x="765"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取反码</a:t>
              </a:r>
            </a:p>
          </p:txBody>
        </p:sp>
      </p:grpSp>
      <p:sp>
        <p:nvSpPr>
          <p:cNvPr id="481303" name="AutoShape 23"/>
          <p:cNvSpPr>
            <a:spLocks/>
          </p:cNvSpPr>
          <p:nvPr/>
        </p:nvSpPr>
        <p:spPr bwMode="auto">
          <a:xfrm>
            <a:off x="396875" y="827088"/>
            <a:ext cx="160338" cy="1931987"/>
          </a:xfrm>
          <a:prstGeom prst="leftBrace">
            <a:avLst>
              <a:gd name="adj1" fmla="val 1004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4" name="Text Box 24"/>
          <p:cNvSpPr txBox="1">
            <a:spLocks noChangeArrowheads="1"/>
          </p:cNvSpPr>
          <p:nvPr/>
        </p:nvSpPr>
        <p:spPr bwMode="auto">
          <a:xfrm>
            <a:off x="0" y="1022350"/>
            <a:ext cx="438150" cy="161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a:t>
            </a:r>
          </a:p>
          <a:p>
            <a:r>
              <a:rPr kumimoji="1" lang="zh-CN" altLang="en-US" sz="2000">
                <a:solidFill>
                  <a:srgbClr val="333399"/>
                </a:solidFill>
                <a:latin typeface="Arial" charset="0"/>
                <a:ea typeface="黑体" pitchFamily="2" charset="-122"/>
              </a:rPr>
              <a:t>据</a:t>
            </a:r>
          </a:p>
          <a:p>
            <a:r>
              <a:rPr kumimoji="1" lang="zh-CN" altLang="en-US" sz="2000">
                <a:solidFill>
                  <a:srgbClr val="333399"/>
                </a:solidFill>
                <a:latin typeface="Arial" charset="0"/>
                <a:ea typeface="黑体" pitchFamily="2" charset="-122"/>
              </a:rPr>
              <a:t>报</a:t>
            </a:r>
          </a:p>
          <a:p>
            <a:r>
              <a:rPr kumimoji="1" lang="zh-CN" altLang="en-US" sz="2000">
                <a:solidFill>
                  <a:srgbClr val="333399"/>
                </a:solidFill>
                <a:latin typeface="Arial" charset="0"/>
                <a:ea typeface="黑体" pitchFamily="2" charset="-122"/>
              </a:rPr>
              <a:t>首</a:t>
            </a:r>
          </a:p>
          <a:p>
            <a:r>
              <a:rPr kumimoji="1" lang="zh-CN" altLang="en-US" sz="2000">
                <a:solidFill>
                  <a:srgbClr val="333399"/>
                </a:solidFill>
                <a:latin typeface="Arial" charset="0"/>
                <a:ea typeface="黑体" pitchFamily="2" charset="-122"/>
              </a:rPr>
              <a:t>部</a:t>
            </a:r>
          </a:p>
        </p:txBody>
      </p:sp>
      <p:sp>
        <p:nvSpPr>
          <p:cNvPr id="481305" name="Rectangle 25"/>
          <p:cNvSpPr>
            <a:spLocks noChangeArrowheads="1"/>
          </p:cNvSpPr>
          <p:nvPr/>
        </p:nvSpPr>
        <p:spPr bwMode="auto">
          <a:xfrm>
            <a:off x="3578225" y="3933825"/>
            <a:ext cx="1747838" cy="74295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6" name="Rectangle 26"/>
          <p:cNvSpPr>
            <a:spLocks noChangeArrowheads="1"/>
          </p:cNvSpPr>
          <p:nvPr/>
        </p:nvSpPr>
        <p:spPr bwMode="auto">
          <a:xfrm>
            <a:off x="4462463" y="4240213"/>
            <a:ext cx="855662" cy="1349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7" name="Text Box 27"/>
          <p:cNvSpPr txBox="1">
            <a:spLocks noChangeArrowheads="1"/>
          </p:cNvSpPr>
          <p:nvPr/>
        </p:nvSpPr>
        <p:spPr bwMode="auto">
          <a:xfrm>
            <a:off x="3908425" y="3548063"/>
            <a:ext cx="125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sp>
        <p:nvSpPr>
          <p:cNvPr id="481308" name="Line 28"/>
          <p:cNvSpPr>
            <a:spLocks noChangeShapeType="1"/>
          </p:cNvSpPr>
          <p:nvPr/>
        </p:nvSpPr>
        <p:spPr bwMode="auto">
          <a:xfrm>
            <a:off x="3578225" y="4081463"/>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09" name="Line 29"/>
          <p:cNvSpPr>
            <a:spLocks noChangeShapeType="1"/>
          </p:cNvSpPr>
          <p:nvPr/>
        </p:nvSpPr>
        <p:spPr bwMode="auto">
          <a:xfrm>
            <a:off x="3578225" y="4232275"/>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0" name="Line 30"/>
          <p:cNvSpPr>
            <a:spLocks noChangeShapeType="1"/>
          </p:cNvSpPr>
          <p:nvPr/>
        </p:nvSpPr>
        <p:spPr bwMode="auto">
          <a:xfrm>
            <a:off x="3578225" y="4379913"/>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1" name="Line 31"/>
          <p:cNvSpPr>
            <a:spLocks noChangeShapeType="1"/>
          </p:cNvSpPr>
          <p:nvPr/>
        </p:nvSpPr>
        <p:spPr bwMode="auto">
          <a:xfrm>
            <a:off x="3578225" y="4527550"/>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2" name="Line 32"/>
          <p:cNvSpPr>
            <a:spLocks noChangeShapeType="1"/>
          </p:cNvSpPr>
          <p:nvPr/>
        </p:nvSpPr>
        <p:spPr bwMode="auto">
          <a:xfrm>
            <a:off x="3578225" y="4676775"/>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3" name="Line 33"/>
          <p:cNvSpPr>
            <a:spLocks noChangeShapeType="1"/>
          </p:cNvSpPr>
          <p:nvPr/>
        </p:nvSpPr>
        <p:spPr bwMode="auto">
          <a:xfrm>
            <a:off x="4452938" y="3933825"/>
            <a:ext cx="0" cy="446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4" name="Line 34"/>
          <p:cNvSpPr>
            <a:spLocks noChangeShapeType="1"/>
          </p:cNvSpPr>
          <p:nvPr/>
        </p:nvSpPr>
        <p:spPr bwMode="auto">
          <a:xfrm>
            <a:off x="4054475" y="4232275"/>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5" name="Line 35"/>
          <p:cNvSpPr>
            <a:spLocks noChangeShapeType="1"/>
          </p:cNvSpPr>
          <p:nvPr/>
        </p:nvSpPr>
        <p:spPr bwMode="auto">
          <a:xfrm>
            <a:off x="4054475" y="3933825"/>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6" name="Line 36"/>
          <p:cNvSpPr>
            <a:spLocks noChangeShapeType="1"/>
          </p:cNvSpPr>
          <p:nvPr/>
        </p:nvSpPr>
        <p:spPr bwMode="auto">
          <a:xfrm>
            <a:off x="3817938" y="3933825"/>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7" name="Line 37"/>
          <p:cNvSpPr>
            <a:spLocks noChangeShapeType="1"/>
          </p:cNvSpPr>
          <p:nvPr/>
        </p:nvSpPr>
        <p:spPr bwMode="auto">
          <a:xfrm>
            <a:off x="4586288" y="4081463"/>
            <a:ext cx="0" cy="1508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8" name="Line 38"/>
          <p:cNvSpPr>
            <a:spLocks noChangeShapeType="1"/>
          </p:cNvSpPr>
          <p:nvPr/>
        </p:nvSpPr>
        <p:spPr bwMode="auto">
          <a:xfrm>
            <a:off x="4849813" y="4527550"/>
            <a:ext cx="0" cy="149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51" name="Group 71"/>
          <p:cNvGrpSpPr>
            <a:grpSpLocks/>
          </p:cNvGrpSpPr>
          <p:nvPr/>
        </p:nvGrpSpPr>
        <p:grpSpPr bwMode="auto">
          <a:xfrm>
            <a:off x="508000" y="4086225"/>
            <a:ext cx="2259013" cy="395288"/>
            <a:chOff x="320" y="2574"/>
            <a:chExt cx="1423" cy="249"/>
          </a:xfrm>
        </p:grpSpPr>
        <p:sp>
          <p:nvSpPr>
            <p:cNvPr id="481296"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97" name="Text Box 17"/>
            <p:cNvSpPr txBox="1">
              <a:spLocks noChangeArrowheads="1"/>
            </p:cNvSpPr>
            <p:nvPr/>
          </p:nvSpPr>
          <p:spPr bwMode="auto">
            <a:xfrm>
              <a:off x="320" y="2574"/>
              <a:ext cx="5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检验和</a:t>
              </a:r>
            </a:p>
          </p:txBody>
        </p:sp>
      </p:grpSp>
      <p:sp>
        <p:nvSpPr>
          <p:cNvPr id="481319" name="Line 39"/>
          <p:cNvSpPr>
            <a:spLocks noChangeShapeType="1"/>
          </p:cNvSpPr>
          <p:nvPr/>
        </p:nvSpPr>
        <p:spPr bwMode="auto">
          <a:xfrm>
            <a:off x="2784475" y="4318000"/>
            <a:ext cx="2144713"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0" name="Rectangle 40"/>
          <p:cNvSpPr>
            <a:spLocks noChangeArrowheads="1"/>
          </p:cNvSpPr>
          <p:nvPr/>
        </p:nvSpPr>
        <p:spPr bwMode="auto">
          <a:xfrm>
            <a:off x="6878638" y="812800"/>
            <a:ext cx="1350962"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1" name="Text Box 41"/>
          <p:cNvSpPr txBox="1">
            <a:spLocks noChangeArrowheads="1"/>
          </p:cNvSpPr>
          <p:nvPr/>
        </p:nvSpPr>
        <p:spPr bwMode="auto">
          <a:xfrm>
            <a:off x="6188075" y="7524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1</a:t>
            </a:r>
          </a:p>
        </p:txBody>
      </p:sp>
      <p:sp>
        <p:nvSpPr>
          <p:cNvPr id="481322" name="Rectangle 42"/>
          <p:cNvSpPr>
            <a:spLocks noChangeArrowheads="1"/>
          </p:cNvSpPr>
          <p:nvPr/>
        </p:nvSpPr>
        <p:spPr bwMode="auto">
          <a:xfrm>
            <a:off x="6878638" y="1230313"/>
            <a:ext cx="1350962"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3" name="Text Box 43"/>
          <p:cNvSpPr txBox="1">
            <a:spLocks noChangeArrowheads="1"/>
          </p:cNvSpPr>
          <p:nvPr/>
        </p:nvSpPr>
        <p:spPr bwMode="auto">
          <a:xfrm>
            <a:off x="6188075" y="116840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2</a:t>
            </a:r>
          </a:p>
        </p:txBody>
      </p:sp>
      <p:grpSp>
        <p:nvGrpSpPr>
          <p:cNvPr id="481353" name="Group 73"/>
          <p:cNvGrpSpPr>
            <a:grpSpLocks/>
          </p:cNvGrpSpPr>
          <p:nvPr/>
        </p:nvGrpSpPr>
        <p:grpSpPr bwMode="auto">
          <a:xfrm>
            <a:off x="5959475" y="1749425"/>
            <a:ext cx="2270125" cy="398463"/>
            <a:chOff x="3754" y="1102"/>
            <a:chExt cx="1430" cy="251"/>
          </a:xfrm>
        </p:grpSpPr>
        <p:sp>
          <p:nvSpPr>
            <p:cNvPr id="481324"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5" name="Text Box 45"/>
            <p:cNvSpPr txBox="1">
              <a:spLocks noChangeArrowheads="1"/>
            </p:cNvSpPr>
            <p:nvPr/>
          </p:nvSpPr>
          <p:spPr bwMode="auto">
            <a:xfrm>
              <a:off x="3754" y="1102"/>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检验和</a:t>
              </a:r>
            </a:p>
          </p:txBody>
        </p:sp>
      </p:grpSp>
      <p:sp>
        <p:nvSpPr>
          <p:cNvPr id="481326" name="Rectangle 46"/>
          <p:cNvSpPr>
            <a:spLocks noChangeArrowheads="1"/>
          </p:cNvSpPr>
          <p:nvPr/>
        </p:nvSpPr>
        <p:spPr bwMode="auto">
          <a:xfrm>
            <a:off x="6878638" y="2446338"/>
            <a:ext cx="1350962"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7" name="Text Box 47"/>
          <p:cNvSpPr txBox="1">
            <a:spLocks noChangeArrowheads="1"/>
          </p:cNvSpPr>
          <p:nvPr/>
        </p:nvSpPr>
        <p:spPr bwMode="auto">
          <a:xfrm>
            <a:off x="6188075" y="2386013"/>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n</a:t>
            </a:r>
          </a:p>
        </p:txBody>
      </p:sp>
      <p:grpSp>
        <p:nvGrpSpPr>
          <p:cNvPr id="481354" name="Group 74"/>
          <p:cNvGrpSpPr>
            <a:grpSpLocks/>
          </p:cNvGrpSpPr>
          <p:nvPr/>
        </p:nvGrpSpPr>
        <p:grpSpPr bwMode="auto">
          <a:xfrm>
            <a:off x="5724525" y="2976563"/>
            <a:ext cx="2505075" cy="700087"/>
            <a:chOff x="3606" y="1875"/>
            <a:chExt cx="1578" cy="441"/>
          </a:xfrm>
        </p:grpSpPr>
        <p:sp>
          <p:nvSpPr>
            <p:cNvPr id="481328"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9" name="Text Box 49"/>
            <p:cNvSpPr txBox="1">
              <a:spLocks noChangeArrowheads="1"/>
            </p:cNvSpPr>
            <p:nvPr/>
          </p:nvSpPr>
          <p:spPr bwMode="auto">
            <a:xfrm>
              <a:off x="3606" y="1875"/>
              <a:ext cx="756"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反码算术</a:t>
              </a:r>
            </a:p>
            <a:p>
              <a:r>
                <a:rPr kumimoji="1" lang="zh-CN" altLang="en-US" sz="2000">
                  <a:solidFill>
                    <a:srgbClr val="333399"/>
                  </a:solidFill>
                  <a:latin typeface="Arial" charset="0"/>
                  <a:ea typeface="黑体" pitchFamily="2" charset="-122"/>
                </a:rPr>
                <a:t>运算求和</a:t>
              </a:r>
            </a:p>
          </p:txBody>
        </p:sp>
      </p:grpSp>
      <p:grpSp>
        <p:nvGrpSpPr>
          <p:cNvPr id="481356" name="Group 76"/>
          <p:cNvGrpSpPr>
            <a:grpSpLocks/>
          </p:cNvGrpSpPr>
          <p:nvPr/>
        </p:nvGrpSpPr>
        <p:grpSpPr bwMode="auto">
          <a:xfrm>
            <a:off x="6224588" y="4086225"/>
            <a:ext cx="2005012" cy="395288"/>
            <a:chOff x="3921" y="2574"/>
            <a:chExt cx="1263" cy="249"/>
          </a:xfrm>
        </p:grpSpPr>
        <p:sp>
          <p:nvSpPr>
            <p:cNvPr id="48133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31" name="Text Box 51"/>
            <p:cNvSpPr txBox="1">
              <a:spLocks noChangeArrowheads="1"/>
            </p:cNvSpPr>
            <p:nvPr/>
          </p:nvSpPr>
          <p:spPr bwMode="auto">
            <a:xfrm>
              <a:off x="3921" y="2574"/>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结果</a:t>
              </a:r>
            </a:p>
          </p:txBody>
        </p:sp>
      </p:grpSp>
      <p:sp>
        <p:nvSpPr>
          <p:cNvPr id="481333" name="Text Box 53"/>
          <p:cNvSpPr txBox="1">
            <a:spLocks noChangeArrowheads="1"/>
          </p:cNvSpPr>
          <p:nvPr/>
        </p:nvSpPr>
        <p:spPr bwMode="auto">
          <a:xfrm>
            <a:off x="7232650" y="14446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34" name="Text Box 54"/>
          <p:cNvSpPr txBox="1">
            <a:spLocks noChangeArrowheads="1"/>
          </p:cNvSpPr>
          <p:nvPr/>
        </p:nvSpPr>
        <p:spPr bwMode="auto">
          <a:xfrm>
            <a:off x="7216775" y="20351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35" name="Line 55"/>
          <p:cNvSpPr>
            <a:spLocks noChangeShapeType="1"/>
          </p:cNvSpPr>
          <p:nvPr/>
        </p:nvSpPr>
        <p:spPr bwMode="auto">
          <a:xfrm>
            <a:off x="6137275" y="2879725"/>
            <a:ext cx="25844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55" name="Group 75"/>
          <p:cNvGrpSpPr>
            <a:grpSpLocks/>
          </p:cNvGrpSpPr>
          <p:nvPr/>
        </p:nvGrpSpPr>
        <p:grpSpPr bwMode="auto">
          <a:xfrm>
            <a:off x="6588125" y="3576638"/>
            <a:ext cx="1084263" cy="501650"/>
            <a:chOff x="4150" y="2253"/>
            <a:chExt cx="683" cy="316"/>
          </a:xfrm>
        </p:grpSpPr>
        <p:sp>
          <p:nvSpPr>
            <p:cNvPr id="481332"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6" name="Text Box 56"/>
            <p:cNvSpPr txBox="1">
              <a:spLocks noChangeArrowheads="1"/>
            </p:cNvSpPr>
            <p:nvPr/>
          </p:nvSpPr>
          <p:spPr bwMode="auto">
            <a:xfrm>
              <a:off x="4150"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取反码</a:t>
              </a:r>
            </a:p>
          </p:txBody>
        </p:sp>
      </p:grpSp>
      <p:sp>
        <p:nvSpPr>
          <p:cNvPr id="481337" name="AutoShape 57"/>
          <p:cNvSpPr>
            <a:spLocks/>
          </p:cNvSpPr>
          <p:nvPr/>
        </p:nvSpPr>
        <p:spPr bwMode="auto">
          <a:xfrm>
            <a:off x="5938838" y="827088"/>
            <a:ext cx="158750" cy="1931987"/>
          </a:xfrm>
          <a:prstGeom prst="leftBrace">
            <a:avLst>
              <a:gd name="adj1" fmla="val 101417"/>
              <a:gd name="adj2" fmla="val 50000"/>
            </a:avLst>
          </a:prstGeom>
          <a:noFill/>
          <a:ln w="28575">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333399"/>
              </a:solidFill>
            </a:endParaRPr>
          </a:p>
        </p:txBody>
      </p:sp>
      <p:sp>
        <p:nvSpPr>
          <p:cNvPr id="481338" name="Text Box 58"/>
          <p:cNvSpPr txBox="1">
            <a:spLocks noChangeArrowheads="1"/>
          </p:cNvSpPr>
          <p:nvPr/>
        </p:nvSpPr>
        <p:spPr bwMode="auto">
          <a:xfrm>
            <a:off x="3895725" y="4902200"/>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数据部分</a:t>
            </a:r>
          </a:p>
        </p:txBody>
      </p:sp>
      <p:sp>
        <p:nvSpPr>
          <p:cNvPr id="481339" name="AutoShape 59"/>
          <p:cNvSpPr>
            <a:spLocks/>
          </p:cNvSpPr>
          <p:nvPr/>
        </p:nvSpPr>
        <p:spPr bwMode="auto">
          <a:xfrm>
            <a:off x="5326063" y="3948113"/>
            <a:ext cx="160337" cy="742950"/>
          </a:xfrm>
          <a:prstGeom prst="rightBrace">
            <a:avLst>
              <a:gd name="adj1" fmla="val 3861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0" name="Freeform 60"/>
          <p:cNvSpPr>
            <a:spLocks/>
          </p:cNvSpPr>
          <p:nvPr/>
        </p:nvSpPr>
        <p:spPr bwMode="auto">
          <a:xfrm>
            <a:off x="5486400" y="1792288"/>
            <a:ext cx="454025"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57" name="Group 77"/>
          <p:cNvGrpSpPr>
            <a:grpSpLocks/>
          </p:cNvGrpSpPr>
          <p:nvPr/>
        </p:nvGrpSpPr>
        <p:grpSpPr bwMode="auto">
          <a:xfrm>
            <a:off x="6416675" y="4560888"/>
            <a:ext cx="2476500" cy="1389062"/>
            <a:chOff x="4042" y="2873"/>
            <a:chExt cx="1560" cy="875"/>
          </a:xfrm>
        </p:grpSpPr>
        <p:sp>
          <p:nvSpPr>
            <p:cNvPr id="481341"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2"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headEnd/>
              <a:tailEnd/>
            </a:ln>
            <a:effectLst>
              <a:outerShdw dist="35921" dir="2700000" algn="ctr" rotWithShape="0">
                <a:schemeClr val="bg2"/>
              </a:outerShdw>
            </a:effectLst>
          </p:spPr>
          <p:txBody>
            <a:bodyPr wrap="none" anchor="ctr"/>
            <a:lstStyle/>
            <a:p>
              <a:r>
                <a:rPr kumimoji="1" lang="zh-CN" altLang="en-US" sz="2000">
                  <a:solidFill>
                    <a:srgbClr val="333399"/>
                  </a:solidFill>
                  <a:latin typeface="Arial" charset="0"/>
                  <a:ea typeface="黑体" pitchFamily="2" charset="-122"/>
                </a:rPr>
                <a:t>若结果为 </a:t>
              </a:r>
              <a:r>
                <a:rPr kumimoji="1" lang="en-US" altLang="zh-CN" sz="2000">
                  <a:solidFill>
                    <a:srgbClr val="333399"/>
                  </a:solidFill>
                  <a:latin typeface="Arial" charset="0"/>
                  <a:ea typeface="黑体" pitchFamily="2" charset="-122"/>
                </a:rPr>
                <a:t>0, </a:t>
              </a:r>
              <a:r>
                <a:rPr kumimoji="1" lang="zh-CN" altLang="en-US" sz="2000">
                  <a:solidFill>
                    <a:srgbClr val="333399"/>
                  </a:solidFill>
                  <a:latin typeface="Arial" charset="0"/>
                  <a:ea typeface="黑体" pitchFamily="2" charset="-122"/>
                </a:rPr>
                <a:t>则保留；</a:t>
              </a:r>
            </a:p>
            <a:p>
              <a:r>
                <a:rPr kumimoji="1" lang="zh-CN" altLang="en-US" sz="2000">
                  <a:solidFill>
                    <a:srgbClr val="333399"/>
                  </a:solidFill>
                  <a:latin typeface="Arial" charset="0"/>
                  <a:ea typeface="黑体" pitchFamily="2" charset="-122"/>
                </a:rPr>
                <a:t>否则，丢弃该数据报</a:t>
              </a:r>
            </a:p>
          </p:txBody>
        </p:sp>
      </p:grpSp>
      <p:grpSp>
        <p:nvGrpSpPr>
          <p:cNvPr id="481352" name="Group 72"/>
          <p:cNvGrpSpPr>
            <a:grpSpLocks/>
          </p:cNvGrpSpPr>
          <p:nvPr/>
        </p:nvGrpSpPr>
        <p:grpSpPr bwMode="auto">
          <a:xfrm>
            <a:off x="827088" y="4887913"/>
            <a:ext cx="2968625" cy="701675"/>
            <a:chOff x="521" y="3079"/>
            <a:chExt cx="1870" cy="442"/>
          </a:xfrm>
        </p:grpSpPr>
        <p:sp>
          <p:nvSpPr>
            <p:cNvPr id="481343" name="Text Box 63"/>
            <p:cNvSpPr txBox="1">
              <a:spLocks noChangeArrowheads="1"/>
            </p:cNvSpPr>
            <p:nvPr/>
          </p:nvSpPr>
          <p:spPr bwMode="auto">
            <a:xfrm>
              <a:off x="521" y="3079"/>
              <a:ext cx="155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a:solidFill>
                    <a:srgbClr val="333399"/>
                  </a:solidFill>
                  <a:latin typeface="Arial" charset="0"/>
                  <a:ea typeface="黑体" pitchFamily="2" charset="-122"/>
                </a:rPr>
                <a:t>数据部分</a:t>
              </a:r>
            </a:p>
            <a:p>
              <a:pPr algn="ctr"/>
              <a:r>
                <a:rPr kumimoji="1" lang="zh-CN" altLang="en-US" sz="2000">
                  <a:solidFill>
                    <a:srgbClr val="333399"/>
                  </a:solidFill>
                  <a:latin typeface="Arial" charset="0"/>
                  <a:ea typeface="黑体" pitchFamily="2" charset="-122"/>
                </a:rPr>
                <a:t>不参与检验和的计算</a:t>
              </a:r>
            </a:p>
          </p:txBody>
        </p:sp>
        <p:sp>
          <p:nvSpPr>
            <p:cNvPr id="481344" name="Line 64"/>
            <p:cNvSpPr>
              <a:spLocks noChangeShapeType="1"/>
            </p:cNvSpPr>
            <p:nvPr/>
          </p:nvSpPr>
          <p:spPr bwMode="auto">
            <a:xfrm>
              <a:off x="2020" y="3266"/>
              <a:ext cx="37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73713848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481347"/>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481348"/>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481352"/>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481349"/>
                                        </p:tgtEl>
                                        <p:attrNameLst>
                                          <p:attrName>style.visibility</p:attrName>
                                        </p:attrNameLst>
                                      </p:cBhvr>
                                      <p:tavLst>
                                        <p:tav tm="0">
                                          <p:val>
                                            <p:strVal val="hidden"/>
                                          </p:val>
                                        </p:tav>
                                        <p:tav tm="50000">
                                          <p:val>
                                            <p:strVal val="visible"/>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481351"/>
                                        </p:tgtEl>
                                        <p:attrNameLst>
                                          <p:attrName>style.visibility</p:attrName>
                                        </p:attrNameLst>
                                      </p:cBhvr>
                                      <p:tavLst>
                                        <p:tav tm="0">
                                          <p:val>
                                            <p:strVal val="hidden"/>
                                          </p:val>
                                        </p:tav>
                                        <p:tav tm="50000">
                                          <p:val>
                                            <p:strVal val="visible"/>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9"/>
                                        </p:tgtEl>
                                        <p:attrNameLst>
                                          <p:attrName>style.visibility</p:attrName>
                                        </p:attrNameLst>
                                      </p:cBhvr>
                                      <p:to>
                                        <p:strVal val="visible"/>
                                      </p:to>
                                    </p:set>
                                    <p:animEffect transition="in" filter="wipe(left)">
                                      <p:cBhvr>
                                        <p:cTn id="27" dur="2000"/>
                                        <p:tgtEl>
                                          <p:spTgt spid="4813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5" presetClass="emph" presetSubtype="0" repeatCount="2000" fill="hold" nodeType="clickEffect">
                                  <p:stCondLst>
                                    <p:cond delay="0"/>
                                  </p:stCondLst>
                                  <p:childTnLst>
                                    <p:anim calcmode="discrete" valueType="str">
                                      <p:cBhvr>
                                        <p:cTn id="31" dur="1000" fill="hold"/>
                                        <p:tgtEl>
                                          <p:spTgt spid="481353"/>
                                        </p:tgtEl>
                                        <p:attrNameLst>
                                          <p:attrName>style.visibility</p:attrName>
                                        </p:attrNameLst>
                                      </p:cBhvr>
                                      <p:tavLst>
                                        <p:tav tm="0">
                                          <p:val>
                                            <p:strVal val="hidden"/>
                                          </p:val>
                                        </p:tav>
                                        <p:tav tm="50000">
                                          <p:val>
                                            <p:strVal val="visible"/>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481354"/>
                                        </p:tgtEl>
                                        <p:attrNameLst>
                                          <p:attrName>style.visibility</p:attrName>
                                        </p:attrNameLst>
                                      </p:cBhvr>
                                      <p:tavLst>
                                        <p:tav tm="0">
                                          <p:val>
                                            <p:strVal val="hidden"/>
                                          </p:val>
                                        </p:tav>
                                        <p:tav tm="50000">
                                          <p:val>
                                            <p:strVal val="visible"/>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5" presetClass="emph" presetSubtype="0" repeatCount="2000" fill="hold" nodeType="clickEffect">
                                  <p:stCondLst>
                                    <p:cond delay="0"/>
                                  </p:stCondLst>
                                  <p:childTnLst>
                                    <p:anim calcmode="discrete" valueType="str">
                                      <p:cBhvr>
                                        <p:cTn id="39" dur="1000" fill="hold"/>
                                        <p:tgtEl>
                                          <p:spTgt spid="481355"/>
                                        </p:tgtEl>
                                        <p:attrNameLst>
                                          <p:attrName>style.visibility</p:attrName>
                                        </p:attrNameLst>
                                      </p:cBhvr>
                                      <p:tavLst>
                                        <p:tav tm="0">
                                          <p:val>
                                            <p:strVal val="hidden"/>
                                          </p:val>
                                        </p:tav>
                                        <p:tav tm="50000">
                                          <p:val>
                                            <p:strVal val="visible"/>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35" presetClass="emph" presetSubtype="0" repeatCount="2000" fill="hold" nodeType="clickEffect">
                                  <p:stCondLst>
                                    <p:cond delay="0"/>
                                  </p:stCondLst>
                                  <p:childTnLst>
                                    <p:anim calcmode="discrete" valueType="str">
                                      <p:cBhvr>
                                        <p:cTn id="43" dur="1000" fill="hold"/>
                                        <p:tgtEl>
                                          <p:spTgt spid="481356"/>
                                        </p:tgtEl>
                                        <p:attrNameLst>
                                          <p:attrName>style.visibility</p:attrName>
                                        </p:attrNameLst>
                                      </p:cBhvr>
                                      <p:tavLst>
                                        <p:tav tm="0">
                                          <p:val>
                                            <p:strVal val="hidden"/>
                                          </p:val>
                                        </p:tav>
                                        <p:tav tm="50000">
                                          <p:val>
                                            <p:strVal val="visible"/>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5" presetClass="emph" presetSubtype="0" repeatCount="2000" fill="hold" nodeType="clickEffect">
                                  <p:stCondLst>
                                    <p:cond delay="0"/>
                                  </p:stCondLst>
                                  <p:childTnLst>
                                    <p:anim calcmode="discrete" valueType="str">
                                      <p:cBhvr>
                                        <p:cTn id="47" dur="1000" fill="hold"/>
                                        <p:tgtEl>
                                          <p:spTgt spid="4813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0259"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80260"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1"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0262"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3"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4"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5"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6"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7"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8"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9"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0"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1"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2"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3"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4"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5"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80276"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80277"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80278"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80279"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80280"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80281"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80282"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80283"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80284"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80285"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80286"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80287"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80288"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80289"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80290"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80291"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80292"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80293"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80294"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80295"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80296"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80297" name="Group 41"/>
          <p:cNvGrpSpPr>
            <a:grpSpLocks/>
          </p:cNvGrpSpPr>
          <p:nvPr/>
        </p:nvGrpSpPr>
        <p:grpSpPr bwMode="auto">
          <a:xfrm>
            <a:off x="1069975" y="3748088"/>
            <a:ext cx="131763" cy="69850"/>
            <a:chOff x="833" y="3024"/>
            <a:chExt cx="78" cy="51"/>
          </a:xfrm>
        </p:grpSpPr>
        <p:sp>
          <p:nvSpPr>
            <p:cNvPr id="480298"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99"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0"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80301" name="Group 45"/>
          <p:cNvGrpSpPr>
            <a:grpSpLocks/>
          </p:cNvGrpSpPr>
          <p:nvPr/>
        </p:nvGrpSpPr>
        <p:grpSpPr bwMode="auto">
          <a:xfrm>
            <a:off x="8937625" y="3757613"/>
            <a:ext cx="131763" cy="66675"/>
            <a:chOff x="5432" y="3030"/>
            <a:chExt cx="78" cy="51"/>
          </a:xfrm>
        </p:grpSpPr>
        <p:sp>
          <p:nvSpPr>
            <p:cNvPr id="480302"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3"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4"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0305"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6"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7"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8"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9"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10"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11"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80312"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80313"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80314"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80315"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80316"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80317"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80318"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80319"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80320"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80321"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80322"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80323"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80324"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80325"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80326"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80327"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80328"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80333" name="Group 77"/>
          <p:cNvGrpSpPr>
            <a:grpSpLocks/>
          </p:cNvGrpSpPr>
          <p:nvPr/>
        </p:nvGrpSpPr>
        <p:grpSpPr bwMode="auto">
          <a:xfrm>
            <a:off x="1116013" y="2708275"/>
            <a:ext cx="7866062" cy="3097213"/>
            <a:chOff x="703" y="1706"/>
            <a:chExt cx="4955" cy="1951"/>
          </a:xfrm>
        </p:grpSpPr>
        <p:sp>
          <p:nvSpPr>
            <p:cNvPr id="480330" name="Text Box 74"/>
            <p:cNvSpPr txBox="1">
              <a:spLocks noChangeArrowheads="1"/>
            </p:cNvSpPr>
            <p:nvPr/>
          </p:nvSpPr>
          <p:spPr bwMode="auto">
            <a:xfrm>
              <a:off x="1463" y="3330"/>
              <a:ext cx="32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99"/>
                  </a:solidFill>
                  <a:latin typeface="Arial" charset="0"/>
                  <a:ea typeface="黑体" pitchFamily="2" charset="-122"/>
                </a:rPr>
                <a:t>源地址和目的地址都各占 </a:t>
              </a:r>
              <a:r>
                <a:rPr lang="en-US" altLang="zh-CN">
                  <a:solidFill>
                    <a:srgbClr val="333399"/>
                  </a:solidFill>
                  <a:latin typeface="Arial" charset="0"/>
                  <a:ea typeface="黑体" pitchFamily="2" charset="-122"/>
                </a:rPr>
                <a:t>4 </a:t>
              </a:r>
              <a:r>
                <a:rPr lang="zh-CN" altLang="en-US">
                  <a:solidFill>
                    <a:srgbClr val="333399"/>
                  </a:solidFill>
                  <a:latin typeface="Arial" charset="0"/>
                  <a:ea typeface="黑体" pitchFamily="2" charset="-122"/>
                </a:rPr>
                <a:t>字节</a:t>
              </a:r>
            </a:p>
          </p:txBody>
        </p:sp>
        <p:sp>
          <p:nvSpPr>
            <p:cNvPr id="480331" name="Rectangle 75"/>
            <p:cNvSpPr>
              <a:spLocks noChangeArrowheads="1"/>
            </p:cNvSpPr>
            <p:nvPr/>
          </p:nvSpPr>
          <p:spPr bwMode="auto">
            <a:xfrm>
              <a:off x="703" y="1706"/>
              <a:ext cx="4955" cy="545"/>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0332" name="AutoShape 76"/>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2182759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8033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7347" name="Rectangle 3"/>
          <p:cNvSpPr>
            <a:spLocks noGrp="1" noChangeArrowheads="1"/>
          </p:cNvSpPr>
          <p:nvPr>
            <p:ph type="title"/>
          </p:nvPr>
        </p:nvSpPr>
        <p:spPr>
          <a:xfrm>
            <a:off x="611188" y="404813"/>
            <a:ext cx="7793037" cy="1143000"/>
          </a:xfrm>
        </p:spPr>
        <p:txBody>
          <a:bodyPr/>
          <a:lstStyle/>
          <a:p>
            <a:pPr eaLnBrk="1" hangingPunct="1"/>
            <a:r>
              <a:rPr lang="en-US" altLang="zh-CN" smtClean="0"/>
              <a:t>Network Layer Addresses</a:t>
            </a:r>
          </a:p>
        </p:txBody>
      </p:sp>
      <p:sp>
        <p:nvSpPr>
          <p:cNvPr id="697348" name="Text Box 4"/>
          <p:cNvSpPr txBox="1">
            <a:spLocks noChangeArrowheads="1"/>
          </p:cNvSpPr>
          <p:nvPr/>
        </p:nvSpPr>
        <p:spPr bwMode="auto">
          <a:xfrm>
            <a:off x="3071813" y="3571875"/>
            <a:ext cx="2590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3200">
                <a:solidFill>
                  <a:schemeClr val="tx2"/>
                </a:solidFill>
                <a:latin typeface="Tahoma" pitchFamily="34" charset="0"/>
              </a:rPr>
              <a:t>133.14.17.0</a:t>
            </a:r>
          </a:p>
        </p:txBody>
      </p:sp>
      <p:sp>
        <p:nvSpPr>
          <p:cNvPr id="697349" name="Text Box 5"/>
          <p:cNvSpPr txBox="1">
            <a:spLocks noChangeArrowheads="1"/>
          </p:cNvSpPr>
          <p:nvPr/>
        </p:nvSpPr>
        <p:spPr bwMode="auto">
          <a:xfrm>
            <a:off x="571500" y="1928813"/>
            <a:ext cx="8143875"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4025" indent="-45402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Char char="n"/>
            </a:pPr>
            <a:r>
              <a:rPr lang="en-US" altLang="zh-CN" sz="2800" dirty="0">
                <a:latin typeface="Tahoma" pitchFamily="34" charset="0"/>
              </a:rPr>
              <a:t>IP addresses are 32 bits </a:t>
            </a:r>
            <a:r>
              <a:rPr lang="en-US" altLang="zh-CN" sz="2800" dirty="0" smtClean="0">
                <a:latin typeface="Tahoma" pitchFamily="34" charset="0"/>
              </a:rPr>
              <a:t>long</a:t>
            </a:r>
            <a:endParaRPr lang="en-US" altLang="zh-CN" sz="2800" dirty="0">
              <a:latin typeface="Tahoma" pitchFamily="34" charset="0"/>
            </a:endParaRPr>
          </a:p>
          <a:p>
            <a:pPr eaLnBrk="1" hangingPunct="1">
              <a:spcBef>
                <a:spcPct val="50000"/>
              </a:spcBef>
              <a:buClr>
                <a:schemeClr val="hlink"/>
              </a:buClr>
              <a:buFont typeface="Wingdings" pitchFamily="2" charset="2"/>
              <a:buChar char="n"/>
            </a:pPr>
            <a:r>
              <a:rPr lang="en-US" altLang="zh-CN" sz="2800" dirty="0">
                <a:latin typeface="Tahoma" pitchFamily="34" charset="0"/>
              </a:rPr>
              <a:t>They are represented as four octets in dotted decimal </a:t>
            </a:r>
            <a:r>
              <a:rPr lang="en-US" altLang="zh-CN" sz="2800" dirty="0" smtClean="0">
                <a:latin typeface="Tahoma" pitchFamily="34" charset="0"/>
              </a:rPr>
              <a:t>format</a:t>
            </a:r>
            <a:endParaRPr lang="en-US" altLang="zh-CN" sz="2800" dirty="0">
              <a:latin typeface="Tahoma" pitchFamily="34" charset="0"/>
            </a:endParaRPr>
          </a:p>
        </p:txBody>
      </p:sp>
      <p:sp>
        <p:nvSpPr>
          <p:cNvPr id="697350" name="Text Box 6"/>
          <p:cNvSpPr txBox="1">
            <a:spLocks noChangeArrowheads="1"/>
          </p:cNvSpPr>
          <p:nvPr/>
        </p:nvSpPr>
        <p:spPr bwMode="auto">
          <a:xfrm>
            <a:off x="762000" y="4343400"/>
            <a:ext cx="76200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Char char="n"/>
            </a:pPr>
            <a:r>
              <a:rPr lang="en-US" altLang="zh-CN" sz="2800">
                <a:latin typeface="Tahoma" pitchFamily="34" charset="0"/>
              </a:rPr>
              <a:t>The IP address has two components:</a:t>
            </a:r>
          </a:p>
          <a:p>
            <a:pPr lvl="1" eaLnBrk="1" hangingPunct="1">
              <a:spcBef>
                <a:spcPct val="50000"/>
              </a:spcBef>
              <a:buClr>
                <a:schemeClr val="hlink"/>
              </a:buClr>
              <a:buFont typeface="Wingdings" pitchFamily="2" charset="2"/>
              <a:buChar char="n"/>
            </a:pPr>
            <a:r>
              <a:rPr lang="en-US" altLang="zh-CN" sz="2800">
                <a:latin typeface="Tahoma" pitchFamily="34" charset="0"/>
              </a:rPr>
              <a:t>The network ID</a:t>
            </a:r>
          </a:p>
          <a:p>
            <a:pPr lvl="1" eaLnBrk="1" hangingPunct="1">
              <a:spcBef>
                <a:spcPct val="50000"/>
              </a:spcBef>
              <a:buClr>
                <a:schemeClr val="hlink"/>
              </a:buClr>
              <a:buFont typeface="Wingdings" pitchFamily="2" charset="2"/>
              <a:buChar char="n"/>
            </a:pPr>
            <a:r>
              <a:rPr lang="en-US" altLang="zh-CN" sz="2800">
                <a:latin typeface="Tahoma" pitchFamily="34" charset="0"/>
              </a:rPr>
              <a:t>The host ID</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97347"/>
                                        </p:tgtEl>
                                        <p:attrNameLst>
                                          <p:attrName>style.visibility</p:attrName>
                                        </p:attrNameLst>
                                      </p:cBhvr>
                                      <p:to>
                                        <p:strVal val="visible"/>
                                      </p:to>
                                    </p:set>
                                    <p:anim calcmode="lin" valueType="num">
                                      <p:cBhvr additive="base">
                                        <p:cTn id="7" dur="500" fill="hold"/>
                                        <p:tgtEl>
                                          <p:spTgt spid="697347"/>
                                        </p:tgtEl>
                                        <p:attrNameLst>
                                          <p:attrName>ppt_x</p:attrName>
                                        </p:attrNameLst>
                                      </p:cBhvr>
                                      <p:tavLst>
                                        <p:tav tm="0">
                                          <p:val>
                                            <p:strVal val="#ppt_x"/>
                                          </p:val>
                                        </p:tav>
                                        <p:tav tm="100000">
                                          <p:val>
                                            <p:strVal val="#ppt_x"/>
                                          </p:val>
                                        </p:tav>
                                      </p:tavLst>
                                    </p:anim>
                                    <p:anim calcmode="lin" valueType="num">
                                      <p:cBhvr additive="base">
                                        <p:cTn id="8" dur="500" fill="hold"/>
                                        <p:tgtEl>
                                          <p:spTgt spid="69734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7349">
                                            <p:txEl>
                                              <p:pRg st="0" end="0"/>
                                            </p:txEl>
                                          </p:spTgt>
                                        </p:tgtEl>
                                        <p:attrNameLst>
                                          <p:attrName>style.visibility</p:attrName>
                                        </p:attrNameLst>
                                      </p:cBhvr>
                                      <p:to>
                                        <p:strVal val="visible"/>
                                      </p:to>
                                    </p:set>
                                    <p:anim calcmode="lin" valueType="num">
                                      <p:cBhvr additive="base">
                                        <p:cTn id="13" dur="500" fill="hold"/>
                                        <p:tgtEl>
                                          <p:spTgt spid="69734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973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97349">
                                            <p:txEl>
                                              <p:pRg st="1" end="1"/>
                                            </p:txEl>
                                          </p:spTgt>
                                        </p:tgtEl>
                                        <p:attrNameLst>
                                          <p:attrName>style.visibility</p:attrName>
                                        </p:attrNameLst>
                                      </p:cBhvr>
                                      <p:to>
                                        <p:strVal val="visible"/>
                                      </p:to>
                                    </p:set>
                                    <p:anim calcmode="lin" valueType="num">
                                      <p:cBhvr additive="base">
                                        <p:cTn id="19" dur="500" fill="hold"/>
                                        <p:tgtEl>
                                          <p:spTgt spid="69734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9734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97348">
                                            <p:txEl>
                                              <p:pRg st="0" end="0"/>
                                            </p:txEl>
                                          </p:spTgt>
                                        </p:tgtEl>
                                        <p:attrNameLst>
                                          <p:attrName>style.visibility</p:attrName>
                                        </p:attrNameLst>
                                      </p:cBhvr>
                                      <p:to>
                                        <p:strVal val="visible"/>
                                      </p:to>
                                    </p:set>
                                    <p:anim calcmode="lin" valueType="num">
                                      <p:cBhvr additive="base">
                                        <p:cTn id="25" dur="500" fill="hold"/>
                                        <p:tgtEl>
                                          <p:spTgt spid="69734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973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97350">
                                            <p:txEl>
                                              <p:pRg st="0" end="0"/>
                                            </p:txEl>
                                          </p:spTgt>
                                        </p:tgtEl>
                                        <p:attrNameLst>
                                          <p:attrName>style.visibility</p:attrName>
                                        </p:attrNameLst>
                                      </p:cBhvr>
                                      <p:to>
                                        <p:strVal val="visible"/>
                                      </p:to>
                                    </p:set>
                                    <p:anim calcmode="lin" valueType="num">
                                      <p:cBhvr additive="base">
                                        <p:cTn id="31" dur="500" fill="hold"/>
                                        <p:tgtEl>
                                          <p:spTgt spid="69735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973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97350">
                                            <p:txEl>
                                              <p:pRg st="1" end="1"/>
                                            </p:txEl>
                                          </p:spTgt>
                                        </p:tgtEl>
                                        <p:attrNameLst>
                                          <p:attrName>style.visibility</p:attrName>
                                        </p:attrNameLst>
                                      </p:cBhvr>
                                      <p:to>
                                        <p:strVal val="visible"/>
                                      </p:to>
                                    </p:set>
                                    <p:anim calcmode="lin" valueType="num">
                                      <p:cBhvr additive="base">
                                        <p:cTn id="37" dur="500" fill="hold"/>
                                        <p:tgtEl>
                                          <p:spTgt spid="697350">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9735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97350">
                                            <p:txEl>
                                              <p:pRg st="2" end="2"/>
                                            </p:txEl>
                                          </p:spTgt>
                                        </p:tgtEl>
                                        <p:attrNameLst>
                                          <p:attrName>style.visibility</p:attrName>
                                        </p:attrNameLst>
                                      </p:cBhvr>
                                      <p:to>
                                        <p:strVal val="visible"/>
                                      </p:to>
                                    </p:set>
                                    <p:anim calcmode="lin" valueType="num">
                                      <p:cBhvr additive="base">
                                        <p:cTn id="43" dur="500" fill="hold"/>
                                        <p:tgtEl>
                                          <p:spTgt spid="697350">
                                            <p:txEl>
                                              <p:pRg st="2" end="2"/>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9735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7" grpId="0" autoUpdateAnimBg="0"/>
      <p:bldP spid="697348" grpId="0" build="p" autoUpdateAnimBg="0"/>
      <p:bldP spid="697349" grpId="0" build="p" autoUpdateAnimBg="0"/>
      <p:bldP spid="697350"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pPr eaLnBrk="1" hangingPunct="1"/>
            <a:r>
              <a:rPr lang="en-US" altLang="zh-CN" smtClean="0"/>
              <a:t>Layer 3 Addresses</a:t>
            </a:r>
          </a:p>
        </p:txBody>
      </p:sp>
      <p:sp>
        <p:nvSpPr>
          <p:cNvPr id="701443" name="Rectangle 3"/>
          <p:cNvSpPr>
            <a:spLocks noGrp="1" noChangeArrowheads="1"/>
          </p:cNvSpPr>
          <p:nvPr>
            <p:ph type="body" sz="half" idx="1"/>
          </p:nvPr>
        </p:nvSpPr>
        <p:spPr>
          <a:xfrm>
            <a:off x="323850" y="2528888"/>
            <a:ext cx="4679950" cy="4114800"/>
          </a:xfrm>
        </p:spPr>
        <p:txBody>
          <a:bodyPr/>
          <a:lstStyle/>
          <a:p>
            <a:pPr marL="363538" indent="-363538" eaLnBrk="1" hangingPunct="1">
              <a:lnSpc>
                <a:spcPct val="90000"/>
              </a:lnSpc>
            </a:pPr>
            <a:r>
              <a:rPr lang="en-US" altLang="zh-CN" sz="2200" dirty="0" smtClean="0"/>
              <a:t>Network ID</a:t>
            </a:r>
          </a:p>
          <a:p>
            <a:pPr marL="536575" lvl="1" indent="-274638" eaLnBrk="1" hangingPunct="1">
              <a:lnSpc>
                <a:spcPct val="90000"/>
              </a:lnSpc>
            </a:pPr>
            <a:r>
              <a:rPr lang="en-US" altLang="zh-CN" sz="2200" dirty="0" smtClean="0">
                <a:cs typeface="Arial" charset="0"/>
              </a:rPr>
              <a:t>assigned by ARIN </a:t>
            </a:r>
            <a:r>
              <a:rPr lang="en-US" altLang="zh-CN" sz="2200" dirty="0" smtClean="0">
                <a:solidFill>
                  <a:schemeClr val="tx2"/>
                </a:solidFill>
                <a:cs typeface="Arial" charset="0"/>
              </a:rPr>
              <a:t>(American Registry for Internet Numbers, www.arin.net)</a:t>
            </a:r>
          </a:p>
          <a:p>
            <a:pPr marL="536575" lvl="1" indent="-274638" eaLnBrk="1" hangingPunct="1">
              <a:lnSpc>
                <a:spcPct val="90000"/>
              </a:lnSpc>
            </a:pPr>
            <a:r>
              <a:rPr lang="en-US" altLang="zh-CN" sz="2200" dirty="0" smtClean="0">
                <a:cs typeface="Arial" charset="0"/>
              </a:rPr>
              <a:t>identifies the network to which a device is attached</a:t>
            </a:r>
          </a:p>
          <a:p>
            <a:pPr marL="536575" lvl="1" indent="-274638" eaLnBrk="1" hangingPunct="1">
              <a:lnSpc>
                <a:spcPct val="90000"/>
              </a:lnSpc>
            </a:pPr>
            <a:r>
              <a:rPr lang="en-US" altLang="zh-CN" sz="2200" dirty="0" smtClean="0">
                <a:cs typeface="Arial" charset="0"/>
              </a:rPr>
              <a:t>may be identified by one, two, or three of the first three octets</a:t>
            </a:r>
          </a:p>
        </p:txBody>
      </p:sp>
      <p:sp>
        <p:nvSpPr>
          <p:cNvPr id="701444" name="Rectangle 4"/>
          <p:cNvSpPr>
            <a:spLocks noGrp="1" noChangeArrowheads="1"/>
          </p:cNvSpPr>
          <p:nvPr>
            <p:ph type="body" sz="half" idx="2"/>
          </p:nvPr>
        </p:nvSpPr>
        <p:spPr>
          <a:xfrm>
            <a:off x="4427538" y="2528888"/>
            <a:ext cx="4502150" cy="4114800"/>
          </a:xfrm>
        </p:spPr>
        <p:txBody>
          <a:bodyPr/>
          <a:lstStyle/>
          <a:p>
            <a:pPr marL="536575" indent="-361950" eaLnBrk="1" hangingPunct="1"/>
            <a:r>
              <a:rPr lang="en-US" altLang="zh-CN" sz="2200" smtClean="0"/>
              <a:t>Host ID</a:t>
            </a:r>
          </a:p>
          <a:p>
            <a:pPr marL="812800" lvl="1" indent="-341313" eaLnBrk="1" hangingPunct="1"/>
            <a:r>
              <a:rPr lang="en-US" altLang="zh-CN" sz="2200" smtClean="0"/>
              <a:t>assigned by a network administrator</a:t>
            </a:r>
          </a:p>
          <a:p>
            <a:pPr marL="812800" lvl="1" indent="-341313" eaLnBrk="1" hangingPunct="1"/>
            <a:r>
              <a:rPr lang="en-US" altLang="zh-CN" sz="2200" smtClean="0">
                <a:cs typeface="Arial" charset="0"/>
              </a:rPr>
              <a:t>identifies the specific device on that network</a:t>
            </a:r>
          </a:p>
          <a:p>
            <a:pPr marL="812800" lvl="1" indent="-341313" eaLnBrk="1" hangingPunct="1"/>
            <a:r>
              <a:rPr lang="en-US" altLang="zh-CN" sz="2200" smtClean="0">
                <a:cs typeface="Arial" charset="0"/>
              </a:rPr>
              <a:t>may be identified by one, two, or three of the last three octets</a:t>
            </a:r>
          </a:p>
        </p:txBody>
      </p:sp>
      <p:sp>
        <p:nvSpPr>
          <p:cNvPr id="7" name="矩形 6"/>
          <p:cNvSpPr/>
          <p:nvPr/>
        </p:nvSpPr>
        <p:spPr>
          <a:xfrm>
            <a:off x="2000232" y="1857364"/>
            <a:ext cx="2143140" cy="642942"/>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CN" sz="2400" dirty="0">
                <a:latin typeface="Arial" pitchFamily="34" charset="0"/>
                <a:cs typeface="Arial" pitchFamily="34" charset="0"/>
              </a:rPr>
              <a:t>Network</a:t>
            </a:r>
            <a:endParaRPr lang="zh-CN" altLang="en-US" sz="2400" dirty="0">
              <a:latin typeface="Arial" pitchFamily="34" charset="0"/>
              <a:cs typeface="Arial" pitchFamily="34" charset="0"/>
            </a:endParaRPr>
          </a:p>
        </p:txBody>
      </p:sp>
      <p:sp>
        <p:nvSpPr>
          <p:cNvPr id="8" name="矩形 7"/>
          <p:cNvSpPr/>
          <p:nvPr/>
        </p:nvSpPr>
        <p:spPr>
          <a:xfrm>
            <a:off x="4143372" y="1857364"/>
            <a:ext cx="2143140" cy="642942"/>
          </a:xfrm>
          <a:prstGeom prst="rect">
            <a:avLst/>
          </a:prstGeom>
          <a:solidFill>
            <a:srgbClr val="002060"/>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zh-CN" sz="2400" dirty="0">
                <a:solidFill>
                  <a:schemeClr val="bg1"/>
                </a:solidFill>
                <a:latin typeface="Arial" pitchFamily="34" charset="0"/>
                <a:cs typeface="Arial" pitchFamily="34" charset="0"/>
              </a:rPr>
              <a:t>Host</a:t>
            </a:r>
            <a:endParaRPr lang="zh-CN" altLang="en-US" sz="2400" dirty="0">
              <a:solidFill>
                <a:schemeClr val="bg1"/>
              </a:solidFill>
              <a:latin typeface="Arial" pitchFamily="34" charset="0"/>
              <a:cs typeface="Arial"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01442"/>
                                        </p:tgtEl>
                                        <p:attrNameLst>
                                          <p:attrName>style.visibility</p:attrName>
                                        </p:attrNameLst>
                                      </p:cBhvr>
                                      <p:to>
                                        <p:strVal val="visible"/>
                                      </p:to>
                                    </p:set>
                                    <p:anim calcmode="lin" valueType="num">
                                      <p:cBhvr additive="base">
                                        <p:cTn id="7" dur="500" fill="hold"/>
                                        <p:tgtEl>
                                          <p:spTgt spid="701442"/>
                                        </p:tgtEl>
                                        <p:attrNameLst>
                                          <p:attrName>ppt_x</p:attrName>
                                        </p:attrNameLst>
                                      </p:cBhvr>
                                      <p:tavLst>
                                        <p:tav tm="0">
                                          <p:val>
                                            <p:strVal val="0-#ppt_w/2"/>
                                          </p:val>
                                        </p:tav>
                                        <p:tav tm="100000">
                                          <p:val>
                                            <p:strVal val="#ppt_x"/>
                                          </p:val>
                                        </p:tav>
                                      </p:tavLst>
                                    </p:anim>
                                    <p:anim calcmode="lin" valueType="num">
                                      <p:cBhvr additive="base">
                                        <p:cTn id="8" dur="500" fill="hold"/>
                                        <p:tgtEl>
                                          <p:spTgt spid="7014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01443">
                                            <p:txEl>
                                              <p:pRg st="0" end="0"/>
                                            </p:txEl>
                                          </p:spTgt>
                                        </p:tgtEl>
                                        <p:attrNameLst>
                                          <p:attrName>style.visibility</p:attrName>
                                        </p:attrNameLst>
                                      </p:cBhvr>
                                      <p:to>
                                        <p:strVal val="visible"/>
                                      </p:to>
                                    </p:set>
                                    <p:animEffect transition="in" filter="box(in)">
                                      <p:cBhvr>
                                        <p:cTn id="13" dur="500"/>
                                        <p:tgtEl>
                                          <p:spTgt spid="701443">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01443">
                                            <p:txEl>
                                              <p:pRg st="1" end="1"/>
                                            </p:txEl>
                                          </p:spTgt>
                                        </p:tgtEl>
                                        <p:attrNameLst>
                                          <p:attrName>style.visibility</p:attrName>
                                        </p:attrNameLst>
                                      </p:cBhvr>
                                      <p:to>
                                        <p:strVal val="visible"/>
                                      </p:to>
                                    </p:set>
                                    <p:animEffect transition="in" filter="box(in)">
                                      <p:cBhvr>
                                        <p:cTn id="16" dur="500"/>
                                        <p:tgtEl>
                                          <p:spTgt spid="701443">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701443">
                                            <p:txEl>
                                              <p:pRg st="2" end="2"/>
                                            </p:txEl>
                                          </p:spTgt>
                                        </p:tgtEl>
                                        <p:attrNameLst>
                                          <p:attrName>style.visibility</p:attrName>
                                        </p:attrNameLst>
                                      </p:cBhvr>
                                      <p:to>
                                        <p:strVal val="visible"/>
                                      </p:to>
                                    </p:set>
                                    <p:animEffect transition="in" filter="box(in)">
                                      <p:cBhvr>
                                        <p:cTn id="19" dur="500"/>
                                        <p:tgtEl>
                                          <p:spTgt spid="701443">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01443">
                                            <p:txEl>
                                              <p:pRg st="3" end="3"/>
                                            </p:txEl>
                                          </p:spTgt>
                                        </p:tgtEl>
                                        <p:attrNameLst>
                                          <p:attrName>style.visibility</p:attrName>
                                        </p:attrNameLst>
                                      </p:cBhvr>
                                      <p:to>
                                        <p:strVal val="visible"/>
                                      </p:to>
                                    </p:set>
                                    <p:animEffect transition="in" filter="box(in)">
                                      <p:cBhvr>
                                        <p:cTn id="22" dur="500"/>
                                        <p:tgtEl>
                                          <p:spTgt spid="7014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01444">
                                            <p:txEl>
                                              <p:pRg st="0" end="0"/>
                                            </p:txEl>
                                          </p:spTgt>
                                        </p:tgtEl>
                                        <p:attrNameLst>
                                          <p:attrName>style.visibility</p:attrName>
                                        </p:attrNameLst>
                                      </p:cBhvr>
                                      <p:to>
                                        <p:strVal val="visible"/>
                                      </p:to>
                                    </p:set>
                                    <p:animEffect transition="in" filter="box(in)">
                                      <p:cBhvr>
                                        <p:cTn id="27" dur="500"/>
                                        <p:tgtEl>
                                          <p:spTgt spid="701444">
                                            <p:txEl>
                                              <p:pRg st="0" end="0"/>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701444">
                                            <p:txEl>
                                              <p:pRg st="1" end="1"/>
                                            </p:txEl>
                                          </p:spTgt>
                                        </p:tgtEl>
                                        <p:attrNameLst>
                                          <p:attrName>style.visibility</p:attrName>
                                        </p:attrNameLst>
                                      </p:cBhvr>
                                      <p:to>
                                        <p:strVal val="visible"/>
                                      </p:to>
                                    </p:set>
                                    <p:animEffect transition="in" filter="box(in)">
                                      <p:cBhvr>
                                        <p:cTn id="30" dur="500"/>
                                        <p:tgtEl>
                                          <p:spTgt spid="701444">
                                            <p:txEl>
                                              <p:pRg st="1" end="1"/>
                                            </p:txEl>
                                          </p:spTgt>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701444">
                                            <p:txEl>
                                              <p:pRg st="2" end="2"/>
                                            </p:txEl>
                                          </p:spTgt>
                                        </p:tgtEl>
                                        <p:attrNameLst>
                                          <p:attrName>style.visibility</p:attrName>
                                        </p:attrNameLst>
                                      </p:cBhvr>
                                      <p:to>
                                        <p:strVal val="visible"/>
                                      </p:to>
                                    </p:set>
                                    <p:animEffect transition="in" filter="box(in)">
                                      <p:cBhvr>
                                        <p:cTn id="33" dur="500"/>
                                        <p:tgtEl>
                                          <p:spTgt spid="701444">
                                            <p:txEl>
                                              <p:pRg st="2" end="2"/>
                                            </p:txEl>
                                          </p:spTgt>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701444">
                                            <p:txEl>
                                              <p:pRg st="3" end="3"/>
                                            </p:txEl>
                                          </p:spTgt>
                                        </p:tgtEl>
                                        <p:attrNameLst>
                                          <p:attrName>style.visibility</p:attrName>
                                        </p:attrNameLst>
                                      </p:cBhvr>
                                      <p:to>
                                        <p:strVal val="visible"/>
                                      </p:to>
                                    </p:set>
                                    <p:animEffect transition="in" filter="box(in)">
                                      <p:cBhvr>
                                        <p:cTn id="36" dur="500"/>
                                        <p:tgtEl>
                                          <p:spTgt spid="7014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2" grpId="0" autoUpdateAnimBg="0"/>
      <p:bldP spid="701443" grpId="0" build="p" autoUpdateAnimBg="0"/>
      <p:bldP spid="701444"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p:txBody>
          <a:bodyPr/>
          <a:lstStyle/>
          <a:p>
            <a:pPr eaLnBrk="1" hangingPunct="1"/>
            <a:r>
              <a:rPr lang="en-US" altLang="zh-CN" smtClean="0"/>
              <a:t>IP Addresses</a:t>
            </a:r>
          </a:p>
        </p:txBody>
      </p:sp>
      <p:sp>
        <p:nvSpPr>
          <p:cNvPr id="703491" name="Text Box 3"/>
          <p:cNvSpPr txBox="1">
            <a:spLocks noChangeArrowheads="1"/>
          </p:cNvSpPr>
          <p:nvPr/>
        </p:nvSpPr>
        <p:spPr bwMode="auto">
          <a:xfrm>
            <a:off x="428625" y="1773238"/>
            <a:ext cx="87153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4025" indent="-45402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Char char="n"/>
            </a:pPr>
            <a:r>
              <a:rPr lang="en-US" altLang="zh-CN" sz="2800">
                <a:latin typeface="Tahoma" pitchFamily="34" charset="0"/>
              </a:rPr>
              <a:t>Different class addresses reserve different amounts of bits for the network and host portions of the address</a:t>
            </a:r>
          </a:p>
        </p:txBody>
      </p:sp>
      <p:graphicFrame>
        <p:nvGraphicFramePr>
          <p:cNvPr id="703492" name="Group 4"/>
          <p:cNvGraphicFramePr>
            <a:graphicFrameLocks noGrp="1"/>
          </p:cNvGraphicFramePr>
          <p:nvPr>
            <p:ph type="tbl" idx="1"/>
          </p:nvPr>
        </p:nvGraphicFramePr>
        <p:xfrm>
          <a:off x="714375" y="3143250"/>
          <a:ext cx="7439025" cy="2957514"/>
        </p:xfrm>
        <a:graphic>
          <a:graphicData uri="http://schemas.openxmlformats.org/drawingml/2006/table">
            <a:tbl>
              <a:tblPr/>
              <a:tblGrid>
                <a:gridCol w="2070100">
                  <a:extLst>
                    <a:ext uri="{9D8B030D-6E8A-4147-A177-3AD203B41FA5}">
                      <a16:colId xmlns:a16="http://schemas.microsoft.com/office/drawing/2014/main" val="20000"/>
                    </a:ext>
                  </a:extLst>
                </a:gridCol>
                <a:gridCol w="1227138">
                  <a:extLst>
                    <a:ext uri="{9D8B030D-6E8A-4147-A177-3AD203B41FA5}">
                      <a16:colId xmlns:a16="http://schemas.microsoft.com/office/drawing/2014/main" val="20001"/>
                    </a:ext>
                  </a:extLst>
                </a:gridCol>
                <a:gridCol w="1381125">
                  <a:extLst>
                    <a:ext uri="{9D8B030D-6E8A-4147-A177-3AD203B41FA5}">
                      <a16:colId xmlns:a16="http://schemas.microsoft.com/office/drawing/2014/main" val="20002"/>
                    </a:ext>
                  </a:extLst>
                </a:gridCol>
                <a:gridCol w="1379537">
                  <a:extLst>
                    <a:ext uri="{9D8B030D-6E8A-4147-A177-3AD203B41FA5}">
                      <a16:colId xmlns:a16="http://schemas.microsoft.com/office/drawing/2014/main" val="20003"/>
                    </a:ext>
                  </a:extLst>
                </a:gridCol>
                <a:gridCol w="1381125">
                  <a:extLst>
                    <a:ext uri="{9D8B030D-6E8A-4147-A177-3AD203B41FA5}">
                      <a16:colId xmlns:a16="http://schemas.microsoft.com/office/drawing/2014/main" val="20004"/>
                    </a:ext>
                  </a:extLst>
                </a:gridCol>
              </a:tblGrid>
              <a:tr h="985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r h="985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B</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extLst>
                  <a:ext uri="{0D108BD9-81ED-4DB2-BD59-A6C34878D82A}">
                    <a16:rowId xmlns:a16="http://schemas.microsoft.com/office/drawing/2014/main" val="10001"/>
                  </a:ext>
                </a:extLst>
              </a:tr>
              <a:tr h="985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extLst>
                  <a:ext uri="{0D108BD9-81ED-4DB2-BD59-A6C34878D82A}">
                    <a16:rowId xmlns:a16="http://schemas.microsoft.com/office/drawing/2014/main" val="10002"/>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703490"/>
                                        </p:tgtEl>
                                        <p:attrNameLst>
                                          <p:attrName>style.visibility</p:attrName>
                                        </p:attrNameLst>
                                      </p:cBhvr>
                                      <p:to>
                                        <p:strVal val="visible"/>
                                      </p:to>
                                    </p:set>
                                    <p:animEffect transition="in" filter="checkerboard(down)">
                                      <p:cBhvr>
                                        <p:cTn id="7" dur="500"/>
                                        <p:tgtEl>
                                          <p:spTgt spid="703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703491">
                                            <p:txEl>
                                              <p:pRg st="0" end="0"/>
                                            </p:txEl>
                                          </p:spTgt>
                                        </p:tgtEl>
                                        <p:attrNameLst>
                                          <p:attrName>style.visibility</p:attrName>
                                        </p:attrNameLst>
                                      </p:cBhvr>
                                      <p:to>
                                        <p:strVal val="visible"/>
                                      </p:to>
                                    </p:set>
                                    <p:animEffect transition="in" filter="checkerboard(down)">
                                      <p:cBhvr>
                                        <p:cTn id="12" dur="500"/>
                                        <p:tgtEl>
                                          <p:spTgt spid="7034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nodeType="clickEffect">
                                  <p:stCondLst>
                                    <p:cond delay="0"/>
                                  </p:stCondLst>
                                  <p:childTnLst>
                                    <p:set>
                                      <p:cBhvr>
                                        <p:cTn id="16" dur="1" fill="hold">
                                          <p:stCondLst>
                                            <p:cond delay="0"/>
                                          </p:stCondLst>
                                        </p:cTn>
                                        <p:tgtEl>
                                          <p:spTgt spid="703492"/>
                                        </p:tgtEl>
                                        <p:attrNameLst>
                                          <p:attrName>style.visibility</p:attrName>
                                        </p:attrNameLst>
                                      </p:cBhvr>
                                      <p:to>
                                        <p:strVal val="visible"/>
                                      </p:to>
                                    </p:set>
                                    <p:animEffect transition="in" filter="checkerboard(down)">
                                      <p:cBhvr>
                                        <p:cTn id="17" dur="500"/>
                                        <p:tgtEl>
                                          <p:spTgt spid="70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0" grpId="0" autoUpdateAnimBg="0"/>
      <p:bldP spid="703491"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643063" y="1941513"/>
          <a:ext cx="7143750" cy="500062"/>
        </p:xfrm>
        <a:graphic>
          <a:graphicData uri="http://schemas.openxmlformats.org/drawingml/2006/table">
            <a:tbl>
              <a:tblPr firstRow="1" bandRow="1">
                <a:tableStyleId>{93296810-A885-4BE3-A3E7-6D5BEEA58F35}</a:tableStyleId>
              </a:tblPr>
              <a:tblGrid>
                <a:gridCol w="28575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500062">
                <a:tc>
                  <a:txBody>
                    <a:bodyPr/>
                    <a:lstStyle/>
                    <a:p>
                      <a:pPr algn="ctr"/>
                      <a:r>
                        <a:rPr lang="en-US" altLang="zh-CN" sz="1800" dirty="0" smtClean="0"/>
                        <a:t>0</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Network#</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altLang="zh-CN" sz="1800" dirty="0" smtClean="0"/>
                        <a:t>Host#</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bl>
          </a:graphicData>
        </a:graphic>
      </p:graphicFrame>
      <p:sp>
        <p:nvSpPr>
          <p:cNvPr id="17420" name="TextBox 4"/>
          <p:cNvSpPr txBox="1">
            <a:spLocks noChangeArrowheads="1"/>
          </p:cNvSpPr>
          <p:nvPr/>
        </p:nvSpPr>
        <p:spPr bwMode="auto">
          <a:xfrm>
            <a:off x="2500313" y="1584325"/>
            <a:ext cx="331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sp>
        <p:nvSpPr>
          <p:cNvPr id="17421" name="TextBox 5"/>
          <p:cNvSpPr txBox="1">
            <a:spLocks noChangeArrowheads="1"/>
          </p:cNvSpPr>
          <p:nvPr/>
        </p:nvSpPr>
        <p:spPr bwMode="auto">
          <a:xfrm>
            <a:off x="4286250" y="1584325"/>
            <a:ext cx="331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graphicFrame>
        <p:nvGraphicFramePr>
          <p:cNvPr id="7" name="表格 6"/>
          <p:cNvGraphicFramePr>
            <a:graphicFrameLocks noGrp="1"/>
          </p:cNvGraphicFramePr>
          <p:nvPr/>
        </p:nvGraphicFramePr>
        <p:xfrm>
          <a:off x="1643063" y="2584450"/>
          <a:ext cx="7159626" cy="500063"/>
        </p:xfrm>
        <a:graphic>
          <a:graphicData uri="http://schemas.openxmlformats.org/drawingml/2006/table">
            <a:tbl>
              <a:tblPr firstRow="1" bandRow="1">
                <a:tableStyleId>{93296810-A885-4BE3-A3E7-6D5BEEA58F35}</a:tableStyleId>
              </a:tblPr>
              <a:tblGrid>
                <a:gridCol w="285777">
                  <a:extLst>
                    <a:ext uri="{9D8B030D-6E8A-4147-A177-3AD203B41FA5}">
                      <a16:colId xmlns:a16="http://schemas.microsoft.com/office/drawing/2014/main" val="20000"/>
                    </a:ext>
                  </a:extLst>
                </a:gridCol>
                <a:gridCol w="285777">
                  <a:extLst>
                    <a:ext uri="{9D8B030D-6E8A-4147-A177-3AD203B41FA5}">
                      <a16:colId xmlns:a16="http://schemas.microsoft.com/office/drawing/2014/main" val="20001"/>
                    </a:ext>
                  </a:extLst>
                </a:gridCol>
                <a:gridCol w="3143545">
                  <a:extLst>
                    <a:ext uri="{9D8B030D-6E8A-4147-A177-3AD203B41FA5}">
                      <a16:colId xmlns:a16="http://schemas.microsoft.com/office/drawing/2014/main" val="20002"/>
                    </a:ext>
                  </a:extLst>
                </a:gridCol>
                <a:gridCol w="3444527">
                  <a:extLst>
                    <a:ext uri="{9D8B030D-6E8A-4147-A177-3AD203B41FA5}">
                      <a16:colId xmlns:a16="http://schemas.microsoft.com/office/drawing/2014/main" val="20003"/>
                    </a:ext>
                  </a:extLst>
                </a:gridCol>
              </a:tblGrid>
              <a:tr h="500063">
                <a:tc>
                  <a:txBody>
                    <a:bodyPr/>
                    <a:lstStyle/>
                    <a:p>
                      <a:pPr algn="ctr"/>
                      <a:r>
                        <a:rPr lang="en-US" altLang="zh-CN" sz="1800" dirty="0" smtClean="0"/>
                        <a:t>1</a:t>
                      </a:r>
                      <a:endParaRPr lang="zh-CN" altLang="en-US" sz="1800" dirty="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0</a:t>
                      </a:r>
                      <a:endParaRPr lang="zh-CN" altLang="en-US" sz="1800" dirty="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Network#</a:t>
                      </a:r>
                      <a:endParaRPr lang="zh-CN" altLang="en-US" sz="1800" dirty="0" smtClean="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altLang="zh-CN" sz="1800" dirty="0" smtClean="0"/>
                        <a:t>Host#</a:t>
                      </a:r>
                      <a:endParaRPr lang="zh-CN" altLang="en-US" sz="1800" dirty="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bl>
          </a:graphicData>
        </a:graphic>
      </p:graphicFrame>
      <p:sp>
        <p:nvSpPr>
          <p:cNvPr id="17434" name="TextBox 8"/>
          <p:cNvSpPr txBox="1">
            <a:spLocks noChangeArrowheads="1"/>
          </p:cNvSpPr>
          <p:nvPr/>
        </p:nvSpPr>
        <p:spPr bwMode="auto">
          <a:xfrm>
            <a:off x="6000750" y="1571625"/>
            <a:ext cx="500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sp>
        <p:nvSpPr>
          <p:cNvPr id="17435" name="TextBox 9"/>
          <p:cNvSpPr txBox="1">
            <a:spLocks noChangeArrowheads="1"/>
          </p:cNvSpPr>
          <p:nvPr/>
        </p:nvSpPr>
        <p:spPr bwMode="auto">
          <a:xfrm>
            <a:off x="7812088" y="1571625"/>
            <a:ext cx="331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graphicFrame>
        <p:nvGraphicFramePr>
          <p:cNvPr id="11" name="表格 10"/>
          <p:cNvGraphicFramePr>
            <a:graphicFrameLocks noGrp="1"/>
          </p:cNvGraphicFramePr>
          <p:nvPr/>
        </p:nvGraphicFramePr>
        <p:xfrm>
          <a:off x="1643063" y="3227388"/>
          <a:ext cx="7143749" cy="500062"/>
        </p:xfrm>
        <a:graphic>
          <a:graphicData uri="http://schemas.openxmlformats.org/drawingml/2006/table">
            <a:tbl>
              <a:tblPr firstRow="1" bandRow="1">
                <a:tableStyleId>{93296810-A885-4BE3-A3E7-6D5BEEA58F35}</a:tableStyleId>
              </a:tblPr>
              <a:tblGrid>
                <a:gridCol w="278817">
                  <a:extLst>
                    <a:ext uri="{9D8B030D-6E8A-4147-A177-3AD203B41FA5}">
                      <a16:colId xmlns:a16="http://schemas.microsoft.com/office/drawing/2014/main" val="20000"/>
                    </a:ext>
                  </a:extLst>
                </a:gridCol>
                <a:gridCol w="284308">
                  <a:extLst>
                    <a:ext uri="{9D8B030D-6E8A-4147-A177-3AD203B41FA5}">
                      <a16:colId xmlns:a16="http://schemas.microsoft.com/office/drawing/2014/main" val="20001"/>
                    </a:ext>
                  </a:extLst>
                </a:gridCol>
                <a:gridCol w="281563">
                  <a:extLst>
                    <a:ext uri="{9D8B030D-6E8A-4147-A177-3AD203B41FA5}">
                      <a16:colId xmlns:a16="http://schemas.microsoft.com/office/drawing/2014/main" val="20002"/>
                    </a:ext>
                  </a:extLst>
                </a:gridCol>
                <a:gridCol w="4584562">
                  <a:extLst>
                    <a:ext uri="{9D8B030D-6E8A-4147-A177-3AD203B41FA5}">
                      <a16:colId xmlns:a16="http://schemas.microsoft.com/office/drawing/2014/main" val="20003"/>
                    </a:ext>
                  </a:extLst>
                </a:gridCol>
                <a:gridCol w="1714499">
                  <a:extLst>
                    <a:ext uri="{9D8B030D-6E8A-4147-A177-3AD203B41FA5}">
                      <a16:colId xmlns:a16="http://schemas.microsoft.com/office/drawing/2014/main" val="20004"/>
                    </a:ext>
                  </a:extLst>
                </a:gridCol>
              </a:tblGrid>
              <a:tr h="500062">
                <a:tc>
                  <a:txBody>
                    <a:bodyPr/>
                    <a:lstStyle/>
                    <a:p>
                      <a:pPr algn="ctr"/>
                      <a:r>
                        <a:rPr lang="en-US" altLang="zh-CN" sz="1800" dirty="0" smtClean="0"/>
                        <a:t>1</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1</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0</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Network#</a:t>
                      </a:r>
                      <a:endParaRPr lang="zh-CN" altLang="en-US" sz="1800" dirty="0" smtClean="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altLang="zh-CN" sz="1800" dirty="0" smtClean="0"/>
                        <a:t>Host#</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bl>
          </a:graphicData>
        </a:graphic>
      </p:graphicFrame>
      <p:cxnSp>
        <p:nvCxnSpPr>
          <p:cNvPr id="18" name="直接连接符 17"/>
          <p:cNvCxnSpPr/>
          <p:nvPr/>
        </p:nvCxnSpPr>
        <p:spPr>
          <a:xfrm rot="5400000">
            <a:off x="2606675" y="2690813"/>
            <a:ext cx="2071687" cy="1588"/>
          </a:xfrm>
          <a:prstGeom prst="line">
            <a:avLst/>
          </a:prstGeom>
          <a:ln w="28575">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4322763" y="2690813"/>
            <a:ext cx="2071687" cy="1587"/>
          </a:xfrm>
          <a:prstGeom prst="line">
            <a:avLst/>
          </a:prstGeom>
          <a:ln>
            <a:solidFill>
              <a:schemeClr val="accent2">
                <a:lumMod val="40000"/>
                <a:lumOff val="60000"/>
              </a:schemeClr>
            </a:solidFill>
          </a:ln>
        </p:spPr>
        <p:style>
          <a:lnRef idx="2">
            <a:schemeClr val="accent4"/>
          </a:lnRef>
          <a:fillRef idx="0">
            <a:schemeClr val="accent4"/>
          </a:fillRef>
          <a:effectRef idx="1">
            <a:schemeClr val="accent4"/>
          </a:effectRef>
          <a:fontRef idx="minor">
            <a:schemeClr val="tx1"/>
          </a:fontRef>
        </p:style>
      </p:cxnSp>
      <p:cxnSp>
        <p:nvCxnSpPr>
          <p:cNvPr id="22" name="直接连接符 21"/>
          <p:cNvCxnSpPr/>
          <p:nvPr/>
        </p:nvCxnSpPr>
        <p:spPr>
          <a:xfrm rot="5400000">
            <a:off x="6037263" y="2690813"/>
            <a:ext cx="2071687" cy="1587"/>
          </a:xfrm>
          <a:prstGeom prst="line">
            <a:avLst/>
          </a:prstGeom>
          <a:ln>
            <a:solidFill>
              <a:schemeClr val="accent2">
                <a:lumMod val="40000"/>
                <a:lumOff val="60000"/>
              </a:schemeClr>
            </a:solidFill>
          </a:ln>
        </p:spPr>
        <p:style>
          <a:lnRef idx="2">
            <a:schemeClr val="accent4"/>
          </a:lnRef>
          <a:fillRef idx="0">
            <a:schemeClr val="accent4"/>
          </a:fillRef>
          <a:effectRef idx="1">
            <a:schemeClr val="accent4"/>
          </a:effectRef>
          <a:fontRef idx="minor">
            <a:schemeClr val="tx1"/>
          </a:fontRef>
        </p:style>
      </p:cxnSp>
      <p:sp>
        <p:nvSpPr>
          <p:cNvPr id="17453" name="矩形 27"/>
          <p:cNvSpPr>
            <a:spLocks noChangeArrowheads="1"/>
          </p:cNvSpPr>
          <p:nvPr/>
        </p:nvSpPr>
        <p:spPr bwMode="auto">
          <a:xfrm>
            <a:off x="2428875" y="3838575"/>
            <a:ext cx="48577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0–127</a:t>
            </a:r>
            <a:r>
              <a:rPr lang="en-US" altLang="zh-CN" sz="2800" u="sng">
                <a:latin typeface="Arial" charset="0"/>
                <a:cs typeface="Arial" charset="0"/>
              </a:rPr>
              <a:t> Class A address</a:t>
            </a: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128-191</a:t>
            </a:r>
            <a:r>
              <a:rPr lang="en-US" altLang="zh-CN" sz="2800" u="sng">
                <a:latin typeface="Arial" charset="0"/>
                <a:cs typeface="Arial" charset="0"/>
              </a:rPr>
              <a:t> Class B address</a:t>
            </a: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192–223</a:t>
            </a:r>
            <a:r>
              <a:rPr lang="en-US" altLang="zh-CN" sz="2800" u="sng">
                <a:latin typeface="Arial" charset="0"/>
                <a:cs typeface="Arial" charset="0"/>
              </a:rPr>
              <a:t> Class C address</a:t>
            </a:r>
          </a:p>
          <a:p>
            <a:pPr>
              <a:lnSpc>
                <a:spcPct val="90000"/>
              </a:lnSpc>
              <a:spcBef>
                <a:spcPct val="20000"/>
              </a:spcBef>
              <a:buClr>
                <a:schemeClr val="hlink"/>
              </a:buClr>
              <a:buSzPct val="110000"/>
              <a:buFont typeface="Wingdings" pitchFamily="2" charset="2"/>
              <a:buNone/>
            </a:pPr>
            <a:r>
              <a:rPr lang="en-US" altLang="zh-CN" sz="2800" b="1">
                <a:latin typeface="Arial" charset="0"/>
                <a:cs typeface="Arial" charset="0"/>
              </a:rPr>
              <a:t>224–239 </a:t>
            </a:r>
            <a:r>
              <a:rPr lang="en-US" altLang="zh-CN" sz="2800">
                <a:latin typeface="Arial" charset="0"/>
                <a:cs typeface="Arial" charset="0"/>
              </a:rPr>
              <a:t>Class D – Multicast</a:t>
            </a:r>
          </a:p>
          <a:p>
            <a:pPr>
              <a:lnSpc>
                <a:spcPct val="90000"/>
              </a:lnSpc>
              <a:spcBef>
                <a:spcPct val="20000"/>
              </a:spcBef>
              <a:buClr>
                <a:schemeClr val="hlink"/>
              </a:buClr>
              <a:buSzPct val="110000"/>
              <a:buFont typeface="Wingdings" pitchFamily="2" charset="2"/>
              <a:buNone/>
            </a:pPr>
            <a:r>
              <a:rPr lang="en-US" altLang="zh-CN" sz="2800" b="1">
                <a:latin typeface="Arial" charset="0"/>
                <a:cs typeface="Arial" charset="0"/>
              </a:rPr>
              <a:t>240–255 </a:t>
            </a:r>
            <a:r>
              <a:rPr lang="en-US" altLang="zh-CN" sz="2800">
                <a:latin typeface="Arial" charset="0"/>
                <a:cs typeface="Arial" charset="0"/>
              </a:rPr>
              <a:t>Class E - Research</a:t>
            </a:r>
            <a:endParaRPr lang="zh-CN" altLang="en-US" sz="2800">
              <a:latin typeface="Arial" charset="0"/>
              <a:cs typeface="Arial" charset="0"/>
            </a:endParaRPr>
          </a:p>
        </p:txBody>
      </p:sp>
      <p:sp>
        <p:nvSpPr>
          <p:cNvPr id="17454" name="TextBox 28"/>
          <p:cNvSpPr txBox="1">
            <a:spLocks noChangeArrowheads="1"/>
          </p:cNvSpPr>
          <p:nvPr/>
        </p:nvSpPr>
        <p:spPr bwMode="auto">
          <a:xfrm>
            <a:off x="285750" y="1928813"/>
            <a:ext cx="1308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t>Class A</a:t>
            </a:r>
            <a:endParaRPr lang="zh-CN" altLang="en-US" sz="2400"/>
          </a:p>
        </p:txBody>
      </p:sp>
      <p:sp>
        <p:nvSpPr>
          <p:cNvPr id="17455" name="TextBox 30"/>
          <p:cNvSpPr txBox="1">
            <a:spLocks noChangeArrowheads="1"/>
          </p:cNvSpPr>
          <p:nvPr/>
        </p:nvSpPr>
        <p:spPr bwMode="auto">
          <a:xfrm>
            <a:off x="285750" y="2630488"/>
            <a:ext cx="1309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t>Class B</a:t>
            </a:r>
            <a:endParaRPr lang="zh-CN" altLang="en-US" sz="2400"/>
          </a:p>
        </p:txBody>
      </p:sp>
      <p:sp>
        <p:nvSpPr>
          <p:cNvPr id="17456" name="TextBox 31"/>
          <p:cNvSpPr txBox="1">
            <a:spLocks noChangeArrowheads="1"/>
          </p:cNvSpPr>
          <p:nvPr/>
        </p:nvSpPr>
        <p:spPr bwMode="auto">
          <a:xfrm>
            <a:off x="285750" y="3344863"/>
            <a:ext cx="1312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t>Class C</a:t>
            </a:r>
            <a:endParaRPr lang="zh-CN" altLang="en-US" sz="2400"/>
          </a:p>
        </p:txBody>
      </p:sp>
      <p:sp>
        <p:nvSpPr>
          <p:cNvPr id="42" name="Rectangle 2"/>
          <p:cNvSpPr txBox="1">
            <a:spLocks noChangeArrowheads="1"/>
          </p:cNvSpPr>
          <p:nvPr/>
        </p:nvSpPr>
        <p:spPr>
          <a:xfrm>
            <a:off x="574675" y="785813"/>
            <a:ext cx="8001000" cy="735012"/>
          </a:xfrm>
          <a:prstGeom prst="rect">
            <a:avLst/>
          </a:prstGeom>
        </p:spPr>
        <p:txBody>
          <a:bodyPr/>
          <a:lstStyle/>
          <a:p>
            <a:pPr>
              <a:defRPr/>
            </a:pPr>
            <a:r>
              <a:rPr lang="en-US" altLang="zh-CN" sz="3800" kern="0" dirty="0">
                <a:solidFill>
                  <a:schemeClr val="tx2"/>
                </a:solidFill>
                <a:latin typeface="+mj-lt"/>
                <a:ea typeface="+mj-ea"/>
                <a:cs typeface="+mj-cs"/>
              </a:rPr>
              <a:t>Classes</a:t>
            </a:r>
          </a:p>
        </p:txBody>
      </p:sp>
    </p:spTree>
  </p:cSld>
  <p:clrMapOvr>
    <a:masterClrMapping/>
  </p:clrMapOvr>
  <p:transition spd="med" advClick="0">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pPr eaLnBrk="1" hangingPunct="1"/>
            <a:r>
              <a:rPr lang="en-US" altLang="zh-CN" smtClean="0"/>
              <a:t>Number of Hosts</a:t>
            </a:r>
          </a:p>
        </p:txBody>
      </p:sp>
      <p:sp>
        <p:nvSpPr>
          <p:cNvPr id="705539" name="Rectangle 3"/>
          <p:cNvSpPr>
            <a:spLocks noGrp="1" noChangeArrowheads="1"/>
          </p:cNvSpPr>
          <p:nvPr>
            <p:ph type="body" sz="half" idx="1"/>
          </p:nvPr>
        </p:nvSpPr>
        <p:spPr>
          <a:xfrm>
            <a:off x="285750" y="1714500"/>
            <a:ext cx="8501063" cy="4249738"/>
          </a:xfrm>
        </p:spPr>
        <p:txBody>
          <a:bodyPr/>
          <a:lstStyle/>
          <a:p>
            <a:pPr eaLnBrk="1" hangingPunct="1">
              <a:lnSpc>
                <a:spcPct val="130000"/>
              </a:lnSpc>
            </a:pPr>
            <a:r>
              <a:rPr lang="en-US" altLang="zh-CN" sz="2400" smtClean="0"/>
              <a:t>The maximum number of hosts vary for each class.</a:t>
            </a:r>
          </a:p>
          <a:p>
            <a:pPr lvl="1" eaLnBrk="1" hangingPunct="1">
              <a:lnSpc>
                <a:spcPct val="130000"/>
              </a:lnSpc>
            </a:pPr>
            <a:r>
              <a:rPr lang="en-US" altLang="zh-CN" smtClean="0"/>
              <a:t>Class A has 16,777,214 available hosts (2</a:t>
            </a:r>
            <a:r>
              <a:rPr lang="en-US" altLang="zh-CN" baseline="30000" smtClean="0"/>
              <a:t>24</a:t>
            </a:r>
            <a:r>
              <a:rPr lang="en-US" altLang="zh-CN" smtClean="0"/>
              <a:t> </a:t>
            </a:r>
            <a:r>
              <a:rPr lang="en-US" altLang="zh-CN" smtClean="0">
                <a:latin typeface="Tahoma" pitchFamily="34" charset="0"/>
              </a:rPr>
              <a:t>–</a:t>
            </a:r>
            <a:r>
              <a:rPr lang="en-US" altLang="zh-CN" smtClean="0"/>
              <a:t>2)</a:t>
            </a:r>
          </a:p>
          <a:p>
            <a:pPr lvl="1" eaLnBrk="1" hangingPunct="1">
              <a:lnSpc>
                <a:spcPct val="130000"/>
              </a:lnSpc>
            </a:pPr>
            <a:r>
              <a:rPr lang="en-US" altLang="zh-CN" smtClean="0"/>
              <a:t>Class B has 65,534 available hosts (2</a:t>
            </a:r>
            <a:r>
              <a:rPr lang="en-US" altLang="zh-CN" baseline="30000" smtClean="0"/>
              <a:t>16</a:t>
            </a:r>
            <a:r>
              <a:rPr lang="en-US" altLang="zh-CN" smtClean="0"/>
              <a:t> </a:t>
            </a:r>
            <a:r>
              <a:rPr lang="en-US" altLang="zh-CN" smtClean="0">
                <a:latin typeface="Tahoma" pitchFamily="34" charset="0"/>
              </a:rPr>
              <a:t>–</a:t>
            </a:r>
            <a:r>
              <a:rPr lang="en-US" altLang="zh-CN" smtClean="0"/>
              <a:t>2)</a:t>
            </a:r>
          </a:p>
          <a:p>
            <a:pPr lvl="1" eaLnBrk="1" hangingPunct="1">
              <a:lnSpc>
                <a:spcPct val="130000"/>
              </a:lnSpc>
            </a:pPr>
            <a:r>
              <a:rPr lang="en-US" altLang="zh-CN" smtClean="0"/>
              <a:t>Class C has 254 available hosts (2</a:t>
            </a:r>
            <a:r>
              <a:rPr lang="en-US" altLang="zh-CN" baseline="30000" smtClean="0"/>
              <a:t>8</a:t>
            </a:r>
            <a:r>
              <a:rPr lang="en-US" altLang="zh-CN" smtClean="0"/>
              <a:t> </a:t>
            </a:r>
            <a:r>
              <a:rPr lang="en-US" altLang="zh-CN" smtClean="0">
                <a:latin typeface="Tahoma" pitchFamily="34" charset="0"/>
              </a:rPr>
              <a:t>–</a:t>
            </a:r>
            <a:r>
              <a:rPr lang="en-US" altLang="zh-CN" smtClean="0"/>
              <a:t>2)</a:t>
            </a:r>
          </a:p>
          <a:p>
            <a:pPr eaLnBrk="1" hangingPunct="1">
              <a:lnSpc>
                <a:spcPct val="130000"/>
              </a:lnSpc>
            </a:pPr>
            <a:r>
              <a:rPr lang="en-US" altLang="zh-CN" sz="2400" smtClean="0"/>
              <a:t>The first address in each network is reserved for the network address</a:t>
            </a:r>
          </a:p>
          <a:p>
            <a:pPr eaLnBrk="1" hangingPunct="1">
              <a:lnSpc>
                <a:spcPct val="130000"/>
              </a:lnSpc>
            </a:pPr>
            <a:r>
              <a:rPr lang="en-US" altLang="zh-CN" sz="2400" smtClean="0"/>
              <a:t>The last address is reserved for the broadcast address.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705538"/>
                                        </p:tgtEl>
                                        <p:attrNameLst>
                                          <p:attrName>style.visibility</p:attrName>
                                        </p:attrNameLst>
                                      </p:cBhvr>
                                      <p:to>
                                        <p:strVal val="visible"/>
                                      </p:to>
                                    </p:set>
                                    <p:animEffect transition="in" filter="box(out)">
                                      <p:cBhvr>
                                        <p:cTn id="7" dur="500"/>
                                        <p:tgtEl>
                                          <p:spTgt spid="70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05539">
                                            <p:txEl>
                                              <p:pRg st="0" end="0"/>
                                            </p:txEl>
                                          </p:spTgt>
                                        </p:tgtEl>
                                        <p:attrNameLst>
                                          <p:attrName>style.visibility</p:attrName>
                                        </p:attrNameLst>
                                      </p:cBhvr>
                                      <p:to>
                                        <p:strVal val="visible"/>
                                      </p:to>
                                    </p:set>
                                    <p:animEffect transition="in" filter="box(out)">
                                      <p:cBhvr>
                                        <p:cTn id="12" dur="500"/>
                                        <p:tgtEl>
                                          <p:spTgt spid="7055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05539">
                                            <p:txEl>
                                              <p:pRg st="1" end="1"/>
                                            </p:txEl>
                                          </p:spTgt>
                                        </p:tgtEl>
                                        <p:attrNameLst>
                                          <p:attrName>style.visibility</p:attrName>
                                        </p:attrNameLst>
                                      </p:cBhvr>
                                      <p:to>
                                        <p:strVal val="visible"/>
                                      </p:to>
                                    </p:set>
                                    <p:animEffect transition="in" filter="box(out)">
                                      <p:cBhvr>
                                        <p:cTn id="17" dur="500"/>
                                        <p:tgtEl>
                                          <p:spTgt spid="70553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05539">
                                            <p:txEl>
                                              <p:pRg st="2" end="2"/>
                                            </p:txEl>
                                          </p:spTgt>
                                        </p:tgtEl>
                                        <p:attrNameLst>
                                          <p:attrName>style.visibility</p:attrName>
                                        </p:attrNameLst>
                                      </p:cBhvr>
                                      <p:to>
                                        <p:strVal val="visible"/>
                                      </p:to>
                                    </p:set>
                                    <p:animEffect transition="in" filter="box(out)">
                                      <p:cBhvr>
                                        <p:cTn id="22" dur="500"/>
                                        <p:tgtEl>
                                          <p:spTgt spid="70553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705539">
                                            <p:txEl>
                                              <p:pRg st="3" end="3"/>
                                            </p:txEl>
                                          </p:spTgt>
                                        </p:tgtEl>
                                        <p:attrNameLst>
                                          <p:attrName>style.visibility</p:attrName>
                                        </p:attrNameLst>
                                      </p:cBhvr>
                                      <p:to>
                                        <p:strVal val="visible"/>
                                      </p:to>
                                    </p:set>
                                    <p:animEffect transition="in" filter="box(out)">
                                      <p:cBhvr>
                                        <p:cTn id="27" dur="500"/>
                                        <p:tgtEl>
                                          <p:spTgt spid="70553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705539">
                                            <p:txEl>
                                              <p:pRg st="4" end="4"/>
                                            </p:txEl>
                                          </p:spTgt>
                                        </p:tgtEl>
                                        <p:attrNameLst>
                                          <p:attrName>style.visibility</p:attrName>
                                        </p:attrNameLst>
                                      </p:cBhvr>
                                      <p:to>
                                        <p:strVal val="visible"/>
                                      </p:to>
                                    </p:set>
                                    <p:animEffect transition="in" filter="box(out)">
                                      <p:cBhvr>
                                        <p:cTn id="32" dur="500"/>
                                        <p:tgtEl>
                                          <p:spTgt spid="705539">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705539">
                                            <p:txEl>
                                              <p:pRg st="5" end="5"/>
                                            </p:txEl>
                                          </p:spTgt>
                                        </p:tgtEl>
                                        <p:attrNameLst>
                                          <p:attrName>style.visibility</p:attrName>
                                        </p:attrNameLst>
                                      </p:cBhvr>
                                      <p:to>
                                        <p:strVal val="visible"/>
                                      </p:to>
                                    </p:set>
                                    <p:animEffect transition="in" filter="box(out)">
                                      <p:cBhvr>
                                        <p:cTn id="37" dur="500"/>
                                        <p:tgtEl>
                                          <p:spTgt spid="705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38" grpId="0" autoUpdateAnimBg="0"/>
      <p:bldP spid="705539" grpId="0" build="p" bldLvl="2"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eaLnBrk="1" hangingPunct="1"/>
            <a:r>
              <a:rPr lang="en-US" altLang="zh-CN" smtClean="0"/>
              <a:t>Reserved Addresses</a:t>
            </a:r>
          </a:p>
        </p:txBody>
      </p:sp>
      <p:sp>
        <p:nvSpPr>
          <p:cNvPr id="713731" name="Rectangle 3"/>
          <p:cNvSpPr>
            <a:spLocks noGrp="1" noChangeArrowheads="1"/>
          </p:cNvSpPr>
          <p:nvPr>
            <p:ph type="body" idx="1"/>
          </p:nvPr>
        </p:nvSpPr>
        <p:spPr>
          <a:xfrm>
            <a:off x="500063" y="1785938"/>
            <a:ext cx="8643937" cy="4114800"/>
          </a:xfrm>
        </p:spPr>
        <p:txBody>
          <a:bodyPr/>
          <a:lstStyle/>
          <a:p>
            <a:pPr eaLnBrk="1" hangingPunct="1">
              <a:lnSpc>
                <a:spcPct val="90000"/>
              </a:lnSpc>
            </a:pPr>
            <a:r>
              <a:rPr lang="en-US" altLang="zh-CN" sz="3200" smtClean="0">
                <a:solidFill>
                  <a:schemeClr val="accent2"/>
                </a:solidFill>
                <a:latin typeface="Arial" charset="0"/>
                <a:cs typeface="Arial" charset="0"/>
              </a:rPr>
              <a:t>Network Address</a:t>
            </a:r>
            <a:endParaRPr lang="en-US" altLang="zh-CN" sz="3200" smtClean="0">
              <a:latin typeface="Arial" charset="0"/>
              <a:cs typeface="Arial" charset="0"/>
            </a:endParaRPr>
          </a:p>
          <a:p>
            <a:pPr lvl="1" eaLnBrk="1" hangingPunct="1">
              <a:lnSpc>
                <a:spcPct val="90000"/>
              </a:lnSpc>
            </a:pPr>
            <a:r>
              <a:rPr lang="en-US" altLang="zh-CN" sz="3200" smtClean="0">
                <a:latin typeface="Arial" charset="0"/>
                <a:cs typeface="Arial" charset="0"/>
              </a:rPr>
              <a:t>An IP address that ends with binary 0s in the </a:t>
            </a:r>
            <a:r>
              <a:rPr lang="en-US" altLang="zh-CN" sz="3200" b="1" smtClean="0">
                <a:latin typeface="Arial" charset="0"/>
                <a:cs typeface="Arial" charset="0"/>
              </a:rPr>
              <a:t>host </a:t>
            </a:r>
            <a:r>
              <a:rPr lang="en-US" altLang="zh-CN" sz="3200" smtClean="0">
                <a:latin typeface="Arial" charset="0"/>
                <a:cs typeface="Arial" charset="0"/>
              </a:rPr>
              <a:t>part of the address</a:t>
            </a:r>
            <a:endParaRPr lang="en-US" altLang="zh-CN" sz="3200" b="1" smtClean="0">
              <a:latin typeface="Arial" charset="0"/>
              <a:cs typeface="Arial" charset="0"/>
            </a:endParaRPr>
          </a:p>
          <a:p>
            <a:pPr eaLnBrk="1" hangingPunct="1">
              <a:lnSpc>
                <a:spcPct val="90000"/>
              </a:lnSpc>
            </a:pPr>
            <a:r>
              <a:rPr lang="en-US" altLang="zh-CN" sz="3200" smtClean="0">
                <a:latin typeface="Arial" charset="0"/>
                <a:cs typeface="Arial" charset="0"/>
              </a:rPr>
              <a:t>Class A network address example:</a:t>
            </a:r>
          </a:p>
          <a:p>
            <a:pPr lvl="1" eaLnBrk="1" hangingPunct="1">
              <a:lnSpc>
                <a:spcPct val="90000"/>
              </a:lnSpc>
            </a:pPr>
            <a:r>
              <a:rPr lang="en-US" altLang="zh-CN" sz="3200" smtClean="0">
                <a:latin typeface="Arial" charset="0"/>
                <a:cs typeface="Arial" charset="0"/>
              </a:rPr>
              <a:t>113.0.0.0</a:t>
            </a:r>
          </a:p>
          <a:p>
            <a:pPr eaLnBrk="1" hangingPunct="1">
              <a:lnSpc>
                <a:spcPct val="90000"/>
              </a:lnSpc>
            </a:pPr>
            <a:r>
              <a:rPr lang="en-US" altLang="zh-CN" sz="3200" smtClean="0">
                <a:latin typeface="Arial" charset="0"/>
                <a:cs typeface="Arial" charset="0"/>
              </a:rPr>
              <a:t>Hosts on a network can only communicate </a:t>
            </a:r>
            <a:r>
              <a:rPr lang="en-US" altLang="zh-CN" sz="3200" i="1" smtClean="0">
                <a:latin typeface="Arial" charset="0"/>
                <a:cs typeface="Arial" charset="0"/>
              </a:rPr>
              <a:t>directly</a:t>
            </a:r>
            <a:r>
              <a:rPr lang="en-US" altLang="zh-CN" sz="3200" smtClean="0">
                <a:latin typeface="Arial" charset="0"/>
                <a:cs typeface="Arial" charset="0"/>
              </a:rPr>
              <a:t> with other hosts if they have the same network ID.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13730"/>
                                        </p:tgtEl>
                                        <p:attrNameLst>
                                          <p:attrName>style.visibility</p:attrName>
                                        </p:attrNameLst>
                                      </p:cBhvr>
                                      <p:to>
                                        <p:strVal val="visible"/>
                                      </p:to>
                                    </p:set>
                                    <p:animEffect transition="in" filter="checkerboard(across)">
                                      <p:cBhvr>
                                        <p:cTn id="7" dur="500"/>
                                        <p:tgtEl>
                                          <p:spTgt spid="713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13731">
                                            <p:txEl>
                                              <p:pRg st="0" end="0"/>
                                            </p:txEl>
                                          </p:spTgt>
                                        </p:tgtEl>
                                        <p:attrNameLst>
                                          <p:attrName>style.visibility</p:attrName>
                                        </p:attrNameLst>
                                      </p:cBhvr>
                                      <p:to>
                                        <p:strVal val="visible"/>
                                      </p:to>
                                    </p:set>
                                    <p:animEffect transition="in" filter="checkerboard(across)">
                                      <p:cBhvr>
                                        <p:cTn id="12" dur="500"/>
                                        <p:tgtEl>
                                          <p:spTgt spid="7137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13731">
                                            <p:txEl>
                                              <p:pRg st="1" end="1"/>
                                            </p:txEl>
                                          </p:spTgt>
                                        </p:tgtEl>
                                        <p:attrNameLst>
                                          <p:attrName>style.visibility</p:attrName>
                                        </p:attrNameLst>
                                      </p:cBhvr>
                                      <p:to>
                                        <p:strVal val="visible"/>
                                      </p:to>
                                    </p:set>
                                    <p:animEffect transition="in" filter="checkerboard(across)">
                                      <p:cBhvr>
                                        <p:cTn id="17" dur="500"/>
                                        <p:tgtEl>
                                          <p:spTgt spid="7137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13731">
                                            <p:txEl>
                                              <p:pRg st="2" end="2"/>
                                            </p:txEl>
                                          </p:spTgt>
                                        </p:tgtEl>
                                        <p:attrNameLst>
                                          <p:attrName>style.visibility</p:attrName>
                                        </p:attrNameLst>
                                      </p:cBhvr>
                                      <p:to>
                                        <p:strVal val="visible"/>
                                      </p:to>
                                    </p:set>
                                    <p:animEffect transition="in" filter="checkerboard(across)">
                                      <p:cBhvr>
                                        <p:cTn id="22" dur="500"/>
                                        <p:tgtEl>
                                          <p:spTgt spid="71373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13731">
                                            <p:txEl>
                                              <p:pRg st="3" end="3"/>
                                            </p:txEl>
                                          </p:spTgt>
                                        </p:tgtEl>
                                        <p:attrNameLst>
                                          <p:attrName>style.visibility</p:attrName>
                                        </p:attrNameLst>
                                      </p:cBhvr>
                                      <p:to>
                                        <p:strVal val="visible"/>
                                      </p:to>
                                    </p:set>
                                    <p:animEffect transition="in" filter="checkerboard(across)">
                                      <p:cBhvr>
                                        <p:cTn id="27" dur="500"/>
                                        <p:tgtEl>
                                          <p:spTgt spid="71373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13731">
                                            <p:txEl>
                                              <p:pRg st="4" end="4"/>
                                            </p:txEl>
                                          </p:spTgt>
                                        </p:tgtEl>
                                        <p:attrNameLst>
                                          <p:attrName>style.visibility</p:attrName>
                                        </p:attrNameLst>
                                      </p:cBhvr>
                                      <p:to>
                                        <p:strVal val="visible"/>
                                      </p:to>
                                    </p:set>
                                    <p:animEffect transition="in" filter="checkerboard(across)">
                                      <p:cBhvr>
                                        <p:cTn id="32" dur="500"/>
                                        <p:tgtEl>
                                          <p:spTgt spid="7137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0" grpId="0" autoUpdateAnimBg="0"/>
      <p:bldP spid="713731" grpId="0" build="p" bldLvl="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pPr eaLnBrk="1" hangingPunct="1"/>
            <a:r>
              <a:rPr lang="en-US" altLang="zh-CN" smtClean="0"/>
              <a:t>Layer 3 Responsibilities</a:t>
            </a:r>
          </a:p>
        </p:txBody>
      </p:sp>
      <p:sp>
        <p:nvSpPr>
          <p:cNvPr id="685059" name="Rectangle 3"/>
          <p:cNvSpPr>
            <a:spLocks noGrp="1" noChangeArrowheads="1"/>
          </p:cNvSpPr>
          <p:nvPr>
            <p:ph type="body" idx="1"/>
          </p:nvPr>
        </p:nvSpPr>
        <p:spPr>
          <a:xfrm>
            <a:off x="571500" y="1714500"/>
            <a:ext cx="8572500" cy="4114800"/>
          </a:xfrm>
        </p:spPr>
        <p:txBody>
          <a:bodyPr/>
          <a:lstStyle/>
          <a:p>
            <a:pPr marL="454025" indent="-454025" eaLnBrk="1" hangingPunct="1">
              <a:lnSpc>
                <a:spcPct val="150000"/>
              </a:lnSpc>
            </a:pPr>
            <a:r>
              <a:rPr lang="en-US" altLang="zh-CN" sz="2800" dirty="0" smtClean="0"/>
              <a:t>Move data through networks</a:t>
            </a:r>
          </a:p>
          <a:p>
            <a:pPr marL="454025" indent="-454025" eaLnBrk="1" hangingPunct="1">
              <a:lnSpc>
                <a:spcPct val="150000"/>
              </a:lnSpc>
            </a:pPr>
            <a:r>
              <a:rPr lang="en-US" altLang="zh-CN" sz="2800" dirty="0" smtClean="0"/>
              <a:t>Use a </a:t>
            </a:r>
            <a:r>
              <a:rPr lang="en-US" altLang="zh-CN" sz="2800" i="1" dirty="0" smtClean="0"/>
              <a:t>hierarchical</a:t>
            </a:r>
            <a:r>
              <a:rPr lang="en-US" altLang="zh-CN" sz="2800" dirty="0" smtClean="0"/>
              <a:t> addressing scheme (opposed to MAC addressing, which is flat)</a:t>
            </a:r>
          </a:p>
          <a:p>
            <a:pPr marL="454025" indent="-454025" eaLnBrk="1" hangingPunct="1">
              <a:lnSpc>
                <a:spcPct val="150000"/>
              </a:lnSpc>
            </a:pPr>
            <a:r>
              <a:rPr lang="en-US" altLang="zh-CN" sz="2800" dirty="0" smtClean="0"/>
              <a:t>Segment network and control flow of traffic</a:t>
            </a:r>
          </a:p>
          <a:p>
            <a:pPr marL="454025" indent="-454025" eaLnBrk="1" hangingPunct="1">
              <a:lnSpc>
                <a:spcPct val="150000"/>
              </a:lnSpc>
            </a:pPr>
            <a:r>
              <a:rPr lang="en-US" altLang="zh-CN" sz="2800" dirty="0" smtClean="0"/>
              <a:t>Reduce congestion</a:t>
            </a:r>
          </a:p>
          <a:p>
            <a:pPr marL="454025" indent="-454025" eaLnBrk="1" hangingPunct="1">
              <a:lnSpc>
                <a:spcPct val="150000"/>
              </a:lnSpc>
            </a:pPr>
            <a:r>
              <a:rPr lang="en-US" altLang="zh-CN" sz="2800" dirty="0" smtClean="0"/>
              <a:t>Talk to other networks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85058"/>
                                        </p:tgtEl>
                                        <p:attrNameLst>
                                          <p:attrName>style.visibility</p:attrName>
                                        </p:attrNameLst>
                                      </p:cBhvr>
                                      <p:to>
                                        <p:strVal val="visible"/>
                                      </p:to>
                                    </p:set>
                                    <p:anim calcmode="lin" valueType="num">
                                      <p:cBhvr additive="base">
                                        <p:cTn id="7" dur="500" fill="hold"/>
                                        <p:tgtEl>
                                          <p:spTgt spid="685058"/>
                                        </p:tgtEl>
                                        <p:attrNameLst>
                                          <p:attrName>ppt_x</p:attrName>
                                        </p:attrNameLst>
                                      </p:cBhvr>
                                      <p:tavLst>
                                        <p:tav tm="0">
                                          <p:val>
                                            <p:strVal val="#ppt_x"/>
                                          </p:val>
                                        </p:tav>
                                        <p:tav tm="100000">
                                          <p:val>
                                            <p:strVal val="#ppt_x"/>
                                          </p:val>
                                        </p:tav>
                                      </p:tavLst>
                                    </p:anim>
                                    <p:anim calcmode="lin" valueType="num">
                                      <p:cBhvr additive="base">
                                        <p:cTn id="8" dur="500" fill="hold"/>
                                        <p:tgtEl>
                                          <p:spTgt spid="68505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85059">
                                            <p:txEl>
                                              <p:pRg st="0" end="0"/>
                                            </p:txEl>
                                          </p:spTgt>
                                        </p:tgtEl>
                                        <p:attrNameLst>
                                          <p:attrName>style.visibility</p:attrName>
                                        </p:attrNameLst>
                                      </p:cBhvr>
                                      <p:to>
                                        <p:strVal val="visible"/>
                                      </p:to>
                                    </p:set>
                                    <p:anim calcmode="lin" valueType="num">
                                      <p:cBhvr additive="base">
                                        <p:cTn id="13" dur="500" fill="hold"/>
                                        <p:tgtEl>
                                          <p:spTgt spid="68505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85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85059">
                                            <p:txEl>
                                              <p:pRg st="1" end="1"/>
                                            </p:txEl>
                                          </p:spTgt>
                                        </p:tgtEl>
                                        <p:attrNameLst>
                                          <p:attrName>style.visibility</p:attrName>
                                        </p:attrNameLst>
                                      </p:cBhvr>
                                      <p:to>
                                        <p:strVal val="visible"/>
                                      </p:to>
                                    </p:set>
                                    <p:anim calcmode="lin" valueType="num">
                                      <p:cBhvr additive="base">
                                        <p:cTn id="19" dur="500" fill="hold"/>
                                        <p:tgtEl>
                                          <p:spTgt spid="68505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850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85059">
                                            <p:txEl>
                                              <p:pRg st="2" end="2"/>
                                            </p:txEl>
                                          </p:spTgt>
                                        </p:tgtEl>
                                        <p:attrNameLst>
                                          <p:attrName>style.visibility</p:attrName>
                                        </p:attrNameLst>
                                      </p:cBhvr>
                                      <p:to>
                                        <p:strVal val="visible"/>
                                      </p:to>
                                    </p:set>
                                    <p:anim calcmode="lin" valueType="num">
                                      <p:cBhvr additive="base">
                                        <p:cTn id="25" dur="500" fill="hold"/>
                                        <p:tgtEl>
                                          <p:spTgt spid="68505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85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85059">
                                            <p:txEl>
                                              <p:pRg st="3" end="3"/>
                                            </p:txEl>
                                          </p:spTgt>
                                        </p:tgtEl>
                                        <p:attrNameLst>
                                          <p:attrName>style.visibility</p:attrName>
                                        </p:attrNameLst>
                                      </p:cBhvr>
                                      <p:to>
                                        <p:strVal val="visible"/>
                                      </p:to>
                                    </p:set>
                                    <p:anim calcmode="lin" valueType="num">
                                      <p:cBhvr additive="base">
                                        <p:cTn id="31" dur="500" fill="hold"/>
                                        <p:tgtEl>
                                          <p:spTgt spid="68505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850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85059">
                                            <p:txEl>
                                              <p:pRg st="4" end="4"/>
                                            </p:txEl>
                                          </p:spTgt>
                                        </p:tgtEl>
                                        <p:attrNameLst>
                                          <p:attrName>style.visibility</p:attrName>
                                        </p:attrNameLst>
                                      </p:cBhvr>
                                      <p:to>
                                        <p:strVal val="visible"/>
                                      </p:to>
                                    </p:set>
                                    <p:anim calcmode="lin" valueType="num">
                                      <p:cBhvr additive="base">
                                        <p:cTn id="37" dur="500" fill="hold"/>
                                        <p:tgtEl>
                                          <p:spTgt spid="685059">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850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autoUpdateAnimBg="0"/>
      <p:bldP spid="685059"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eaLnBrk="1" hangingPunct="1"/>
            <a:r>
              <a:rPr lang="en-US" altLang="zh-CN" smtClean="0"/>
              <a:t>Reserved Addresses</a:t>
            </a:r>
          </a:p>
        </p:txBody>
      </p:sp>
      <p:sp>
        <p:nvSpPr>
          <p:cNvPr id="715779" name="Rectangle 3"/>
          <p:cNvSpPr>
            <a:spLocks noGrp="1" noChangeArrowheads="1"/>
          </p:cNvSpPr>
          <p:nvPr>
            <p:ph type="body" idx="1"/>
          </p:nvPr>
        </p:nvSpPr>
        <p:spPr/>
        <p:txBody>
          <a:bodyPr/>
          <a:lstStyle/>
          <a:p>
            <a:pPr marL="454025" indent="-454025" eaLnBrk="1" hangingPunct="1">
              <a:defRPr/>
            </a:pPr>
            <a:r>
              <a:rPr lang="en-US" altLang="zh-CN" sz="2800" dirty="0" smtClean="0">
                <a:solidFill>
                  <a:schemeClr val="accent2"/>
                </a:solidFill>
                <a:latin typeface="Arial" pitchFamily="34" charset="0"/>
                <a:cs typeface="Arial" pitchFamily="34" charset="0"/>
              </a:rPr>
              <a:t>Broadcast Address</a:t>
            </a:r>
          </a:p>
          <a:p>
            <a:pPr marL="892175" lvl="1" indent="-454025" eaLnBrk="1" hangingPunct="1">
              <a:defRPr/>
            </a:pPr>
            <a:r>
              <a:rPr lang="en-US" altLang="zh-CN" sz="2800" dirty="0" smtClean="0">
                <a:latin typeface="Arial" pitchFamily="34" charset="0"/>
                <a:cs typeface="Arial" pitchFamily="34" charset="0"/>
              </a:rPr>
              <a:t>is used to send data to all of the devices on a network.  </a:t>
            </a:r>
          </a:p>
          <a:p>
            <a:pPr marL="454025" indent="-454025" eaLnBrk="1" hangingPunct="1">
              <a:defRPr/>
            </a:pPr>
            <a:r>
              <a:rPr lang="en-US" altLang="zh-CN" sz="2800" dirty="0" smtClean="0">
                <a:latin typeface="Arial" pitchFamily="34" charset="0"/>
                <a:cs typeface="Arial" pitchFamily="34" charset="0"/>
              </a:rPr>
              <a:t>Broadcast IP addresses end with binary 1s in the host part of the address.</a:t>
            </a:r>
          </a:p>
          <a:p>
            <a:pPr marL="454025" indent="-454025" eaLnBrk="1" hangingPunct="1">
              <a:defRPr/>
            </a:pPr>
            <a:r>
              <a:rPr lang="en-US" altLang="zh-CN" sz="2800" dirty="0" smtClean="0">
                <a:latin typeface="Arial" pitchFamily="34" charset="0"/>
                <a:cs typeface="Arial" pitchFamily="34" charset="0"/>
              </a:rPr>
              <a:t>Class B broadcast address example:</a:t>
            </a:r>
          </a:p>
          <a:p>
            <a:pPr marL="909638" lvl="1" indent="-341313" eaLnBrk="1" hangingPunct="1">
              <a:defRPr/>
            </a:pPr>
            <a:r>
              <a:rPr lang="en-US" altLang="zh-CN" sz="2800" dirty="0" smtClean="0">
                <a:latin typeface="Arial" pitchFamily="34" charset="0"/>
                <a:cs typeface="Arial" pitchFamily="34" charset="0"/>
              </a:rPr>
              <a:t>176.10.255.255</a:t>
            </a:r>
            <a:br>
              <a:rPr lang="en-US" altLang="zh-CN" sz="2800" dirty="0" smtClean="0">
                <a:latin typeface="Arial" pitchFamily="34" charset="0"/>
                <a:cs typeface="Arial" pitchFamily="34" charset="0"/>
              </a:rPr>
            </a:br>
            <a:r>
              <a:rPr lang="en-US" altLang="zh-CN" sz="2800" dirty="0" smtClean="0">
                <a:latin typeface="Arial" pitchFamily="34" charset="0"/>
                <a:cs typeface="Arial" pitchFamily="34" charset="0"/>
              </a:rPr>
              <a:t>(</a:t>
            </a:r>
            <a:r>
              <a:rPr lang="en-US" altLang="zh-CN" sz="2800" u="sng" dirty="0" smtClean="0">
                <a:latin typeface="Arial" pitchFamily="34" charset="0"/>
                <a:cs typeface="Arial" pitchFamily="34" charset="0"/>
              </a:rPr>
              <a:t>decimal 255 = binary 11111111</a:t>
            </a:r>
            <a:r>
              <a:rPr lang="en-US" altLang="zh-CN" sz="2800" dirty="0" smtClean="0">
                <a:latin typeface="Arial" pitchFamily="34" charset="0"/>
                <a:cs typeface="Arial" pitchFamily="34" charset="0"/>
              </a:rPr>
              <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15778"/>
                                        </p:tgtEl>
                                        <p:attrNameLst>
                                          <p:attrName>style.visibility</p:attrName>
                                        </p:attrNameLst>
                                      </p:cBhvr>
                                      <p:to>
                                        <p:strVal val="visible"/>
                                      </p:to>
                                    </p:set>
                                    <p:anim calcmode="lin" valueType="num">
                                      <p:cBhvr>
                                        <p:cTn id="7" dur="500" fill="hold"/>
                                        <p:tgtEl>
                                          <p:spTgt spid="715778"/>
                                        </p:tgtEl>
                                        <p:attrNameLst>
                                          <p:attrName>ppt_w</p:attrName>
                                        </p:attrNameLst>
                                      </p:cBhvr>
                                      <p:tavLst>
                                        <p:tav tm="0">
                                          <p:val>
                                            <p:fltVal val="0"/>
                                          </p:val>
                                        </p:tav>
                                        <p:tav tm="100000">
                                          <p:val>
                                            <p:strVal val="#ppt_w"/>
                                          </p:val>
                                        </p:tav>
                                      </p:tavLst>
                                    </p:anim>
                                    <p:anim calcmode="lin" valueType="num">
                                      <p:cBhvr>
                                        <p:cTn id="8" dur="500" fill="hold"/>
                                        <p:tgtEl>
                                          <p:spTgt spid="71577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15779">
                                            <p:txEl>
                                              <p:pRg st="0" end="0"/>
                                            </p:txEl>
                                          </p:spTgt>
                                        </p:tgtEl>
                                        <p:attrNameLst>
                                          <p:attrName>style.visibility</p:attrName>
                                        </p:attrNameLst>
                                      </p:cBhvr>
                                      <p:to>
                                        <p:strVal val="visible"/>
                                      </p:to>
                                    </p:set>
                                    <p:anim calcmode="lin" valueType="num">
                                      <p:cBhvr>
                                        <p:cTn id="13" dur="500" fill="hold"/>
                                        <p:tgtEl>
                                          <p:spTgt spid="715779">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1577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715779">
                                            <p:txEl>
                                              <p:pRg st="1" end="1"/>
                                            </p:txEl>
                                          </p:spTgt>
                                        </p:tgtEl>
                                        <p:attrNameLst>
                                          <p:attrName>style.visibility</p:attrName>
                                        </p:attrNameLst>
                                      </p:cBhvr>
                                      <p:to>
                                        <p:strVal val="visible"/>
                                      </p:to>
                                    </p:set>
                                    <p:anim calcmode="lin" valueType="num">
                                      <p:cBhvr>
                                        <p:cTn id="19" dur="500" fill="hold"/>
                                        <p:tgtEl>
                                          <p:spTgt spid="715779">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715779">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15779">
                                            <p:txEl>
                                              <p:pRg st="2" end="2"/>
                                            </p:txEl>
                                          </p:spTgt>
                                        </p:tgtEl>
                                        <p:attrNameLst>
                                          <p:attrName>style.visibility</p:attrName>
                                        </p:attrNameLst>
                                      </p:cBhvr>
                                      <p:to>
                                        <p:strVal val="visible"/>
                                      </p:to>
                                    </p:set>
                                    <p:anim calcmode="lin" valueType="num">
                                      <p:cBhvr>
                                        <p:cTn id="25" dur="500" fill="hold"/>
                                        <p:tgtEl>
                                          <p:spTgt spid="715779">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715779">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715779">
                                            <p:txEl>
                                              <p:pRg st="3" end="3"/>
                                            </p:txEl>
                                          </p:spTgt>
                                        </p:tgtEl>
                                        <p:attrNameLst>
                                          <p:attrName>style.visibility</p:attrName>
                                        </p:attrNameLst>
                                      </p:cBhvr>
                                      <p:to>
                                        <p:strVal val="visible"/>
                                      </p:to>
                                    </p:set>
                                    <p:anim calcmode="lin" valueType="num">
                                      <p:cBhvr>
                                        <p:cTn id="31" dur="500" fill="hold"/>
                                        <p:tgtEl>
                                          <p:spTgt spid="715779">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715779">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715779">
                                            <p:txEl>
                                              <p:pRg st="4" end="4"/>
                                            </p:txEl>
                                          </p:spTgt>
                                        </p:tgtEl>
                                        <p:attrNameLst>
                                          <p:attrName>style.visibility</p:attrName>
                                        </p:attrNameLst>
                                      </p:cBhvr>
                                      <p:to>
                                        <p:strVal val="visible"/>
                                      </p:to>
                                    </p:set>
                                    <p:anim calcmode="lin" valueType="num">
                                      <p:cBhvr>
                                        <p:cTn id="37" dur="500" fill="hold"/>
                                        <p:tgtEl>
                                          <p:spTgt spid="715779">
                                            <p:txEl>
                                              <p:pRg st="4" end="4"/>
                                            </p:txEl>
                                          </p:spTgt>
                                        </p:tgtEl>
                                        <p:attrNameLst>
                                          <p:attrName>ppt_w</p:attrName>
                                        </p:attrNameLst>
                                      </p:cBhvr>
                                      <p:tavLst>
                                        <p:tav tm="0">
                                          <p:val>
                                            <p:fltVal val="0"/>
                                          </p:val>
                                        </p:tav>
                                        <p:tav tm="100000">
                                          <p:val>
                                            <p:strVal val="#ppt_w"/>
                                          </p:val>
                                        </p:tav>
                                      </p:tavLst>
                                    </p:anim>
                                    <p:anim calcmode="lin" valueType="num">
                                      <p:cBhvr>
                                        <p:cTn id="38" dur="500" fill="hold"/>
                                        <p:tgtEl>
                                          <p:spTgt spid="715779">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8" grpId="0" autoUpdateAnimBg="0"/>
      <p:bldP spid="715779"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7" name="Rectangle 3"/>
          <p:cNvSpPr>
            <a:spLocks noChangeArrowheads="1"/>
          </p:cNvSpPr>
          <p:nvPr/>
        </p:nvSpPr>
        <p:spPr bwMode="auto">
          <a:xfrm>
            <a:off x="323850" y="1677988"/>
            <a:ext cx="85344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spcBef>
                <a:spcPts val="500"/>
              </a:spcBef>
              <a:spcAft>
                <a:spcPts val="500"/>
              </a:spcAft>
              <a:buClr>
                <a:schemeClr val="accent2"/>
              </a:buClr>
              <a:buFont typeface="Wingdings" pitchFamily="2" charset="2"/>
              <a:buChar char="p"/>
            </a:pPr>
            <a:r>
              <a:rPr lang="en-US" altLang="zh-CN" sz="2800" b="1"/>
              <a:t>Class A</a:t>
            </a:r>
            <a:r>
              <a:rPr lang="en-US" altLang="zh-CN" sz="2800"/>
              <a:t> </a:t>
            </a:r>
          </a:p>
          <a:p>
            <a:pPr lvl="1" eaLnBrk="0" hangingPunct="0">
              <a:lnSpc>
                <a:spcPct val="90000"/>
              </a:lnSpc>
              <a:spcBef>
                <a:spcPts val="500"/>
              </a:spcBef>
              <a:spcAft>
                <a:spcPts val="500"/>
              </a:spcAft>
              <a:buClr>
                <a:srgbClr val="002060"/>
              </a:buClr>
              <a:buFont typeface="Wingdings" pitchFamily="2" charset="2"/>
              <a:buChar char="n"/>
            </a:pPr>
            <a:r>
              <a:rPr lang="en-US" altLang="zh-CN" sz="2800" b="1"/>
              <a:t>99.0.0.0: </a:t>
            </a:r>
            <a:r>
              <a:rPr lang="en-US" altLang="zh-CN" sz="2800"/>
              <a:t>a reserved </a:t>
            </a:r>
            <a:r>
              <a:rPr lang="en-US" altLang="zh-CN" sz="2800" i="1"/>
              <a:t>network number</a:t>
            </a:r>
          </a:p>
          <a:p>
            <a:pPr lvl="1" eaLnBrk="0" hangingPunct="0">
              <a:lnSpc>
                <a:spcPct val="90000"/>
              </a:lnSpc>
              <a:spcBef>
                <a:spcPts val="500"/>
              </a:spcBef>
              <a:spcAft>
                <a:spcPts val="500"/>
              </a:spcAft>
              <a:buClr>
                <a:srgbClr val="002060"/>
              </a:buClr>
              <a:buFont typeface="Wingdings" pitchFamily="2" charset="2"/>
              <a:buChar char="n"/>
            </a:pPr>
            <a:r>
              <a:rPr lang="en-US" altLang="zh-CN" sz="2800" b="1"/>
              <a:t>99.255.255.255:</a:t>
            </a:r>
            <a:r>
              <a:rPr lang="en-US" altLang="zh-CN" sz="2800"/>
              <a:t> a </a:t>
            </a:r>
            <a:r>
              <a:rPr lang="en-US" altLang="zh-CN" sz="2800" i="1"/>
              <a:t>broadcast number</a:t>
            </a:r>
            <a:r>
              <a:rPr lang="en-US" altLang="zh-CN" sz="2800"/>
              <a:t> </a:t>
            </a:r>
          </a:p>
          <a:p>
            <a:pPr eaLnBrk="0" hangingPunct="0">
              <a:lnSpc>
                <a:spcPct val="90000"/>
              </a:lnSpc>
              <a:spcBef>
                <a:spcPts val="500"/>
              </a:spcBef>
              <a:spcAft>
                <a:spcPts val="500"/>
              </a:spcAft>
              <a:buClr>
                <a:schemeClr val="accent2"/>
              </a:buClr>
              <a:buFont typeface="Wingdings" pitchFamily="2" charset="2"/>
              <a:buChar char="p"/>
            </a:pPr>
            <a:r>
              <a:rPr lang="en-US" altLang="zh-CN" sz="2800" b="1"/>
              <a:t>Class B</a:t>
            </a:r>
          </a:p>
          <a:p>
            <a:pPr lvl="1" eaLnBrk="0" hangingPunct="0">
              <a:lnSpc>
                <a:spcPct val="90000"/>
              </a:lnSpc>
              <a:spcBef>
                <a:spcPts val="500"/>
              </a:spcBef>
              <a:spcAft>
                <a:spcPts val="500"/>
              </a:spcAft>
              <a:buClr>
                <a:srgbClr val="002060"/>
              </a:buClr>
              <a:buFont typeface="Wingdings" pitchFamily="2" charset="2"/>
              <a:buChar char="n"/>
            </a:pPr>
            <a:r>
              <a:rPr lang="en-US" altLang="zh-CN" sz="2800" b="1"/>
              <a:t>156.1.0.0: </a:t>
            </a:r>
            <a:r>
              <a:rPr lang="en-US" altLang="zh-CN" sz="2800"/>
              <a:t>a reserved </a:t>
            </a:r>
            <a:r>
              <a:rPr lang="en-US" altLang="zh-CN" sz="2800" i="1"/>
              <a:t>network</a:t>
            </a:r>
            <a:r>
              <a:rPr lang="en-US" altLang="zh-CN" sz="2800"/>
              <a:t> </a:t>
            </a:r>
            <a:r>
              <a:rPr lang="en-US" altLang="zh-CN" sz="2800" i="1"/>
              <a:t>number</a:t>
            </a:r>
            <a:endParaRPr lang="en-US" altLang="zh-CN" sz="2800"/>
          </a:p>
          <a:p>
            <a:pPr lvl="1" eaLnBrk="0" hangingPunct="0">
              <a:lnSpc>
                <a:spcPct val="90000"/>
              </a:lnSpc>
              <a:spcBef>
                <a:spcPts val="500"/>
              </a:spcBef>
              <a:spcAft>
                <a:spcPts val="500"/>
              </a:spcAft>
              <a:buClr>
                <a:srgbClr val="002060"/>
              </a:buClr>
              <a:buFont typeface="Wingdings" pitchFamily="2" charset="2"/>
              <a:buChar char="n"/>
            </a:pPr>
            <a:r>
              <a:rPr lang="en-US" altLang="zh-CN" sz="2800" b="1"/>
              <a:t>156.1.255.255: </a:t>
            </a:r>
            <a:r>
              <a:rPr lang="en-US" altLang="zh-CN" sz="2800"/>
              <a:t>a </a:t>
            </a:r>
            <a:r>
              <a:rPr lang="en-US" altLang="zh-CN" sz="2800" i="1"/>
              <a:t>broadcast</a:t>
            </a:r>
            <a:r>
              <a:rPr lang="en-US" altLang="zh-CN" sz="2800"/>
              <a:t> </a:t>
            </a:r>
            <a:r>
              <a:rPr lang="en-US" altLang="zh-CN" sz="2800" i="1"/>
              <a:t>number</a:t>
            </a:r>
            <a:endParaRPr lang="en-US" altLang="zh-CN" sz="2800"/>
          </a:p>
          <a:p>
            <a:pPr eaLnBrk="0" hangingPunct="0">
              <a:lnSpc>
                <a:spcPct val="90000"/>
              </a:lnSpc>
              <a:spcBef>
                <a:spcPts val="500"/>
              </a:spcBef>
              <a:spcAft>
                <a:spcPts val="500"/>
              </a:spcAft>
              <a:buClr>
                <a:schemeClr val="accent2"/>
              </a:buClr>
              <a:buFont typeface="Wingdings" pitchFamily="2" charset="2"/>
              <a:buChar char="p"/>
            </a:pPr>
            <a:r>
              <a:rPr lang="en-US" altLang="zh-CN" sz="2800" b="1"/>
              <a:t>Class C</a:t>
            </a:r>
          </a:p>
          <a:p>
            <a:pPr lvl="1" eaLnBrk="0" hangingPunct="0">
              <a:lnSpc>
                <a:spcPct val="90000"/>
              </a:lnSpc>
              <a:spcBef>
                <a:spcPts val="500"/>
              </a:spcBef>
              <a:spcAft>
                <a:spcPts val="500"/>
              </a:spcAft>
              <a:buClr>
                <a:srgbClr val="002060"/>
              </a:buClr>
              <a:buFont typeface="Wingdings" pitchFamily="2" charset="2"/>
              <a:buChar char="n"/>
            </a:pPr>
            <a:r>
              <a:rPr lang="en-US" altLang="zh-CN" sz="2800" b="1"/>
              <a:t>203.1.17.0: </a:t>
            </a:r>
            <a:r>
              <a:rPr lang="en-US" altLang="zh-CN" sz="2800"/>
              <a:t>a reserved </a:t>
            </a:r>
            <a:r>
              <a:rPr lang="en-US" altLang="zh-CN" sz="2800" i="1"/>
              <a:t>network</a:t>
            </a:r>
            <a:r>
              <a:rPr lang="en-US" altLang="zh-CN" sz="2800"/>
              <a:t> </a:t>
            </a:r>
            <a:r>
              <a:rPr lang="en-US" altLang="zh-CN" sz="2800" i="1"/>
              <a:t>number</a:t>
            </a:r>
            <a:endParaRPr lang="en-US" altLang="zh-CN" sz="2800"/>
          </a:p>
          <a:p>
            <a:pPr lvl="1" eaLnBrk="0" hangingPunct="0">
              <a:lnSpc>
                <a:spcPct val="90000"/>
              </a:lnSpc>
              <a:spcBef>
                <a:spcPts val="500"/>
              </a:spcBef>
              <a:spcAft>
                <a:spcPts val="500"/>
              </a:spcAft>
              <a:buClr>
                <a:srgbClr val="002060"/>
              </a:buClr>
              <a:buFont typeface="Wingdings" pitchFamily="2" charset="2"/>
              <a:buChar char="n"/>
            </a:pPr>
            <a:r>
              <a:rPr lang="en-US" altLang="zh-CN" sz="2800" b="1"/>
              <a:t>203.1.17.255:</a:t>
            </a:r>
            <a:r>
              <a:rPr lang="en-US" altLang="zh-CN" sz="2800"/>
              <a:t>a </a:t>
            </a:r>
            <a:r>
              <a:rPr lang="en-US" altLang="zh-CN" sz="2800" i="1"/>
              <a:t>broadcast</a:t>
            </a:r>
            <a:r>
              <a:rPr lang="en-US" altLang="zh-CN" sz="2800"/>
              <a:t> </a:t>
            </a:r>
            <a:r>
              <a:rPr lang="en-US" altLang="zh-CN" sz="2800" i="1"/>
              <a:t>number</a:t>
            </a:r>
            <a:endParaRPr lang="en-US" altLang="zh-CN" sz="2800"/>
          </a:p>
        </p:txBody>
      </p:sp>
      <p:sp>
        <p:nvSpPr>
          <p:cNvPr id="21507" name="Text Box 4"/>
          <p:cNvSpPr txBox="1">
            <a:spLocks noChangeArrowheads="1"/>
          </p:cNvSpPr>
          <p:nvPr/>
        </p:nvSpPr>
        <p:spPr bwMode="auto">
          <a:xfrm>
            <a:off x="468313" y="765175"/>
            <a:ext cx="3336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tx2"/>
                </a:solidFill>
              </a:rPr>
              <a:t>IP Addressing</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17827">
                                            <p:txEl>
                                              <p:pRg st="0" end="0"/>
                                            </p:txEl>
                                          </p:spTgt>
                                        </p:tgtEl>
                                        <p:attrNameLst>
                                          <p:attrName>style.visibility</p:attrName>
                                        </p:attrNameLst>
                                      </p:cBhvr>
                                      <p:to>
                                        <p:strVal val="visible"/>
                                      </p:to>
                                    </p:set>
                                    <p:animEffect transition="in" filter="checkerboard(across)">
                                      <p:cBhvr>
                                        <p:cTn id="7" dur="500"/>
                                        <p:tgtEl>
                                          <p:spTgt spid="717827">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17827">
                                            <p:txEl>
                                              <p:pRg st="1" end="1"/>
                                            </p:txEl>
                                          </p:spTgt>
                                        </p:tgtEl>
                                        <p:attrNameLst>
                                          <p:attrName>style.visibility</p:attrName>
                                        </p:attrNameLst>
                                      </p:cBhvr>
                                      <p:to>
                                        <p:strVal val="visible"/>
                                      </p:to>
                                    </p:set>
                                    <p:animEffect transition="in" filter="checkerboard(across)">
                                      <p:cBhvr>
                                        <p:cTn id="10" dur="500"/>
                                        <p:tgtEl>
                                          <p:spTgt spid="717827">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17827">
                                            <p:txEl>
                                              <p:pRg st="2" end="2"/>
                                            </p:txEl>
                                          </p:spTgt>
                                        </p:tgtEl>
                                        <p:attrNameLst>
                                          <p:attrName>style.visibility</p:attrName>
                                        </p:attrNameLst>
                                      </p:cBhvr>
                                      <p:to>
                                        <p:strVal val="visible"/>
                                      </p:to>
                                    </p:set>
                                    <p:animEffect transition="in" filter="checkerboard(across)">
                                      <p:cBhvr>
                                        <p:cTn id="13" dur="500"/>
                                        <p:tgtEl>
                                          <p:spTgt spid="71782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17827">
                                            <p:txEl>
                                              <p:pRg st="3" end="3"/>
                                            </p:txEl>
                                          </p:spTgt>
                                        </p:tgtEl>
                                        <p:attrNameLst>
                                          <p:attrName>style.visibility</p:attrName>
                                        </p:attrNameLst>
                                      </p:cBhvr>
                                      <p:to>
                                        <p:strVal val="visible"/>
                                      </p:to>
                                    </p:set>
                                    <p:animEffect transition="in" filter="checkerboard(across)">
                                      <p:cBhvr>
                                        <p:cTn id="18" dur="500"/>
                                        <p:tgtEl>
                                          <p:spTgt spid="717827">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17827">
                                            <p:txEl>
                                              <p:pRg st="4" end="4"/>
                                            </p:txEl>
                                          </p:spTgt>
                                        </p:tgtEl>
                                        <p:attrNameLst>
                                          <p:attrName>style.visibility</p:attrName>
                                        </p:attrNameLst>
                                      </p:cBhvr>
                                      <p:to>
                                        <p:strVal val="visible"/>
                                      </p:to>
                                    </p:set>
                                    <p:animEffect transition="in" filter="checkerboard(across)">
                                      <p:cBhvr>
                                        <p:cTn id="21" dur="500"/>
                                        <p:tgtEl>
                                          <p:spTgt spid="717827">
                                            <p:txEl>
                                              <p:pRg st="4" end="4"/>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717827">
                                            <p:txEl>
                                              <p:pRg st="5" end="5"/>
                                            </p:txEl>
                                          </p:spTgt>
                                        </p:tgtEl>
                                        <p:attrNameLst>
                                          <p:attrName>style.visibility</p:attrName>
                                        </p:attrNameLst>
                                      </p:cBhvr>
                                      <p:to>
                                        <p:strVal val="visible"/>
                                      </p:to>
                                    </p:set>
                                    <p:animEffect transition="in" filter="checkerboard(across)">
                                      <p:cBhvr>
                                        <p:cTn id="24" dur="500"/>
                                        <p:tgtEl>
                                          <p:spTgt spid="71782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717827">
                                            <p:txEl>
                                              <p:pRg st="6" end="6"/>
                                            </p:txEl>
                                          </p:spTgt>
                                        </p:tgtEl>
                                        <p:attrNameLst>
                                          <p:attrName>style.visibility</p:attrName>
                                        </p:attrNameLst>
                                      </p:cBhvr>
                                      <p:to>
                                        <p:strVal val="visible"/>
                                      </p:to>
                                    </p:set>
                                    <p:animEffect transition="in" filter="checkerboard(across)">
                                      <p:cBhvr>
                                        <p:cTn id="29" dur="500"/>
                                        <p:tgtEl>
                                          <p:spTgt spid="717827">
                                            <p:txEl>
                                              <p:pRg st="6" end="6"/>
                                            </p:txEl>
                                          </p:spTgt>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717827">
                                            <p:txEl>
                                              <p:pRg st="7" end="7"/>
                                            </p:txEl>
                                          </p:spTgt>
                                        </p:tgtEl>
                                        <p:attrNameLst>
                                          <p:attrName>style.visibility</p:attrName>
                                        </p:attrNameLst>
                                      </p:cBhvr>
                                      <p:to>
                                        <p:strVal val="visible"/>
                                      </p:to>
                                    </p:set>
                                    <p:animEffect transition="in" filter="checkerboard(across)">
                                      <p:cBhvr>
                                        <p:cTn id="32" dur="500"/>
                                        <p:tgtEl>
                                          <p:spTgt spid="717827">
                                            <p:txEl>
                                              <p:pRg st="7" end="7"/>
                                            </p:txEl>
                                          </p:spTgt>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717827">
                                            <p:txEl>
                                              <p:pRg st="8" end="8"/>
                                            </p:txEl>
                                          </p:spTgt>
                                        </p:tgtEl>
                                        <p:attrNameLst>
                                          <p:attrName>style.visibility</p:attrName>
                                        </p:attrNameLst>
                                      </p:cBhvr>
                                      <p:to>
                                        <p:strVal val="visible"/>
                                      </p:to>
                                    </p:set>
                                    <p:animEffect transition="in" filter="checkerboard(across)">
                                      <p:cBhvr>
                                        <p:cTn id="35" dur="500"/>
                                        <p:tgtEl>
                                          <p:spTgt spid="7178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3" name="Rectangle 3"/>
          <p:cNvSpPr>
            <a:spLocks noChangeArrowheads="1"/>
          </p:cNvSpPr>
          <p:nvPr/>
        </p:nvSpPr>
        <p:spPr bwMode="auto">
          <a:xfrm>
            <a:off x="285750" y="3286125"/>
            <a:ext cx="8643938"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There are certain IP address ranges reserved for private IP addressing schemes. </a:t>
            </a:r>
          </a:p>
          <a:p>
            <a:pPr eaLnBrk="0" hangingPunct="0">
              <a:spcBef>
                <a:spcPts val="500"/>
              </a:spcBef>
              <a:spcAft>
                <a:spcPts val="500"/>
              </a:spcAft>
              <a:buClr>
                <a:schemeClr val="hlink"/>
              </a:buClr>
              <a:buSzPct val="85000"/>
              <a:buFont typeface="Wingdings" pitchFamily="2" charset="2"/>
              <a:buChar char="n"/>
            </a:pPr>
            <a:r>
              <a:rPr lang="en-US" altLang="zh-CN" sz="2400">
                <a:solidFill>
                  <a:schemeClr val="accent2"/>
                </a:solidFill>
                <a:latin typeface="Arial" charset="0"/>
                <a:cs typeface="Arial" charset="0"/>
              </a:rPr>
              <a:t>IP address depletion </a:t>
            </a:r>
            <a:r>
              <a:rPr lang="en-US" altLang="zh-CN" sz="2400">
                <a:latin typeface="Arial" charset="0"/>
                <a:cs typeface="Arial" charset="0"/>
              </a:rPr>
              <a:t>and its solutions:</a:t>
            </a:r>
          </a:p>
          <a:p>
            <a:pPr lvl="1"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NAT</a:t>
            </a:r>
          </a:p>
          <a:p>
            <a:pPr lvl="1"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CIDR</a:t>
            </a:r>
          </a:p>
          <a:p>
            <a:pPr lvl="1"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IPv6</a:t>
            </a:r>
          </a:p>
        </p:txBody>
      </p:sp>
      <p:sp>
        <p:nvSpPr>
          <p:cNvPr id="5" name="Rectangle 2"/>
          <p:cNvSpPr txBox="1">
            <a:spLocks noChangeArrowheads="1"/>
          </p:cNvSpPr>
          <p:nvPr/>
        </p:nvSpPr>
        <p:spPr>
          <a:xfrm>
            <a:off x="574675" y="785813"/>
            <a:ext cx="8001000" cy="735012"/>
          </a:xfrm>
          <a:prstGeom prst="rect">
            <a:avLst/>
          </a:prstGeom>
        </p:spPr>
        <p:txBody>
          <a:bodyPr/>
          <a:lstStyle/>
          <a:p>
            <a:pPr>
              <a:defRPr/>
            </a:pPr>
            <a:r>
              <a:rPr lang="en-US" altLang="zh-CN" sz="3800" kern="0" dirty="0">
                <a:solidFill>
                  <a:schemeClr val="tx2"/>
                </a:solidFill>
                <a:latin typeface="+mj-lt"/>
                <a:ea typeface="+mj-ea"/>
                <a:cs typeface="+mj-cs"/>
              </a:rPr>
              <a:t>Private Address Space</a:t>
            </a:r>
          </a:p>
        </p:txBody>
      </p:sp>
      <p:sp>
        <p:nvSpPr>
          <p:cNvPr id="22532" name="矩形 5"/>
          <p:cNvSpPr>
            <a:spLocks noChangeArrowheads="1"/>
          </p:cNvSpPr>
          <p:nvPr/>
        </p:nvSpPr>
        <p:spPr bwMode="auto">
          <a:xfrm>
            <a:off x="571500" y="1785938"/>
            <a:ext cx="535781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10.0.0.0       -  10.255.255.255</a:t>
            </a:r>
            <a:endParaRPr lang="en-US" altLang="zh-CN" sz="2800" u="sng">
              <a:latin typeface="Arial" charset="0"/>
              <a:cs typeface="Arial" charset="0"/>
            </a:endParaRP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172.16.0.0   -  172.31.255.255</a:t>
            </a: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192.168.0.0 -  192.168.255.255</a:t>
            </a:r>
            <a:endParaRPr lang="zh-CN" altLang="en-US" sz="2800">
              <a:latin typeface="Arial" charset="0"/>
              <a:cs typeface="Arial"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34243">
                                            <p:txEl>
                                              <p:pRg st="0" end="0"/>
                                            </p:txEl>
                                          </p:spTgt>
                                        </p:tgtEl>
                                        <p:attrNameLst>
                                          <p:attrName>style.visibility</p:attrName>
                                        </p:attrNameLst>
                                      </p:cBhvr>
                                      <p:to>
                                        <p:strVal val="visible"/>
                                      </p:to>
                                    </p:set>
                                    <p:anim calcmode="lin" valueType="num">
                                      <p:cBhvr>
                                        <p:cTn id="7" dur="1000" fill="hold"/>
                                        <p:tgtEl>
                                          <p:spTgt spid="103424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3424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3424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3424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034243">
                                            <p:txEl>
                                              <p:pRg st="1" end="1"/>
                                            </p:txEl>
                                          </p:spTgt>
                                        </p:tgtEl>
                                        <p:attrNameLst>
                                          <p:attrName>style.visibility</p:attrName>
                                        </p:attrNameLst>
                                      </p:cBhvr>
                                      <p:to>
                                        <p:strVal val="visible"/>
                                      </p:to>
                                    </p:set>
                                    <p:anim calcmode="lin" valueType="num">
                                      <p:cBhvr>
                                        <p:cTn id="15" dur="1000" fill="hold"/>
                                        <p:tgtEl>
                                          <p:spTgt spid="103424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3424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3424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034243">
                                            <p:txEl>
                                              <p:pRg st="1" end="1"/>
                                            </p:txEl>
                                          </p:spTgt>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grpId="0" nodeType="withEffect">
                                  <p:stCondLst>
                                    <p:cond delay="0"/>
                                  </p:stCondLst>
                                  <p:childTnLst>
                                    <p:set>
                                      <p:cBhvr>
                                        <p:cTn id="20" dur="1" fill="hold">
                                          <p:stCondLst>
                                            <p:cond delay="0"/>
                                          </p:stCondLst>
                                        </p:cTn>
                                        <p:tgtEl>
                                          <p:spTgt spid="1034243">
                                            <p:txEl>
                                              <p:pRg st="2" end="2"/>
                                            </p:txEl>
                                          </p:spTgt>
                                        </p:tgtEl>
                                        <p:attrNameLst>
                                          <p:attrName>style.visibility</p:attrName>
                                        </p:attrNameLst>
                                      </p:cBhvr>
                                      <p:to>
                                        <p:strVal val="visible"/>
                                      </p:to>
                                    </p:set>
                                    <p:anim calcmode="lin" valueType="num">
                                      <p:cBhvr>
                                        <p:cTn id="21" dur="1000" fill="hold"/>
                                        <p:tgtEl>
                                          <p:spTgt spid="103424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103424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103424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034243">
                                            <p:txEl>
                                              <p:pRg st="2" end="2"/>
                                            </p:txEl>
                                          </p:spTgt>
                                        </p:tgtEl>
                                        <p:attrNameLst>
                                          <p:attrName>ppt_y</p:attrName>
                                        </p:attrNameLst>
                                      </p:cBhvr>
                                      <p:tavLst>
                                        <p:tav tm="0" fmla="#ppt_y+(sin(-2*pi*(1-$))*-#ppt_x+cos(-2*pi*(1-$))*(1-#ppt_y))*(1-$)">
                                          <p:val>
                                            <p:fltVal val="0"/>
                                          </p:val>
                                        </p:tav>
                                        <p:tav tm="100000">
                                          <p:val>
                                            <p:fltVal val="1"/>
                                          </p:val>
                                        </p:tav>
                                      </p:tavLst>
                                    </p:anim>
                                  </p:childTnLst>
                                </p:cTn>
                              </p:par>
                              <p:par>
                                <p:cTn id="25" presetID="15" presetClass="entr" presetSubtype="0" fill="hold" grpId="0" nodeType="withEffect">
                                  <p:stCondLst>
                                    <p:cond delay="0"/>
                                  </p:stCondLst>
                                  <p:childTnLst>
                                    <p:set>
                                      <p:cBhvr>
                                        <p:cTn id="26" dur="1" fill="hold">
                                          <p:stCondLst>
                                            <p:cond delay="0"/>
                                          </p:stCondLst>
                                        </p:cTn>
                                        <p:tgtEl>
                                          <p:spTgt spid="1034243">
                                            <p:txEl>
                                              <p:pRg st="3" end="3"/>
                                            </p:txEl>
                                          </p:spTgt>
                                        </p:tgtEl>
                                        <p:attrNameLst>
                                          <p:attrName>style.visibility</p:attrName>
                                        </p:attrNameLst>
                                      </p:cBhvr>
                                      <p:to>
                                        <p:strVal val="visible"/>
                                      </p:to>
                                    </p:set>
                                    <p:anim calcmode="lin" valueType="num">
                                      <p:cBhvr>
                                        <p:cTn id="27" dur="1000" fill="hold"/>
                                        <p:tgtEl>
                                          <p:spTgt spid="1034243">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1034243">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103424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034243">
                                            <p:txEl>
                                              <p:pRg st="3" end="3"/>
                                            </p:txEl>
                                          </p:spTgt>
                                        </p:tgtEl>
                                        <p:attrNameLst>
                                          <p:attrName>ppt_y</p:attrName>
                                        </p:attrNameLst>
                                      </p:cBhvr>
                                      <p:tavLst>
                                        <p:tav tm="0" fmla="#ppt_y+(sin(-2*pi*(1-$))*-#ppt_x+cos(-2*pi*(1-$))*(1-#ppt_y))*(1-$)">
                                          <p:val>
                                            <p:fltVal val="0"/>
                                          </p:val>
                                        </p:tav>
                                        <p:tav tm="100000">
                                          <p:val>
                                            <p:fltVal val="1"/>
                                          </p:val>
                                        </p:tav>
                                      </p:tavLst>
                                    </p:anim>
                                  </p:childTnLst>
                                </p:cTn>
                              </p:par>
                              <p:par>
                                <p:cTn id="31" presetID="15" presetClass="entr" presetSubtype="0" fill="hold" grpId="0" nodeType="withEffect">
                                  <p:stCondLst>
                                    <p:cond delay="0"/>
                                  </p:stCondLst>
                                  <p:childTnLst>
                                    <p:set>
                                      <p:cBhvr>
                                        <p:cTn id="32" dur="1" fill="hold">
                                          <p:stCondLst>
                                            <p:cond delay="0"/>
                                          </p:stCondLst>
                                        </p:cTn>
                                        <p:tgtEl>
                                          <p:spTgt spid="1034243">
                                            <p:txEl>
                                              <p:pRg st="4" end="4"/>
                                            </p:txEl>
                                          </p:spTgt>
                                        </p:tgtEl>
                                        <p:attrNameLst>
                                          <p:attrName>style.visibility</p:attrName>
                                        </p:attrNameLst>
                                      </p:cBhvr>
                                      <p:to>
                                        <p:strVal val="visible"/>
                                      </p:to>
                                    </p:set>
                                    <p:anim calcmode="lin" valueType="num">
                                      <p:cBhvr>
                                        <p:cTn id="33" dur="1000" fill="hold"/>
                                        <p:tgtEl>
                                          <p:spTgt spid="103424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103424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103424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1034243">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4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ChangeArrowheads="1"/>
          </p:cNvSpPr>
          <p:nvPr/>
        </p:nvSpPr>
        <p:spPr bwMode="auto">
          <a:xfrm>
            <a:off x="428625" y="1773238"/>
            <a:ext cx="8501063"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Font typeface="Wingdings" pitchFamily="2" charset="2"/>
              <a:buChar char="p"/>
            </a:pPr>
            <a:r>
              <a:rPr lang="en-US" altLang="zh-CN" sz="2800">
                <a:latin typeface="Arial" charset="0"/>
                <a:cs typeface="Arial" charset="0"/>
              </a:rPr>
              <a:t> Network administrators sometimes need to divide networks into smaller networks, called </a:t>
            </a:r>
            <a:r>
              <a:rPr lang="en-US" altLang="zh-CN" sz="2800" i="1">
                <a:solidFill>
                  <a:schemeClr val="accent2"/>
                </a:solidFill>
                <a:latin typeface="Arial" charset="0"/>
                <a:cs typeface="Arial" charset="0"/>
              </a:rPr>
              <a:t>subnets</a:t>
            </a:r>
            <a:r>
              <a:rPr lang="en-US" altLang="zh-CN" sz="2800">
                <a:latin typeface="Arial" charset="0"/>
                <a:cs typeface="Arial" charset="0"/>
              </a:rPr>
              <a:t>, in order to provide extra flexibility</a:t>
            </a:r>
          </a:p>
          <a:p>
            <a:pPr eaLnBrk="0" hangingPunct="0">
              <a:spcBef>
                <a:spcPts val="500"/>
              </a:spcBef>
              <a:spcAft>
                <a:spcPts val="500"/>
              </a:spcAft>
              <a:buClr>
                <a:schemeClr val="accent2"/>
              </a:buClr>
              <a:buFont typeface="Wingdings" pitchFamily="2" charset="2"/>
              <a:buChar char="p"/>
            </a:pPr>
            <a:r>
              <a:rPr lang="en-US" altLang="zh-CN" sz="2800">
                <a:latin typeface="Arial" charset="0"/>
                <a:cs typeface="Arial" charset="0"/>
              </a:rPr>
              <a:t>Bits are borrowed from the host field and are designated as the subnet field</a:t>
            </a:r>
            <a:endParaRPr lang="zh-CN" altLang="en-US" sz="2800">
              <a:latin typeface="Arial" charset="0"/>
              <a:cs typeface="Arial" charset="0"/>
            </a:endParaRPr>
          </a:p>
        </p:txBody>
      </p:sp>
      <p:sp>
        <p:nvSpPr>
          <p:cNvPr id="23555" name="Rectangle 1029"/>
          <p:cNvSpPr>
            <a:spLocks noGrp="1" noChangeArrowheads="1"/>
          </p:cNvSpPr>
          <p:nvPr>
            <p:ph type="title" idx="4294967295"/>
          </p:nvPr>
        </p:nvSpPr>
        <p:spPr/>
        <p:txBody>
          <a:bodyPr/>
          <a:lstStyle/>
          <a:p>
            <a:pPr eaLnBrk="1" hangingPunct="1"/>
            <a:r>
              <a:rPr lang="en-US" altLang="zh-CN" smtClean="0"/>
              <a:t>Subnet</a:t>
            </a:r>
          </a:p>
        </p:txBody>
      </p:sp>
      <p:graphicFrame>
        <p:nvGraphicFramePr>
          <p:cNvPr id="5" name="表格 4"/>
          <p:cNvGraphicFramePr>
            <a:graphicFrameLocks noGrp="1"/>
          </p:cNvGraphicFramePr>
          <p:nvPr/>
        </p:nvGraphicFramePr>
        <p:xfrm>
          <a:off x="1214438" y="5429250"/>
          <a:ext cx="6500812" cy="714375"/>
        </p:xfrm>
        <a:graphic>
          <a:graphicData uri="http://schemas.openxmlformats.org/drawingml/2006/table">
            <a:tbl>
              <a:tblPr firstRow="1" bandRow="1">
                <a:tableStyleId>{21E4AEA4-8DFA-4A89-87EB-49C32662AFE0}</a:tableStyleId>
              </a:tblPr>
              <a:tblGrid>
                <a:gridCol w="2166937">
                  <a:extLst>
                    <a:ext uri="{9D8B030D-6E8A-4147-A177-3AD203B41FA5}">
                      <a16:colId xmlns:a16="http://schemas.microsoft.com/office/drawing/2014/main" val="20000"/>
                    </a:ext>
                  </a:extLst>
                </a:gridCol>
                <a:gridCol w="1404937">
                  <a:extLst>
                    <a:ext uri="{9D8B030D-6E8A-4147-A177-3AD203B41FA5}">
                      <a16:colId xmlns:a16="http://schemas.microsoft.com/office/drawing/2014/main" val="20001"/>
                    </a:ext>
                  </a:extLst>
                </a:gridCol>
                <a:gridCol w="2928938">
                  <a:extLst>
                    <a:ext uri="{9D8B030D-6E8A-4147-A177-3AD203B41FA5}">
                      <a16:colId xmlns:a16="http://schemas.microsoft.com/office/drawing/2014/main" val="20002"/>
                    </a:ext>
                  </a:extLst>
                </a:gridCol>
              </a:tblGrid>
              <a:tr h="714375">
                <a:tc>
                  <a:txBody>
                    <a:bodyPr/>
                    <a:lstStyle/>
                    <a:p>
                      <a:pPr algn="ctr"/>
                      <a:r>
                        <a:rPr lang="en-US" altLang="zh-CN" sz="2800" dirty="0" smtClean="0">
                          <a:latin typeface="Arial" pitchFamily="34" charset="0"/>
                          <a:cs typeface="Arial" pitchFamily="34" charset="0"/>
                        </a:rPr>
                        <a:t>Network</a:t>
                      </a:r>
                      <a:endParaRPr lang="zh-CN" altLang="en-US" sz="2800" dirty="0">
                        <a:latin typeface="Arial" pitchFamily="34" charset="0"/>
                        <a:cs typeface="Arial" pitchFamily="34" charset="0"/>
                      </a:endParaRPr>
                    </a:p>
                  </a:txBody>
                  <a:tcPr marL="91439" marR="91439" anchor="ctr">
                    <a:solidFill>
                      <a:srgbClr val="006600"/>
                    </a:solidFill>
                  </a:tcPr>
                </a:tc>
                <a:tc>
                  <a:txBody>
                    <a:bodyPr/>
                    <a:lstStyle/>
                    <a:p>
                      <a:pPr algn="ctr"/>
                      <a:r>
                        <a:rPr lang="en-US" altLang="zh-CN" sz="2800" dirty="0" smtClean="0">
                          <a:latin typeface="Arial" pitchFamily="34" charset="0"/>
                          <a:cs typeface="Arial" pitchFamily="34" charset="0"/>
                        </a:rPr>
                        <a:t>Subnet</a:t>
                      </a:r>
                      <a:endParaRPr lang="zh-CN" altLang="en-US" sz="2800" dirty="0">
                        <a:latin typeface="Arial" pitchFamily="34" charset="0"/>
                        <a:cs typeface="Arial" pitchFamily="34" charset="0"/>
                      </a:endParaRPr>
                    </a:p>
                  </a:txBody>
                  <a:tcPr marL="91439" marR="91439" anchor="ctr">
                    <a:solidFill>
                      <a:srgbClr val="00B050"/>
                    </a:solidFill>
                  </a:tcPr>
                </a:tc>
                <a:tc>
                  <a:txBody>
                    <a:bodyPr/>
                    <a:lstStyle/>
                    <a:p>
                      <a:pPr algn="ctr"/>
                      <a:r>
                        <a:rPr lang="en-US" altLang="zh-CN" sz="2800" dirty="0" smtClean="0">
                          <a:latin typeface="Arial" pitchFamily="34" charset="0"/>
                          <a:cs typeface="Arial" pitchFamily="34" charset="0"/>
                        </a:rPr>
                        <a:t>Host</a:t>
                      </a:r>
                      <a:endParaRPr lang="zh-CN" altLang="en-US" sz="2800" dirty="0">
                        <a:latin typeface="Arial" pitchFamily="34" charset="0"/>
                        <a:cs typeface="Arial" pitchFamily="34" charset="0"/>
                      </a:endParaRPr>
                    </a:p>
                  </a:txBody>
                  <a:tcPr marL="91439" marR="91439" anchor="ctr">
                    <a:solidFill>
                      <a:srgbClr val="7030A0"/>
                    </a:solidFill>
                  </a:tcPr>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nvGraphicFramePr>
        <p:xfrm>
          <a:off x="1214438" y="4357688"/>
          <a:ext cx="6500812" cy="714375"/>
        </p:xfrm>
        <a:graphic>
          <a:graphicData uri="http://schemas.openxmlformats.org/drawingml/2006/table">
            <a:tbl>
              <a:tblPr firstRow="1" bandRow="1">
                <a:effectLst/>
                <a:tableStyleId>{21E4AEA4-8DFA-4A89-87EB-49C32662AFE0}</a:tableStyleId>
              </a:tblPr>
              <a:tblGrid>
                <a:gridCol w="2166937">
                  <a:extLst>
                    <a:ext uri="{9D8B030D-6E8A-4147-A177-3AD203B41FA5}">
                      <a16:colId xmlns:a16="http://schemas.microsoft.com/office/drawing/2014/main" val="20000"/>
                    </a:ext>
                  </a:extLst>
                </a:gridCol>
                <a:gridCol w="4333875">
                  <a:extLst>
                    <a:ext uri="{9D8B030D-6E8A-4147-A177-3AD203B41FA5}">
                      <a16:colId xmlns:a16="http://schemas.microsoft.com/office/drawing/2014/main" val="20001"/>
                    </a:ext>
                  </a:extLst>
                </a:gridCol>
              </a:tblGrid>
              <a:tr h="714375">
                <a:tc>
                  <a:txBody>
                    <a:bodyPr/>
                    <a:lstStyle/>
                    <a:p>
                      <a:pPr algn="ctr"/>
                      <a:r>
                        <a:rPr lang="en-US" altLang="zh-CN" sz="2800" dirty="0" smtClean="0">
                          <a:latin typeface="Arial" pitchFamily="34" charset="0"/>
                          <a:cs typeface="Arial" pitchFamily="34" charset="0"/>
                        </a:rPr>
                        <a:t>Network</a:t>
                      </a:r>
                      <a:endParaRPr lang="zh-CN" altLang="en-US" sz="2800" dirty="0">
                        <a:latin typeface="Arial" pitchFamily="34" charset="0"/>
                        <a:cs typeface="Arial" pitchFamily="34" charset="0"/>
                      </a:endParaRPr>
                    </a:p>
                  </a:txBody>
                  <a:tcPr marL="91439" marR="91439" anchor="ctr">
                    <a:solidFill>
                      <a:srgbClr val="006600"/>
                    </a:solidFill>
                  </a:tcPr>
                </a:tc>
                <a:tc>
                  <a:txBody>
                    <a:bodyPr/>
                    <a:lstStyle/>
                    <a:p>
                      <a:pPr algn="ctr"/>
                      <a:r>
                        <a:rPr lang="en-US" altLang="zh-CN" sz="2800" dirty="0" smtClean="0">
                          <a:latin typeface="Arial" pitchFamily="34" charset="0"/>
                          <a:cs typeface="Arial" pitchFamily="34" charset="0"/>
                        </a:rPr>
                        <a:t>Host</a:t>
                      </a:r>
                      <a:endParaRPr lang="zh-CN" altLang="en-US" sz="2800" dirty="0">
                        <a:latin typeface="Arial" pitchFamily="34" charset="0"/>
                        <a:cs typeface="Arial" pitchFamily="34" charset="0"/>
                      </a:endParaRPr>
                    </a:p>
                  </a:txBody>
                  <a:tcPr marL="91439" marR="91439" anchor="ctr">
                    <a:solidFill>
                      <a:srgbClr val="7030A0"/>
                    </a:solidFill>
                  </a:tcPr>
                </a:tc>
                <a:extLst>
                  <a:ext uri="{0D108BD9-81ED-4DB2-BD59-A6C34878D82A}">
                    <a16:rowId xmlns:a16="http://schemas.microsoft.com/office/drawing/2014/main" val="10000"/>
                  </a:ext>
                </a:extLst>
              </a:tr>
            </a:tbl>
          </a:graphicData>
        </a:graphic>
      </p:graphicFrame>
      <p:sp>
        <p:nvSpPr>
          <p:cNvPr id="7" name="下箭头 6"/>
          <p:cNvSpPr/>
          <p:nvPr/>
        </p:nvSpPr>
        <p:spPr>
          <a:xfrm>
            <a:off x="4143372" y="5143512"/>
            <a:ext cx="428628" cy="285752"/>
          </a:xfrm>
          <a:prstGeom prst="downArrow">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eaLnBrk="1" hangingPunct="1"/>
            <a:r>
              <a:rPr lang="en-US" altLang="zh-CN" smtClean="0"/>
              <a:t>Basics of Subnetting</a:t>
            </a:r>
          </a:p>
        </p:txBody>
      </p:sp>
      <p:sp>
        <p:nvSpPr>
          <p:cNvPr id="728067" name="Rectangle 3"/>
          <p:cNvSpPr>
            <a:spLocks noGrp="1" noChangeArrowheads="1"/>
          </p:cNvSpPr>
          <p:nvPr>
            <p:ph type="body" idx="1"/>
          </p:nvPr>
        </p:nvSpPr>
        <p:spPr>
          <a:xfrm>
            <a:off x="468313" y="1700213"/>
            <a:ext cx="8675687" cy="4114800"/>
          </a:xfrm>
        </p:spPr>
        <p:txBody>
          <a:bodyPr/>
          <a:lstStyle/>
          <a:p>
            <a:pPr marL="454025" indent="-454025" eaLnBrk="1" hangingPunct="1">
              <a:lnSpc>
                <a:spcPct val="150000"/>
              </a:lnSpc>
            </a:pPr>
            <a:r>
              <a:rPr lang="en-US" altLang="zh-CN" sz="2800" smtClean="0"/>
              <a:t>Subnets are smaller divisions of networks</a:t>
            </a:r>
          </a:p>
          <a:p>
            <a:pPr marL="892175" lvl="1" indent="-454025" eaLnBrk="1" hangingPunct="1">
              <a:lnSpc>
                <a:spcPct val="150000"/>
              </a:lnSpc>
            </a:pPr>
            <a:r>
              <a:rPr lang="en-US" altLang="zh-CN" sz="2800" smtClean="0">
                <a:solidFill>
                  <a:srgbClr val="C61806"/>
                </a:solidFill>
              </a:rPr>
              <a:t>provide addressing flexibility</a:t>
            </a:r>
            <a:r>
              <a:rPr lang="en-US" altLang="zh-CN" sz="2800" smtClean="0"/>
              <a:t>.</a:t>
            </a:r>
          </a:p>
          <a:p>
            <a:pPr marL="454025" indent="-454025" eaLnBrk="1" hangingPunct="1">
              <a:lnSpc>
                <a:spcPct val="150000"/>
              </a:lnSpc>
            </a:pPr>
            <a:r>
              <a:rPr lang="en-US" altLang="zh-CN" sz="2800" smtClean="0"/>
              <a:t>Subnet addresses </a:t>
            </a:r>
            <a:r>
              <a:rPr lang="en-US" altLang="zh-CN" sz="2800" smtClean="0">
                <a:solidFill>
                  <a:srgbClr val="C61806"/>
                </a:solidFill>
              </a:rPr>
              <a:t>are assigned locally</a:t>
            </a:r>
            <a:r>
              <a:rPr lang="en-US" altLang="zh-CN" sz="2800" smtClean="0"/>
              <a:t>, usually by a network administrator.</a:t>
            </a:r>
          </a:p>
          <a:p>
            <a:pPr marL="454025" indent="-454025" eaLnBrk="1" hangingPunct="1">
              <a:lnSpc>
                <a:spcPct val="150000"/>
              </a:lnSpc>
            </a:pPr>
            <a:r>
              <a:rPr lang="en-US" altLang="zh-CN" sz="2800" smtClean="0"/>
              <a:t>Subnets </a:t>
            </a:r>
            <a:r>
              <a:rPr lang="en-US" altLang="zh-CN" sz="2800" smtClean="0">
                <a:solidFill>
                  <a:srgbClr val="C61806"/>
                </a:solidFill>
              </a:rPr>
              <a:t>reduce a broadcast domain</a:t>
            </a:r>
            <a:r>
              <a:rPr lang="en-US" altLang="zh-CN" sz="2800" smtClean="0"/>
              <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28066"/>
                                        </p:tgtEl>
                                        <p:attrNameLst>
                                          <p:attrName>style.visibility</p:attrName>
                                        </p:attrNameLst>
                                      </p:cBhvr>
                                      <p:to>
                                        <p:strVal val="visible"/>
                                      </p:to>
                                    </p:set>
                                    <p:anim calcmode="lin" valueType="num">
                                      <p:cBhvr>
                                        <p:cTn id="7" dur="500" fill="hold"/>
                                        <p:tgtEl>
                                          <p:spTgt spid="728066"/>
                                        </p:tgtEl>
                                        <p:attrNameLst>
                                          <p:attrName>ppt_w</p:attrName>
                                        </p:attrNameLst>
                                      </p:cBhvr>
                                      <p:tavLst>
                                        <p:tav tm="0">
                                          <p:val>
                                            <p:fltVal val="0"/>
                                          </p:val>
                                        </p:tav>
                                        <p:tav tm="100000">
                                          <p:val>
                                            <p:strVal val="#ppt_w"/>
                                          </p:val>
                                        </p:tav>
                                      </p:tavLst>
                                    </p:anim>
                                    <p:anim calcmode="lin" valueType="num">
                                      <p:cBhvr>
                                        <p:cTn id="8" dur="500" fill="hold"/>
                                        <p:tgtEl>
                                          <p:spTgt spid="728066"/>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728067">
                                            <p:txEl>
                                              <p:pRg st="0" end="0"/>
                                            </p:txEl>
                                          </p:spTgt>
                                        </p:tgtEl>
                                        <p:attrNameLst>
                                          <p:attrName>style.visibility</p:attrName>
                                        </p:attrNameLst>
                                      </p:cBhvr>
                                      <p:to>
                                        <p:strVal val="visible"/>
                                      </p:to>
                                    </p:set>
                                    <p:anim calcmode="lin" valueType="num">
                                      <p:cBhvr>
                                        <p:cTn id="13" dur="500" fill="hold"/>
                                        <p:tgtEl>
                                          <p:spTgt spid="728067">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2806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728067">
                                            <p:txEl>
                                              <p:pRg st="1" end="1"/>
                                            </p:txEl>
                                          </p:spTgt>
                                        </p:tgtEl>
                                        <p:attrNameLst>
                                          <p:attrName>style.visibility</p:attrName>
                                        </p:attrNameLst>
                                      </p:cBhvr>
                                      <p:to>
                                        <p:strVal val="visible"/>
                                      </p:to>
                                    </p:set>
                                    <p:anim calcmode="lin" valueType="num">
                                      <p:cBhvr>
                                        <p:cTn id="19" dur="500" fill="hold"/>
                                        <p:tgtEl>
                                          <p:spTgt spid="72806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728067">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728067">
                                            <p:txEl>
                                              <p:pRg st="2" end="2"/>
                                            </p:txEl>
                                          </p:spTgt>
                                        </p:tgtEl>
                                        <p:attrNameLst>
                                          <p:attrName>style.visibility</p:attrName>
                                        </p:attrNameLst>
                                      </p:cBhvr>
                                      <p:to>
                                        <p:strVal val="visible"/>
                                      </p:to>
                                    </p:set>
                                    <p:anim calcmode="lin" valueType="num">
                                      <p:cBhvr>
                                        <p:cTn id="25" dur="500" fill="hold"/>
                                        <p:tgtEl>
                                          <p:spTgt spid="728067">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728067">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728067">
                                            <p:txEl>
                                              <p:pRg st="3" end="3"/>
                                            </p:txEl>
                                          </p:spTgt>
                                        </p:tgtEl>
                                        <p:attrNameLst>
                                          <p:attrName>style.visibility</p:attrName>
                                        </p:attrNameLst>
                                      </p:cBhvr>
                                      <p:to>
                                        <p:strVal val="visible"/>
                                      </p:to>
                                    </p:set>
                                    <p:anim calcmode="lin" valueType="num">
                                      <p:cBhvr>
                                        <p:cTn id="31" dur="500" fill="hold"/>
                                        <p:tgtEl>
                                          <p:spTgt spid="728067">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728067">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66" grpId="0" autoUpdateAnimBg="0"/>
      <p:bldP spid="728067"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t>How many bits can I borrow?</a:t>
            </a:r>
          </a:p>
        </p:txBody>
      </p:sp>
      <p:graphicFrame>
        <p:nvGraphicFramePr>
          <p:cNvPr id="732220" name="Group 60"/>
          <p:cNvGraphicFramePr>
            <a:graphicFrameLocks noGrp="1"/>
          </p:cNvGraphicFramePr>
          <p:nvPr>
            <p:ph type="tbl" idx="1"/>
          </p:nvPr>
        </p:nvGraphicFramePr>
        <p:xfrm>
          <a:off x="642938" y="3357563"/>
          <a:ext cx="8001000" cy="2622233"/>
        </p:xfrm>
        <a:graphic>
          <a:graphicData uri="http://schemas.openxmlformats.org/drawingml/2006/table">
            <a:tbl>
              <a:tblPr/>
              <a:tblGrid>
                <a:gridCol w="1803400">
                  <a:extLst>
                    <a:ext uri="{9D8B030D-6E8A-4147-A177-3AD203B41FA5}">
                      <a16:colId xmlns:a16="http://schemas.microsoft.com/office/drawing/2014/main" val="20000"/>
                    </a:ext>
                  </a:extLst>
                </a:gridCol>
                <a:gridCol w="2589212">
                  <a:extLst>
                    <a:ext uri="{9D8B030D-6E8A-4147-A177-3AD203B41FA5}">
                      <a16:colId xmlns:a16="http://schemas.microsoft.com/office/drawing/2014/main" val="20001"/>
                    </a:ext>
                  </a:extLst>
                </a:gridCol>
                <a:gridCol w="3608388">
                  <a:extLst>
                    <a:ext uri="{9D8B030D-6E8A-4147-A177-3AD203B41FA5}">
                      <a16:colId xmlns:a16="http://schemas.microsoft.com/office/drawing/2014/main" val="20002"/>
                    </a:ext>
                  </a:extLst>
                </a:gridCol>
              </a:tblGrid>
              <a:tr h="8572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en-US" sz="2600" b="0" i="0" u="none" strike="noStrike" cap="none" normalizeH="0" baseline="0" dirty="0" smtClean="0">
                        <a:ln>
                          <a:noFill/>
                        </a:ln>
                        <a:solidFill>
                          <a:schemeClr val="tx1"/>
                        </a:solidFill>
                        <a:effectLst/>
                        <a:latin typeface="Verdana" pitchFamily="34"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DF0F3"/>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Size of Host Field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0F3"/>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dirty="0" smtClean="0">
                          <a:ln>
                            <a:noFill/>
                          </a:ln>
                          <a:solidFill>
                            <a:schemeClr val="tx1"/>
                          </a:solidFill>
                          <a:effectLst/>
                          <a:latin typeface="Verdana" pitchFamily="34" charset="0"/>
                          <a:ea typeface="宋体" charset="-122"/>
                        </a:rPr>
                        <a:t>Maximum # of borrowed bits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0F3"/>
                    </a:solidFill>
                  </a:tcPr>
                </a:tc>
                <a:extLst>
                  <a:ext uri="{0D108BD9-81ED-4DB2-BD59-A6C34878D82A}">
                    <a16:rowId xmlns:a16="http://schemas.microsoft.com/office/drawing/2014/main" val="10000"/>
                  </a:ext>
                </a:extLst>
              </a:tr>
              <a:tr h="6318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none" strike="noStrike" cap="none" normalizeH="0" baseline="0" smtClean="0">
                          <a:ln>
                            <a:noFill/>
                          </a:ln>
                          <a:solidFill>
                            <a:schemeClr val="tx1"/>
                          </a:solidFill>
                          <a:effectLst/>
                          <a:latin typeface="Verdana" pitchFamily="34" charset="0"/>
                          <a:ea typeface="宋体" charset="-122"/>
                        </a:rPr>
                        <a:t>24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sng" strike="noStrike" cap="none" normalizeH="0" baseline="0" smtClean="0">
                          <a:ln>
                            <a:noFill/>
                          </a:ln>
                          <a:solidFill>
                            <a:schemeClr val="tx1"/>
                          </a:solidFill>
                          <a:effectLst/>
                          <a:latin typeface="Verdana" pitchFamily="34" charset="0"/>
                          <a:ea typeface="宋体" charset="-122"/>
                        </a:rPr>
                        <a:t>22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1"/>
                  </a:ext>
                </a:extLst>
              </a:tr>
              <a:tr h="5540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585"/>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none" strike="noStrike" cap="none" normalizeH="0" baseline="0" smtClean="0">
                          <a:ln>
                            <a:noFill/>
                          </a:ln>
                          <a:solidFill>
                            <a:schemeClr val="tx1"/>
                          </a:solidFill>
                          <a:effectLst/>
                          <a:latin typeface="Verdana" pitchFamily="34" charset="0"/>
                          <a:ea typeface="宋体" charset="-122"/>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585"/>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sng" strike="noStrike" cap="none" normalizeH="0" baseline="0" smtClean="0">
                          <a:ln>
                            <a:noFill/>
                          </a:ln>
                          <a:solidFill>
                            <a:schemeClr val="tx1"/>
                          </a:solidFill>
                          <a:effectLst/>
                          <a:latin typeface="Verdana" pitchFamily="34" charset="0"/>
                          <a:ea typeface="宋体" charset="-122"/>
                        </a:rPr>
                        <a:t>14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585"/>
                    </a:solidFill>
                  </a:tcPr>
                </a:tc>
                <a:extLst>
                  <a:ext uri="{0D108BD9-81ED-4DB2-BD59-A6C34878D82A}">
                    <a16:rowId xmlns:a16="http://schemas.microsoft.com/office/drawing/2014/main" val="10002"/>
                  </a:ext>
                </a:extLst>
              </a:tr>
              <a:tr h="5524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3B7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none" strike="noStrike" cap="none" normalizeH="0" baseline="0" smtClean="0">
                          <a:ln>
                            <a:noFill/>
                          </a:ln>
                          <a:solidFill>
                            <a:schemeClr val="tx1"/>
                          </a:solidFill>
                          <a:effectLst/>
                          <a:latin typeface="Verdana" pitchFamily="34" charset="0"/>
                          <a:ea typeface="宋体"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3B7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sng" strike="noStrike" cap="none" normalizeH="0" baseline="0" smtClean="0">
                          <a:ln>
                            <a:noFill/>
                          </a:ln>
                          <a:solidFill>
                            <a:schemeClr val="tx1"/>
                          </a:solidFill>
                          <a:effectLst/>
                          <a:latin typeface="Verdana" pitchFamily="34" charset="0"/>
                          <a:ea typeface="宋体" charset="-122"/>
                        </a:rPr>
                        <a:t>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3B7FF"/>
                    </a:solidFill>
                  </a:tcPr>
                </a:tc>
                <a:extLst>
                  <a:ext uri="{0D108BD9-81ED-4DB2-BD59-A6C34878D82A}">
                    <a16:rowId xmlns:a16="http://schemas.microsoft.com/office/drawing/2014/main" val="10003"/>
                  </a:ext>
                </a:extLst>
              </a:tr>
            </a:tbl>
          </a:graphicData>
        </a:graphic>
      </p:graphicFrame>
      <p:sp>
        <p:nvSpPr>
          <p:cNvPr id="25627" name="Text Box 27"/>
          <p:cNvSpPr txBox="1">
            <a:spLocks noChangeArrowheads="1"/>
          </p:cNvSpPr>
          <p:nvPr/>
        </p:nvSpPr>
        <p:spPr bwMode="auto">
          <a:xfrm>
            <a:off x="611188" y="1844675"/>
            <a:ext cx="7543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None/>
            </a:pPr>
            <a:r>
              <a:rPr lang="en-US" altLang="zh-CN" sz="3200">
                <a:latin typeface="Tahoma" pitchFamily="34" charset="0"/>
              </a:rPr>
              <a:t>The minimum number of bits you can borrow is </a:t>
            </a:r>
            <a:r>
              <a:rPr lang="en-US" altLang="zh-CN" sz="3200" b="1">
                <a:solidFill>
                  <a:schemeClr val="accent2"/>
                </a:solidFill>
                <a:latin typeface="Tahoma" pitchFamily="34" charset="0"/>
              </a:rPr>
              <a:t>two</a:t>
            </a:r>
            <a:endParaRPr lang="en-US" altLang="zh-CN" sz="3200">
              <a:latin typeface="Tahoma" pitchFamily="34" charset="0"/>
            </a:endParaRPr>
          </a:p>
        </p:txBody>
      </p:sp>
    </p:spTree>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3"/>
          <p:cNvSpPr>
            <a:spLocks noChangeArrowheads="1"/>
          </p:cNvSpPr>
          <p:nvPr/>
        </p:nvSpPr>
        <p:spPr bwMode="auto">
          <a:xfrm>
            <a:off x="571500" y="1857375"/>
            <a:ext cx="8072438"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spcBef>
                <a:spcPts val="500"/>
              </a:spcBef>
              <a:spcAft>
                <a:spcPts val="500"/>
              </a:spcAft>
              <a:buClr>
                <a:schemeClr val="accent2"/>
              </a:buClr>
              <a:buFont typeface="Wingdings" pitchFamily="2" charset="2"/>
              <a:buChar char="p"/>
            </a:pPr>
            <a:r>
              <a:rPr lang="en-US" altLang="zh-CN" sz="2800" b="1">
                <a:latin typeface="Arial" charset="0"/>
              </a:rPr>
              <a:t>The </a:t>
            </a:r>
            <a:r>
              <a:rPr lang="en-US" altLang="zh-CN" sz="2800" b="1">
                <a:solidFill>
                  <a:srgbClr val="FF0000"/>
                </a:solidFill>
                <a:latin typeface="Arial" charset="0"/>
              </a:rPr>
              <a:t>minimum number</a:t>
            </a:r>
            <a:r>
              <a:rPr lang="en-US" altLang="zh-CN" sz="2800" b="1">
                <a:latin typeface="Arial" charset="0"/>
              </a:rPr>
              <a:t> of bits borrowed is </a:t>
            </a:r>
            <a:r>
              <a:rPr lang="en-US" altLang="zh-CN" sz="2800" b="1">
                <a:solidFill>
                  <a:srgbClr val="FF0000"/>
                </a:solidFill>
                <a:latin typeface="Arial" charset="0"/>
              </a:rPr>
              <a:t>2</a:t>
            </a:r>
            <a:r>
              <a:rPr lang="en-US" altLang="zh-CN" sz="2800" b="1">
                <a:latin typeface="Arial" charset="0"/>
              </a:rPr>
              <a:t>,WHY? </a:t>
            </a:r>
          </a:p>
          <a:p>
            <a:pPr lvl="1" eaLnBrk="0" hangingPunct="0">
              <a:lnSpc>
                <a:spcPct val="90000"/>
              </a:lnSpc>
              <a:spcBef>
                <a:spcPts val="500"/>
              </a:spcBef>
              <a:spcAft>
                <a:spcPts val="500"/>
              </a:spcAft>
              <a:buClr>
                <a:schemeClr val="accent2"/>
              </a:buClr>
              <a:buFont typeface="Wingdings" pitchFamily="2" charset="2"/>
              <a:buChar char="p"/>
            </a:pPr>
            <a:r>
              <a:rPr lang="en-US" altLang="zh-CN" sz="2800" b="1">
                <a:latin typeface="Arial" charset="0"/>
              </a:rPr>
              <a:t>If you were to borrow only 1 bit, to create a subnet, then you would only have a network number - the .0 network - and the broadcast number - the .1 network</a:t>
            </a:r>
          </a:p>
          <a:p>
            <a:pPr eaLnBrk="0" hangingPunct="0">
              <a:lnSpc>
                <a:spcPct val="90000"/>
              </a:lnSpc>
              <a:spcBef>
                <a:spcPts val="500"/>
              </a:spcBef>
              <a:spcAft>
                <a:spcPts val="500"/>
              </a:spcAft>
              <a:buClr>
                <a:schemeClr val="accent2"/>
              </a:buClr>
              <a:buFont typeface="Wingdings" pitchFamily="2" charset="2"/>
              <a:buChar char="p"/>
            </a:pPr>
            <a:r>
              <a:rPr lang="en-US" altLang="zh-CN" sz="2800" b="1" u="sng">
                <a:latin typeface="Arial" charset="0"/>
              </a:rPr>
              <a:t>The </a:t>
            </a:r>
            <a:r>
              <a:rPr lang="en-US" altLang="zh-CN" sz="2800" b="1" u="sng">
                <a:solidFill>
                  <a:srgbClr val="FF0000"/>
                </a:solidFill>
                <a:latin typeface="Arial" charset="0"/>
              </a:rPr>
              <a:t>maximum number of bits that can be borrowed</a:t>
            </a:r>
            <a:r>
              <a:rPr lang="en-US" altLang="zh-CN" sz="2800" b="1" u="sng">
                <a:latin typeface="Arial" charset="0"/>
              </a:rPr>
              <a:t> can be any number that leaves</a:t>
            </a:r>
            <a:r>
              <a:rPr lang="en-US" altLang="zh-CN" sz="2800" b="1" u="sng">
                <a:solidFill>
                  <a:schemeClr val="hlink"/>
                </a:solidFill>
                <a:latin typeface="Arial" charset="0"/>
              </a:rPr>
              <a:t> at least 2 bits, remaining</a:t>
            </a:r>
            <a:r>
              <a:rPr lang="en-US" altLang="zh-CN" sz="2800" b="1" u="sng">
                <a:latin typeface="Arial" charset="0"/>
              </a:rPr>
              <a:t>, for the host number</a:t>
            </a:r>
            <a:endParaRPr lang="en-US" altLang="zh-CN" sz="2800">
              <a:latin typeface="Arial" charset="0"/>
            </a:endParaRPr>
          </a:p>
        </p:txBody>
      </p:sp>
      <p:sp>
        <p:nvSpPr>
          <p:cNvPr id="5" name="Rectangle 2"/>
          <p:cNvSpPr txBox="1">
            <a:spLocks noChangeArrowheads="1"/>
          </p:cNvSpPr>
          <p:nvPr/>
        </p:nvSpPr>
        <p:spPr bwMode="auto">
          <a:xfrm>
            <a:off x="571500" y="285750"/>
            <a:ext cx="8001000" cy="1216025"/>
          </a:xfrm>
          <a:prstGeom prst="rect">
            <a:avLst/>
          </a:prstGeom>
          <a:noFill/>
          <a:ln w="9525">
            <a:noFill/>
            <a:miter lim="800000"/>
            <a:headEnd/>
            <a:tailEnd/>
          </a:ln>
        </p:spPr>
        <p:txBody>
          <a:bodyPr anchor="b"/>
          <a:lstStyle/>
          <a:p>
            <a:pPr>
              <a:defRPr/>
            </a:pPr>
            <a:r>
              <a:rPr lang="en-US" altLang="zh-CN" sz="3800" kern="0" dirty="0">
                <a:solidFill>
                  <a:schemeClr val="tx2"/>
                </a:solidFill>
                <a:latin typeface="+mj-lt"/>
                <a:ea typeface="+mj-ea"/>
                <a:cs typeface="+mj-cs"/>
              </a:rPr>
              <a:t>How many bits can I borrow?</a:t>
            </a:r>
          </a:p>
        </p:txBody>
      </p:sp>
    </p:spTree>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9" name="Rectangle 3"/>
          <p:cNvSpPr>
            <a:spLocks noChangeArrowheads="1"/>
          </p:cNvSpPr>
          <p:nvPr/>
        </p:nvSpPr>
        <p:spPr bwMode="auto">
          <a:xfrm>
            <a:off x="457200" y="1785938"/>
            <a:ext cx="8686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Font typeface="Wingdings" pitchFamily="2" charset="2"/>
              <a:buChar char="p"/>
            </a:pPr>
            <a:r>
              <a:rPr lang="en-US" altLang="zh-CN" sz="2800">
                <a:latin typeface="Arial" charset="0"/>
              </a:rPr>
              <a:t> We must strike a balance between the number of subnets required, the hosts per subnet that is acceptable, and the resulting waste of addresses. </a:t>
            </a:r>
          </a:p>
        </p:txBody>
      </p:sp>
      <p:graphicFrame>
        <p:nvGraphicFramePr>
          <p:cNvPr id="4" name="表格 3"/>
          <p:cNvGraphicFramePr>
            <a:graphicFrameLocks noGrp="1"/>
          </p:cNvGraphicFramePr>
          <p:nvPr/>
        </p:nvGraphicFramePr>
        <p:xfrm>
          <a:off x="214313" y="3286125"/>
          <a:ext cx="8715375" cy="2928941"/>
        </p:xfrm>
        <a:graphic>
          <a:graphicData uri="http://schemas.openxmlformats.org/drawingml/2006/table">
            <a:tbl>
              <a:tblPr firstRow="1" bandRow="1">
                <a:tableStyleId>{21E4AEA4-8DFA-4A89-87EB-49C32662AFE0}</a:tableStyleId>
              </a:tblPr>
              <a:tblGrid>
                <a:gridCol w="1785943">
                  <a:extLst>
                    <a:ext uri="{9D8B030D-6E8A-4147-A177-3AD203B41FA5}">
                      <a16:colId xmlns:a16="http://schemas.microsoft.com/office/drawing/2014/main" val="20000"/>
                    </a:ext>
                  </a:extLst>
                </a:gridCol>
                <a:gridCol w="2018388">
                  <a:extLst>
                    <a:ext uri="{9D8B030D-6E8A-4147-A177-3AD203B41FA5}">
                      <a16:colId xmlns:a16="http://schemas.microsoft.com/office/drawing/2014/main" val="20001"/>
                    </a:ext>
                  </a:extLst>
                </a:gridCol>
                <a:gridCol w="2125003">
                  <a:extLst>
                    <a:ext uri="{9D8B030D-6E8A-4147-A177-3AD203B41FA5}">
                      <a16:colId xmlns:a16="http://schemas.microsoft.com/office/drawing/2014/main" val="20002"/>
                    </a:ext>
                  </a:extLst>
                </a:gridCol>
                <a:gridCol w="1679329">
                  <a:extLst>
                    <a:ext uri="{9D8B030D-6E8A-4147-A177-3AD203B41FA5}">
                      <a16:colId xmlns:a16="http://schemas.microsoft.com/office/drawing/2014/main" val="20003"/>
                    </a:ext>
                  </a:extLst>
                </a:gridCol>
                <a:gridCol w="1106712">
                  <a:extLst>
                    <a:ext uri="{9D8B030D-6E8A-4147-A177-3AD203B41FA5}">
                      <a16:colId xmlns:a16="http://schemas.microsoft.com/office/drawing/2014/main" val="20004"/>
                    </a:ext>
                  </a:extLst>
                </a:gridCol>
              </a:tblGrid>
              <a:tr h="642941">
                <a:tc>
                  <a:txBody>
                    <a:bodyPr/>
                    <a:lstStyle/>
                    <a:p>
                      <a:pPr algn="ctr"/>
                      <a:r>
                        <a:rPr lang="en-US" altLang="zh-CN" sz="1800" dirty="0" smtClean="0">
                          <a:latin typeface="Arial" pitchFamily="34" charset="0"/>
                          <a:cs typeface="Arial" pitchFamily="34" charset="0"/>
                        </a:rPr>
                        <a:t>Number of Bits Borrowed</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Number of Subnets Created</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Number of Hosts Per Subnet</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Total</a:t>
                      </a:r>
                      <a:r>
                        <a:rPr lang="en-US" altLang="zh-CN" sz="1800" baseline="0" dirty="0" smtClean="0">
                          <a:latin typeface="Arial" pitchFamily="34" charset="0"/>
                          <a:cs typeface="Arial" pitchFamily="34" charset="0"/>
                        </a:rPr>
                        <a:t> Number of Hosts</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Percent Used</a:t>
                      </a:r>
                      <a:endParaRPr lang="zh-CN" altLang="en-US" sz="1800" dirty="0">
                        <a:latin typeface="Arial" pitchFamily="34" charset="0"/>
                        <a:cs typeface="Arial" pitchFamily="34" charset="0"/>
                      </a:endParaRPr>
                    </a:p>
                  </a:txBody>
                  <a:tcPr/>
                </a:tc>
                <a:extLst>
                  <a:ext uri="{0D108BD9-81ED-4DB2-BD59-A6C34878D82A}">
                    <a16:rowId xmlns:a16="http://schemas.microsoft.com/office/drawing/2014/main" val="10000"/>
                  </a:ext>
                </a:extLst>
              </a:tr>
              <a:tr h="457199">
                <a:tc>
                  <a:txBody>
                    <a:bodyP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124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49%</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1"/>
                  </a:ext>
                </a:extLst>
              </a:tr>
              <a:tr h="457199">
                <a:tc>
                  <a:txBody>
                    <a:bodyPr/>
                    <a:lstStyle/>
                    <a:p>
                      <a:pPr algn="ctr"/>
                      <a:r>
                        <a:rPr lang="en-US" altLang="zh-CN" sz="2400" dirty="0" smtClean="0">
                          <a:latin typeface="Arial" pitchFamily="34" charset="0"/>
                          <a:cs typeface="Arial" pitchFamily="34" charset="0"/>
                        </a:rPr>
                        <a:t>3</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30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180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71%</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2"/>
                  </a:ext>
                </a:extLst>
              </a:tr>
              <a:tr h="457199">
                <a:tc>
                  <a:txBody>
                    <a:bodyP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196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77%</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3"/>
                  </a:ext>
                </a:extLst>
              </a:tr>
              <a:tr h="457199">
                <a:tc>
                  <a:txBody>
                    <a:bodyPr/>
                    <a:lstStyle/>
                    <a:p>
                      <a:pPr algn="ctr"/>
                      <a:r>
                        <a:rPr lang="en-US" altLang="zh-CN" sz="2400" dirty="0" smtClean="0">
                          <a:latin typeface="Arial" pitchFamily="34" charset="0"/>
                          <a:cs typeface="Arial" pitchFamily="34" charset="0"/>
                        </a:rPr>
                        <a:t>5</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30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180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71%</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4"/>
                  </a:ext>
                </a:extLst>
              </a:tr>
              <a:tr h="457199">
                <a:tc>
                  <a:txBody>
                    <a:bodyPr/>
                    <a:lstStyle/>
                    <a:p>
                      <a:pPr algn="ctr"/>
                      <a:r>
                        <a:rPr lang="en-US" altLang="zh-CN" sz="2400" dirty="0" smtClean="0">
                          <a:latin typeface="Arial" pitchFamily="34" charset="0"/>
                          <a:cs typeface="Arial" pitchFamily="34" charset="0"/>
                        </a:rPr>
                        <a:t>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124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49%</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5"/>
                  </a:ext>
                </a:extLst>
              </a:tr>
            </a:tbl>
          </a:graphicData>
        </a:graphic>
      </p:graphicFrame>
      <p:sp>
        <p:nvSpPr>
          <p:cNvPr id="27695" name="TextBox 4"/>
          <p:cNvSpPr txBox="1">
            <a:spLocks noChangeArrowheads="1"/>
          </p:cNvSpPr>
          <p:nvPr/>
        </p:nvSpPr>
        <p:spPr bwMode="auto">
          <a:xfrm>
            <a:off x="500063" y="714375"/>
            <a:ext cx="83216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4400"/>
              <a:t>Byproduct: Waste Addresses</a:t>
            </a:r>
            <a:endParaRPr lang="zh-CN" altLang="en-US" sz="4400"/>
          </a:p>
        </p:txBody>
      </p:sp>
      <p:sp>
        <p:nvSpPr>
          <p:cNvPr id="27696" name="TextBox 5"/>
          <p:cNvSpPr txBox="1">
            <a:spLocks noChangeArrowheads="1"/>
          </p:cNvSpPr>
          <p:nvPr/>
        </p:nvSpPr>
        <p:spPr bwMode="auto">
          <a:xfrm>
            <a:off x="3857625" y="6286500"/>
            <a:ext cx="1400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b="1">
                <a:solidFill>
                  <a:srgbClr val="006600"/>
                </a:solidFill>
                <a:latin typeface="Arial" charset="0"/>
                <a:cs typeface="Arial" charset="0"/>
              </a:rPr>
              <a:t>Class C </a:t>
            </a:r>
            <a:endParaRPr lang="zh-CN" altLang="en-US" sz="2400" b="1">
              <a:solidFill>
                <a:srgbClr val="006600"/>
              </a:solidFill>
              <a:latin typeface="Arial" charset="0"/>
              <a:cs typeface="Arial"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26019">
                                            <p:txEl>
                                              <p:pRg st="0" end="0"/>
                                            </p:txEl>
                                          </p:spTgt>
                                        </p:tgtEl>
                                        <p:attrNameLst>
                                          <p:attrName>style.visibility</p:attrName>
                                        </p:attrNameLst>
                                      </p:cBhvr>
                                      <p:to>
                                        <p:strVal val="visible"/>
                                      </p:to>
                                    </p:set>
                                    <p:animEffect transition="in" filter="wipe(up)">
                                      <p:cBhvr>
                                        <p:cTn id="7" dur="500"/>
                                        <p:tgtEl>
                                          <p:spTgt spid="7260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1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9" name="Rectangle 3075"/>
          <p:cNvSpPr>
            <a:spLocks noChangeArrowheads="1"/>
          </p:cNvSpPr>
          <p:nvPr/>
        </p:nvSpPr>
        <p:spPr bwMode="auto">
          <a:xfrm>
            <a:off x="428625" y="1714500"/>
            <a:ext cx="8572500" cy="2811463"/>
          </a:xfrm>
          <a:prstGeom prst="rect">
            <a:avLst/>
          </a:prstGeom>
          <a:noFill/>
          <a:ln w="9525">
            <a:noFill/>
            <a:miter lim="800000"/>
            <a:headEnd/>
            <a:tailEnd/>
          </a:ln>
        </p:spPr>
        <p:txBody>
          <a:bodyPr>
            <a:spAutoFit/>
          </a:bodyPr>
          <a:lstStyle/>
          <a:p>
            <a:pPr eaLnBrk="0" hangingPunct="0">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pitchFamily="2" charset="-122"/>
                <a:cs typeface="Arial" pitchFamily="34" charset="0"/>
              </a:rPr>
              <a:t>Subnet mask </a:t>
            </a:r>
          </a:p>
          <a:p>
            <a:pPr lvl="1" eaLnBrk="0" hangingPunct="0">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pitchFamily="2" charset="-122"/>
                <a:cs typeface="Arial" pitchFamily="34" charset="0"/>
              </a:rPr>
              <a:t>Alias: extended network prefix</a:t>
            </a:r>
          </a:p>
          <a:p>
            <a:pPr lvl="1" eaLnBrk="0" hangingPunct="0">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pitchFamily="2" charset="-122"/>
                <a:cs typeface="Arial" pitchFamily="34" charset="0"/>
              </a:rPr>
              <a:t>define how many bits we use to construct the network, and how many bits to describe the host addresses</a:t>
            </a:r>
          </a:p>
        </p:txBody>
      </p:sp>
      <p:sp>
        <p:nvSpPr>
          <p:cNvPr id="28675" name="Rectangle 3076"/>
          <p:cNvSpPr>
            <a:spLocks noGrp="1" noChangeArrowheads="1"/>
          </p:cNvSpPr>
          <p:nvPr>
            <p:ph type="title" idx="4294967295"/>
          </p:nvPr>
        </p:nvSpPr>
        <p:spPr/>
        <p:txBody>
          <a:bodyPr/>
          <a:lstStyle/>
          <a:p>
            <a:pPr eaLnBrk="1" hangingPunct="1"/>
            <a:r>
              <a:rPr lang="en-US" altLang="zh-CN" smtClean="0"/>
              <a:t>Subnet Mask</a:t>
            </a:r>
          </a:p>
        </p:txBody>
      </p:sp>
      <p:sp>
        <p:nvSpPr>
          <p:cNvPr id="28676" name="矩形 4"/>
          <p:cNvSpPr>
            <a:spLocks noChangeArrowheads="1"/>
          </p:cNvSpPr>
          <p:nvPr/>
        </p:nvSpPr>
        <p:spPr bwMode="auto">
          <a:xfrm>
            <a:off x="2214563" y="4572000"/>
            <a:ext cx="59293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4025" indent="-454025"/>
            <a:r>
              <a:rPr lang="en-US" altLang="zh-CN" sz="3200">
                <a:latin typeface="Arial" charset="0"/>
                <a:cs typeface="Arial" charset="0"/>
              </a:rPr>
              <a:t>Class A		255.0.0.0</a:t>
            </a:r>
          </a:p>
          <a:p>
            <a:pPr marL="454025" indent="-454025"/>
            <a:r>
              <a:rPr lang="en-US" altLang="zh-CN" sz="3200">
                <a:latin typeface="Arial" charset="0"/>
                <a:cs typeface="Arial" charset="0"/>
              </a:rPr>
              <a:t>Class B		255.255.0.0</a:t>
            </a:r>
          </a:p>
          <a:p>
            <a:pPr marL="454025" indent="-454025"/>
            <a:r>
              <a:rPr lang="en-US" altLang="zh-CN" sz="3200">
                <a:latin typeface="Arial" charset="0"/>
                <a:cs typeface="Arial" charset="0"/>
              </a:rPr>
              <a:t>Class C		255.255.255.0</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anim calcmode="lin" valueType="num">
                                      <p:cBhvr>
                                        <p:cTn id="7" dur="500" fill="hold"/>
                                        <p:tgtEl>
                                          <p:spTgt spid="736259">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736259">
                                            <p:txEl>
                                              <p:pRg st="0" end="0"/>
                                            </p:txEl>
                                          </p:spTgt>
                                        </p:tgtEl>
                                        <p:attrNameLst>
                                          <p:attrName>ppt_y</p:attrName>
                                        </p:attrNameLst>
                                      </p:cBhvr>
                                      <p:tavLst>
                                        <p:tav tm="0">
                                          <p:val>
                                            <p:strVal val="#ppt_y-#ppt_h/2"/>
                                          </p:val>
                                        </p:tav>
                                        <p:tav tm="100000">
                                          <p:val>
                                            <p:strVal val="#ppt_y"/>
                                          </p:val>
                                        </p:tav>
                                      </p:tavLst>
                                    </p:anim>
                                    <p:anim calcmode="lin" valueType="num">
                                      <p:cBhvr>
                                        <p:cTn id="9" dur="500" fill="hold"/>
                                        <p:tgtEl>
                                          <p:spTgt spid="736259">
                                            <p:txEl>
                                              <p:pRg st="0" end="0"/>
                                            </p:txEl>
                                          </p:spTgt>
                                        </p:tgtEl>
                                        <p:attrNameLst>
                                          <p:attrName>ppt_w</p:attrName>
                                        </p:attrNameLst>
                                      </p:cBhvr>
                                      <p:tavLst>
                                        <p:tav tm="0">
                                          <p:val>
                                            <p:strVal val="#ppt_w"/>
                                          </p:val>
                                        </p:tav>
                                        <p:tav tm="100000">
                                          <p:val>
                                            <p:strVal val="#ppt_w"/>
                                          </p:val>
                                        </p:tav>
                                      </p:tavLst>
                                    </p:anim>
                                    <p:anim calcmode="lin" valueType="num">
                                      <p:cBhvr>
                                        <p:cTn id="10" dur="500" fill="hold"/>
                                        <p:tgtEl>
                                          <p:spTgt spid="736259">
                                            <p:txEl>
                                              <p:pRg st="0" end="0"/>
                                            </p:txEl>
                                          </p:spTgt>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736259">
                                            <p:txEl>
                                              <p:pRg st="1" end="1"/>
                                            </p:txEl>
                                          </p:spTgt>
                                        </p:tgtEl>
                                        <p:attrNameLst>
                                          <p:attrName>style.visibility</p:attrName>
                                        </p:attrNameLst>
                                      </p:cBhvr>
                                      <p:to>
                                        <p:strVal val="visible"/>
                                      </p:to>
                                    </p:set>
                                    <p:anim calcmode="lin" valueType="num">
                                      <p:cBhvr>
                                        <p:cTn id="13" dur="500" fill="hold"/>
                                        <p:tgtEl>
                                          <p:spTgt spid="73625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736259">
                                            <p:txEl>
                                              <p:pRg st="1" end="1"/>
                                            </p:txEl>
                                          </p:spTgt>
                                        </p:tgtEl>
                                        <p:attrNameLst>
                                          <p:attrName>ppt_y</p:attrName>
                                        </p:attrNameLst>
                                      </p:cBhvr>
                                      <p:tavLst>
                                        <p:tav tm="0">
                                          <p:val>
                                            <p:strVal val="#ppt_y-#ppt_h/2"/>
                                          </p:val>
                                        </p:tav>
                                        <p:tav tm="100000">
                                          <p:val>
                                            <p:strVal val="#ppt_y"/>
                                          </p:val>
                                        </p:tav>
                                      </p:tavLst>
                                    </p:anim>
                                    <p:anim calcmode="lin" valueType="num">
                                      <p:cBhvr>
                                        <p:cTn id="15" dur="500" fill="hold"/>
                                        <p:tgtEl>
                                          <p:spTgt spid="736259">
                                            <p:txEl>
                                              <p:pRg st="1" end="1"/>
                                            </p:txEl>
                                          </p:spTgt>
                                        </p:tgtEl>
                                        <p:attrNameLst>
                                          <p:attrName>ppt_w</p:attrName>
                                        </p:attrNameLst>
                                      </p:cBhvr>
                                      <p:tavLst>
                                        <p:tav tm="0">
                                          <p:val>
                                            <p:strVal val="#ppt_w"/>
                                          </p:val>
                                        </p:tav>
                                        <p:tav tm="100000">
                                          <p:val>
                                            <p:strVal val="#ppt_w"/>
                                          </p:val>
                                        </p:tav>
                                      </p:tavLst>
                                    </p:anim>
                                    <p:anim calcmode="lin" valueType="num">
                                      <p:cBhvr>
                                        <p:cTn id="16" dur="500" fill="hold"/>
                                        <p:tgtEl>
                                          <p:spTgt spid="736259">
                                            <p:txEl>
                                              <p:pRg st="1" end="1"/>
                                            </p:txEl>
                                          </p:spTgt>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736259">
                                            <p:txEl>
                                              <p:pRg st="2" end="2"/>
                                            </p:txEl>
                                          </p:spTgt>
                                        </p:tgtEl>
                                        <p:attrNameLst>
                                          <p:attrName>style.visibility</p:attrName>
                                        </p:attrNameLst>
                                      </p:cBhvr>
                                      <p:to>
                                        <p:strVal val="visible"/>
                                      </p:to>
                                    </p:set>
                                    <p:anim calcmode="lin" valueType="num">
                                      <p:cBhvr>
                                        <p:cTn id="19" dur="500" fill="hold"/>
                                        <p:tgtEl>
                                          <p:spTgt spid="73625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736259">
                                            <p:txEl>
                                              <p:pRg st="2" end="2"/>
                                            </p:txEl>
                                          </p:spTgt>
                                        </p:tgtEl>
                                        <p:attrNameLst>
                                          <p:attrName>ppt_y</p:attrName>
                                        </p:attrNameLst>
                                      </p:cBhvr>
                                      <p:tavLst>
                                        <p:tav tm="0">
                                          <p:val>
                                            <p:strVal val="#ppt_y-#ppt_h/2"/>
                                          </p:val>
                                        </p:tav>
                                        <p:tav tm="100000">
                                          <p:val>
                                            <p:strVal val="#ppt_y"/>
                                          </p:val>
                                        </p:tav>
                                      </p:tavLst>
                                    </p:anim>
                                    <p:anim calcmode="lin" valueType="num">
                                      <p:cBhvr>
                                        <p:cTn id="21" dur="500" fill="hold"/>
                                        <p:tgtEl>
                                          <p:spTgt spid="736259">
                                            <p:txEl>
                                              <p:pRg st="2" end="2"/>
                                            </p:txEl>
                                          </p:spTgt>
                                        </p:tgtEl>
                                        <p:attrNameLst>
                                          <p:attrName>ppt_w</p:attrName>
                                        </p:attrNameLst>
                                      </p:cBhvr>
                                      <p:tavLst>
                                        <p:tav tm="0">
                                          <p:val>
                                            <p:strVal val="#ppt_w"/>
                                          </p:val>
                                        </p:tav>
                                        <p:tav tm="100000">
                                          <p:val>
                                            <p:strVal val="#ppt_w"/>
                                          </p:val>
                                        </p:tav>
                                      </p:tavLst>
                                    </p:anim>
                                    <p:anim calcmode="lin" valueType="num">
                                      <p:cBhvr>
                                        <p:cTn id="22" dur="500" fill="hold"/>
                                        <p:tgtEl>
                                          <p:spTgt spid="736259">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9"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eaLnBrk="1" hangingPunct="1"/>
            <a:r>
              <a:rPr lang="en-US" altLang="zh-CN" smtClean="0"/>
              <a:t>Calculating a Subnet</a:t>
            </a:r>
          </a:p>
        </p:txBody>
      </p:sp>
      <p:sp>
        <p:nvSpPr>
          <p:cNvPr id="740355" name="Rectangle 3"/>
          <p:cNvSpPr>
            <a:spLocks noGrp="1" noChangeArrowheads="1"/>
          </p:cNvSpPr>
          <p:nvPr>
            <p:ph type="body" idx="1"/>
          </p:nvPr>
        </p:nvSpPr>
        <p:spPr>
          <a:xfrm>
            <a:off x="566738" y="1951038"/>
            <a:ext cx="8001000" cy="4068762"/>
          </a:xfrm>
        </p:spPr>
        <p:txBody>
          <a:bodyPr/>
          <a:lstStyle/>
          <a:p>
            <a:pPr eaLnBrk="1" hangingPunct="1">
              <a:defRPr/>
            </a:pPr>
            <a:r>
              <a:rPr lang="en-US" altLang="zh-CN" sz="3200" dirty="0" smtClean="0"/>
              <a:t>We will subnet the IP address:</a:t>
            </a:r>
          </a:p>
          <a:p>
            <a:pPr lvl="1" eaLnBrk="1" hangingPunct="1">
              <a:defRPr/>
            </a:pPr>
            <a:r>
              <a:rPr lang="en-US" altLang="zh-CN" sz="3200" dirty="0" smtClean="0"/>
              <a:t>223.14.17.0</a:t>
            </a:r>
          </a:p>
          <a:p>
            <a:pPr eaLnBrk="1" hangingPunct="1">
              <a:defRPr/>
            </a:pPr>
            <a:r>
              <a:rPr lang="en-US" altLang="zh-CN" sz="3200" dirty="0" smtClean="0"/>
              <a:t>Need:</a:t>
            </a:r>
          </a:p>
          <a:p>
            <a:pPr marL="909638" lvl="1" indent="-341313" eaLnBrk="1" hangingPunct="1">
              <a:lnSpc>
                <a:spcPct val="90000"/>
              </a:lnSpc>
              <a:defRPr/>
            </a:pPr>
            <a:r>
              <a:rPr lang="en-US" altLang="zh-CN" sz="3200" dirty="0" smtClean="0"/>
              <a:t>13 subnets</a:t>
            </a:r>
          </a:p>
          <a:p>
            <a:pPr marL="909638" lvl="1" indent="-341313" eaLnBrk="1" hangingPunct="1">
              <a:lnSpc>
                <a:spcPct val="90000"/>
              </a:lnSpc>
              <a:defRPr/>
            </a:pPr>
            <a:r>
              <a:rPr lang="en-US" altLang="zh-CN" sz="3200" dirty="0" smtClean="0"/>
              <a:t>10 hosts on each subnet</a:t>
            </a:r>
          </a:p>
          <a:p>
            <a:pPr lvl="1" eaLnBrk="1" hangingPunct="1">
              <a:defRPr/>
            </a:pPr>
            <a:endParaRPr lang="en-US" altLang="zh-CN" sz="3200" dirty="0" smtClean="0"/>
          </a:p>
          <a:p>
            <a:pPr eaLnBrk="1" hangingPunct="1">
              <a:buFont typeface="Wingdings" pitchFamily="2" charset="2"/>
              <a:buNone/>
              <a:defRPr/>
            </a:pPr>
            <a:endParaRPr lang="zh-CN" altLang="en-US" sz="3200" dirty="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40354"/>
                                        </p:tgtEl>
                                        <p:attrNameLst>
                                          <p:attrName>style.visibility</p:attrName>
                                        </p:attrNameLst>
                                      </p:cBhvr>
                                      <p:to>
                                        <p:strVal val="visible"/>
                                      </p:to>
                                    </p:set>
                                    <p:anim calcmode="lin" valueType="num">
                                      <p:cBhvr additive="base">
                                        <p:cTn id="7" dur="500" fill="hold"/>
                                        <p:tgtEl>
                                          <p:spTgt spid="740354"/>
                                        </p:tgtEl>
                                        <p:attrNameLst>
                                          <p:attrName>ppt_x</p:attrName>
                                        </p:attrNameLst>
                                      </p:cBhvr>
                                      <p:tavLst>
                                        <p:tav tm="0">
                                          <p:val>
                                            <p:strVal val="#ppt_x"/>
                                          </p:val>
                                        </p:tav>
                                        <p:tav tm="100000">
                                          <p:val>
                                            <p:strVal val="#ppt_x"/>
                                          </p:val>
                                        </p:tav>
                                      </p:tavLst>
                                    </p:anim>
                                    <p:anim calcmode="lin" valueType="num">
                                      <p:cBhvr additive="base">
                                        <p:cTn id="8" dur="500" fill="hold"/>
                                        <p:tgtEl>
                                          <p:spTgt spid="74035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40355">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40355">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40355">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740355">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403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4" grpId="0" autoUpdateAnimBg="0"/>
      <p:bldP spid="740355" grpId="0" build="p" bldLvl="3"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title"/>
          </p:nvPr>
        </p:nvSpPr>
        <p:spPr>
          <a:xfrm>
            <a:off x="468313" y="692150"/>
            <a:ext cx="7772400" cy="685800"/>
          </a:xfrm>
        </p:spPr>
        <p:txBody>
          <a:bodyPr/>
          <a:lstStyle/>
          <a:p>
            <a:pPr eaLnBrk="1" hangingPunct="1"/>
            <a:r>
              <a:rPr lang="en-US" altLang="zh-CN" sz="3400" smtClean="0"/>
              <a:t>Layer 3 Devices</a:t>
            </a:r>
          </a:p>
        </p:txBody>
      </p:sp>
      <p:sp>
        <p:nvSpPr>
          <p:cNvPr id="11267" name="Rectangle 4"/>
          <p:cNvSpPr>
            <a:spLocks noGrp="1" noChangeArrowheads="1"/>
          </p:cNvSpPr>
          <p:nvPr>
            <p:ph type="body" idx="1"/>
          </p:nvPr>
        </p:nvSpPr>
        <p:spPr>
          <a:xfrm>
            <a:off x="214313" y="1714500"/>
            <a:ext cx="9144000" cy="4143375"/>
          </a:xfrm>
        </p:spPr>
        <p:txBody>
          <a:bodyPr/>
          <a:lstStyle/>
          <a:p>
            <a:pPr eaLnBrk="1" hangingPunct="1"/>
            <a:r>
              <a:rPr lang="en-US" altLang="zh-CN" sz="3200" smtClean="0">
                <a:latin typeface="Arial" charset="0"/>
              </a:rPr>
              <a:t>Routers</a:t>
            </a:r>
          </a:p>
          <a:p>
            <a:pPr lvl="1" eaLnBrk="1" hangingPunct="1"/>
            <a:r>
              <a:rPr lang="en-US" altLang="zh-CN" sz="3200" smtClean="0">
                <a:latin typeface="Arial" charset="0"/>
              </a:rPr>
              <a:t>Interconnect network segments </a:t>
            </a:r>
            <a:r>
              <a:rPr lang="en-US" altLang="zh-CN" sz="3200" i="1" smtClean="0">
                <a:latin typeface="Arial" charset="0"/>
              </a:rPr>
              <a:t>or</a:t>
            </a:r>
            <a:r>
              <a:rPr lang="en-US" altLang="zh-CN" sz="3200" smtClean="0">
                <a:latin typeface="Arial" charset="0"/>
              </a:rPr>
              <a:t> networks</a:t>
            </a:r>
          </a:p>
          <a:p>
            <a:pPr lvl="1" eaLnBrk="1" hangingPunct="1"/>
            <a:r>
              <a:rPr lang="en-US" altLang="zh-CN" sz="3200" smtClean="0">
                <a:latin typeface="Arial" charset="0"/>
              </a:rPr>
              <a:t>Make logical decisions based on IP addresses</a:t>
            </a:r>
          </a:p>
          <a:p>
            <a:pPr lvl="1" eaLnBrk="1" hangingPunct="1"/>
            <a:r>
              <a:rPr lang="en-US" altLang="zh-CN" sz="3200" smtClean="0">
                <a:latin typeface="Arial" charset="0"/>
              </a:rPr>
              <a:t>Determine best path</a:t>
            </a:r>
          </a:p>
          <a:p>
            <a:pPr lvl="1" eaLnBrk="1" hangingPunct="1"/>
            <a:r>
              <a:rPr lang="en-US" altLang="zh-CN" sz="3200" smtClean="0">
                <a:latin typeface="Arial" charset="0"/>
              </a:rPr>
              <a:t>Switch packets from incoming ports to outgoing ports</a:t>
            </a:r>
            <a:endParaRPr lang="en-US" altLang="zh-CN" sz="3200" i="1" u="sng" smtClean="0">
              <a:latin typeface="Arial" charset="0"/>
            </a:endParaRPr>
          </a:p>
        </p:txBody>
      </p:sp>
    </p:spTree>
  </p:cSld>
  <p:clrMapOvr>
    <a:masterClrMapping/>
  </p:clrMapOvr>
  <p:transition spd="med">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pPr eaLnBrk="1" hangingPunct="1"/>
            <a:r>
              <a:rPr lang="en-US" altLang="zh-CN" sz="4400" smtClean="0"/>
              <a:t>Step #1</a:t>
            </a:r>
          </a:p>
        </p:txBody>
      </p:sp>
      <p:sp>
        <p:nvSpPr>
          <p:cNvPr id="742403" name="Rectangle 3"/>
          <p:cNvSpPr>
            <a:spLocks noGrp="1" noChangeArrowheads="1"/>
          </p:cNvSpPr>
          <p:nvPr>
            <p:ph type="body" idx="1"/>
          </p:nvPr>
        </p:nvSpPr>
        <p:spPr/>
        <p:txBody>
          <a:bodyPr/>
          <a:lstStyle/>
          <a:p>
            <a:pPr marL="454025" indent="-454025" eaLnBrk="1" hangingPunct="1">
              <a:defRPr/>
            </a:pPr>
            <a:r>
              <a:rPr lang="en-US" altLang="zh-CN" sz="3600" dirty="0" smtClean="0"/>
              <a:t>Determine the default subnet mask</a:t>
            </a:r>
          </a:p>
          <a:p>
            <a:pPr eaLnBrk="1" hangingPunct="1">
              <a:defRPr/>
            </a:pPr>
            <a:r>
              <a:rPr lang="en-US" altLang="zh-CN" sz="3600" dirty="0" smtClean="0"/>
              <a:t>What class IP address is this?</a:t>
            </a:r>
          </a:p>
          <a:p>
            <a:pPr lvl="1" eaLnBrk="1" hangingPunct="1">
              <a:defRPr/>
            </a:pPr>
            <a:r>
              <a:rPr lang="en-US" altLang="zh-CN" sz="3600" dirty="0" smtClean="0"/>
              <a:t>Class C</a:t>
            </a:r>
          </a:p>
          <a:p>
            <a:pPr marL="454025" indent="-454025" eaLnBrk="1" hangingPunct="1">
              <a:defRPr/>
            </a:pPr>
            <a:r>
              <a:rPr lang="en-US" altLang="zh-CN" sz="3600" dirty="0" smtClean="0"/>
              <a:t>Class C default subnet mask:</a:t>
            </a:r>
          </a:p>
          <a:p>
            <a:pPr marL="909638" lvl="1" indent="-341313" eaLnBrk="1" hangingPunct="1">
              <a:defRPr/>
            </a:pPr>
            <a:r>
              <a:rPr lang="en-US" altLang="zh-CN" sz="3600" dirty="0" smtClean="0"/>
              <a:t>255.255.255.0</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42402"/>
                                        </p:tgtEl>
                                        <p:attrNameLst>
                                          <p:attrName>style.visibility</p:attrName>
                                        </p:attrNameLst>
                                      </p:cBhvr>
                                      <p:to>
                                        <p:strVal val="visible"/>
                                      </p:to>
                                    </p:set>
                                    <p:animEffect transition="in" filter="randombar(horizontal)">
                                      <p:cBhvr>
                                        <p:cTn id="7" dur="500"/>
                                        <p:tgtEl>
                                          <p:spTgt spid="742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42403">
                                            <p:txEl>
                                              <p:pRg st="0" end="0"/>
                                            </p:txEl>
                                          </p:spTgt>
                                        </p:tgtEl>
                                        <p:attrNameLst>
                                          <p:attrName>style.visibility</p:attrName>
                                        </p:attrNameLst>
                                      </p:cBhvr>
                                      <p:to>
                                        <p:strVal val="visible"/>
                                      </p:to>
                                    </p:set>
                                    <p:animEffect transition="in" filter="randombar(horizontal)">
                                      <p:cBhvr>
                                        <p:cTn id="12" dur="500"/>
                                        <p:tgtEl>
                                          <p:spTgt spid="74240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42403">
                                            <p:txEl>
                                              <p:pRg st="1" end="1"/>
                                            </p:txEl>
                                          </p:spTgt>
                                        </p:tgtEl>
                                        <p:attrNameLst>
                                          <p:attrName>style.visibility</p:attrName>
                                        </p:attrNameLst>
                                      </p:cBhvr>
                                      <p:to>
                                        <p:strVal val="visible"/>
                                      </p:to>
                                    </p:set>
                                    <p:animEffect transition="in" filter="randombar(horizontal)">
                                      <p:cBhvr>
                                        <p:cTn id="17" dur="500"/>
                                        <p:tgtEl>
                                          <p:spTgt spid="74240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42403">
                                            <p:txEl>
                                              <p:pRg st="2" end="2"/>
                                            </p:txEl>
                                          </p:spTgt>
                                        </p:tgtEl>
                                        <p:attrNameLst>
                                          <p:attrName>style.visibility</p:attrName>
                                        </p:attrNameLst>
                                      </p:cBhvr>
                                      <p:to>
                                        <p:strVal val="visible"/>
                                      </p:to>
                                    </p:set>
                                    <p:animEffect transition="in" filter="randombar(horizontal)">
                                      <p:cBhvr>
                                        <p:cTn id="22" dur="500"/>
                                        <p:tgtEl>
                                          <p:spTgt spid="74240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42403">
                                            <p:txEl>
                                              <p:pRg st="3" end="3"/>
                                            </p:txEl>
                                          </p:spTgt>
                                        </p:tgtEl>
                                        <p:attrNameLst>
                                          <p:attrName>style.visibility</p:attrName>
                                        </p:attrNameLst>
                                      </p:cBhvr>
                                      <p:to>
                                        <p:strVal val="visible"/>
                                      </p:to>
                                    </p:set>
                                    <p:animEffect transition="in" filter="randombar(horizontal)">
                                      <p:cBhvr>
                                        <p:cTn id="27" dur="500"/>
                                        <p:tgtEl>
                                          <p:spTgt spid="74240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742403">
                                            <p:txEl>
                                              <p:pRg st="4" end="4"/>
                                            </p:txEl>
                                          </p:spTgt>
                                        </p:tgtEl>
                                        <p:attrNameLst>
                                          <p:attrName>style.visibility</p:attrName>
                                        </p:attrNameLst>
                                      </p:cBhvr>
                                      <p:to>
                                        <p:strVal val="visible"/>
                                      </p:to>
                                    </p:set>
                                    <p:animEffect transition="in" filter="randombar(horizontal)">
                                      <p:cBhvr>
                                        <p:cTn id="32" dur="500"/>
                                        <p:tgtEl>
                                          <p:spTgt spid="742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autoUpdateAnimBg="0"/>
      <p:bldP spid="742403" grpId="0" build="p" bldLvl="2"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eaLnBrk="1" hangingPunct="1"/>
            <a:r>
              <a:rPr lang="en-US" altLang="zh-CN" smtClean="0"/>
              <a:t>Step #2</a:t>
            </a:r>
          </a:p>
        </p:txBody>
      </p:sp>
      <p:sp>
        <p:nvSpPr>
          <p:cNvPr id="746499" name="Rectangle 3"/>
          <p:cNvSpPr>
            <a:spLocks noGrp="1" noChangeArrowheads="1"/>
          </p:cNvSpPr>
          <p:nvPr>
            <p:ph type="body" idx="1"/>
          </p:nvPr>
        </p:nvSpPr>
        <p:spPr>
          <a:xfrm>
            <a:off x="428625" y="1857375"/>
            <a:ext cx="8890000" cy="4429125"/>
          </a:xfrm>
        </p:spPr>
        <p:txBody>
          <a:bodyPr/>
          <a:lstStyle/>
          <a:p>
            <a:pPr marL="454025" indent="-454025" eaLnBrk="1" hangingPunct="1"/>
            <a:r>
              <a:rPr lang="en-US" altLang="zh-CN" sz="3200" smtClean="0"/>
              <a:t>Figure the actual number of subnets and hosts by borrowing bits from host ID</a:t>
            </a:r>
          </a:p>
          <a:p>
            <a:pPr marL="454025" indent="-454025" eaLnBrk="1" hangingPunct="1"/>
            <a:r>
              <a:rPr lang="en-US" altLang="zh-CN" sz="3200" smtClean="0"/>
              <a:t>Let</a:t>
            </a:r>
            <a:r>
              <a:rPr lang="en-US" altLang="zh-CN" sz="3200" smtClean="0">
                <a:latin typeface="Tahoma" pitchFamily="34" charset="0"/>
              </a:rPr>
              <a:t>’</a:t>
            </a:r>
            <a:r>
              <a:rPr lang="en-US" altLang="zh-CN" sz="3200" smtClean="0"/>
              <a:t>s see how many subnets and hosts</a:t>
            </a:r>
          </a:p>
          <a:p>
            <a:pPr marL="909638" lvl="1" indent="-341313" eaLnBrk="1" hangingPunct="1">
              <a:lnSpc>
                <a:spcPct val="90000"/>
              </a:lnSpc>
            </a:pPr>
            <a:r>
              <a:rPr lang="en-US" altLang="zh-CN" sz="3200" smtClean="0"/>
              <a:t>13 subnets</a:t>
            </a:r>
          </a:p>
          <a:p>
            <a:pPr marL="909638" lvl="1" indent="-341313" eaLnBrk="1" hangingPunct="1">
              <a:lnSpc>
                <a:spcPct val="90000"/>
              </a:lnSpc>
            </a:pPr>
            <a:r>
              <a:rPr lang="en-US" altLang="zh-CN" sz="3200" smtClean="0"/>
              <a:t>10 hosts on each subnet</a:t>
            </a:r>
          </a:p>
          <a:p>
            <a:pPr marL="454025" indent="-454025" eaLnBrk="1" hangingPunct="1"/>
            <a:r>
              <a:rPr lang="en-US" altLang="zh-CN" sz="3200" smtClean="0"/>
              <a:t>Borrow 4 bits from the host</a:t>
            </a:r>
          </a:p>
          <a:p>
            <a:pPr marL="454025" indent="-454025" eaLnBrk="1" hangingPunct="1"/>
            <a:endParaRPr lang="zh-CN" altLang="en-US" sz="32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46498"/>
                                        </p:tgtEl>
                                        <p:attrNameLst>
                                          <p:attrName>style.visibility</p:attrName>
                                        </p:attrNameLst>
                                      </p:cBhvr>
                                      <p:to>
                                        <p:strVal val="visible"/>
                                      </p:to>
                                    </p:set>
                                    <p:animEffect transition="in" filter="checkerboard(across)">
                                      <p:cBhvr>
                                        <p:cTn id="7" dur="500"/>
                                        <p:tgtEl>
                                          <p:spTgt spid="746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46499">
                                            <p:txEl>
                                              <p:pRg st="0" end="0"/>
                                            </p:txEl>
                                          </p:spTgt>
                                        </p:tgtEl>
                                        <p:attrNameLst>
                                          <p:attrName>style.visibility</p:attrName>
                                        </p:attrNameLst>
                                      </p:cBhvr>
                                      <p:to>
                                        <p:strVal val="visible"/>
                                      </p:to>
                                    </p:set>
                                    <p:animEffect transition="in" filter="checkerboard(across)">
                                      <p:cBhvr>
                                        <p:cTn id="12" dur="500"/>
                                        <p:tgtEl>
                                          <p:spTgt spid="7464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46499">
                                            <p:txEl>
                                              <p:pRg st="1" end="1"/>
                                            </p:txEl>
                                          </p:spTgt>
                                        </p:tgtEl>
                                        <p:attrNameLst>
                                          <p:attrName>style.visibility</p:attrName>
                                        </p:attrNameLst>
                                      </p:cBhvr>
                                      <p:to>
                                        <p:strVal val="visible"/>
                                      </p:to>
                                    </p:set>
                                    <p:animEffect transition="in" filter="checkerboard(across)">
                                      <p:cBhvr>
                                        <p:cTn id="17" dur="500"/>
                                        <p:tgtEl>
                                          <p:spTgt spid="74649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46499">
                                            <p:txEl>
                                              <p:pRg st="2" end="2"/>
                                            </p:txEl>
                                          </p:spTgt>
                                        </p:tgtEl>
                                        <p:attrNameLst>
                                          <p:attrName>style.visibility</p:attrName>
                                        </p:attrNameLst>
                                      </p:cBhvr>
                                      <p:to>
                                        <p:strVal val="visible"/>
                                      </p:to>
                                    </p:set>
                                    <p:animEffect transition="in" filter="checkerboard(across)">
                                      <p:cBhvr>
                                        <p:cTn id="22" dur="500"/>
                                        <p:tgtEl>
                                          <p:spTgt spid="74649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46499">
                                            <p:txEl>
                                              <p:pRg st="3" end="3"/>
                                            </p:txEl>
                                          </p:spTgt>
                                        </p:tgtEl>
                                        <p:attrNameLst>
                                          <p:attrName>style.visibility</p:attrName>
                                        </p:attrNameLst>
                                      </p:cBhvr>
                                      <p:to>
                                        <p:strVal val="visible"/>
                                      </p:to>
                                    </p:set>
                                    <p:animEffect transition="in" filter="checkerboard(across)">
                                      <p:cBhvr>
                                        <p:cTn id="27" dur="500"/>
                                        <p:tgtEl>
                                          <p:spTgt spid="74649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46499">
                                            <p:txEl>
                                              <p:pRg st="4" end="4"/>
                                            </p:txEl>
                                          </p:spTgt>
                                        </p:tgtEl>
                                        <p:attrNameLst>
                                          <p:attrName>style.visibility</p:attrName>
                                        </p:attrNameLst>
                                      </p:cBhvr>
                                      <p:to>
                                        <p:strVal val="visible"/>
                                      </p:to>
                                    </p:set>
                                    <p:animEffect transition="in" filter="checkerboard(across)">
                                      <p:cBhvr>
                                        <p:cTn id="32" dur="500"/>
                                        <p:tgtEl>
                                          <p:spTgt spid="746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498" grpId="0" autoUpdateAnimBg="0"/>
      <p:bldP spid="746499"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eaLnBrk="1" hangingPunct="1"/>
            <a:r>
              <a:rPr lang="en-US" altLang="zh-CN" smtClean="0"/>
              <a:t>Step #3</a:t>
            </a:r>
          </a:p>
        </p:txBody>
      </p:sp>
      <p:grpSp>
        <p:nvGrpSpPr>
          <p:cNvPr id="2" name="Group 3"/>
          <p:cNvGrpSpPr>
            <a:grpSpLocks/>
          </p:cNvGrpSpPr>
          <p:nvPr/>
        </p:nvGrpSpPr>
        <p:grpSpPr bwMode="auto">
          <a:xfrm>
            <a:off x="1981200" y="1916113"/>
            <a:ext cx="5029200" cy="4268787"/>
            <a:chOff x="1248" y="1440"/>
            <a:chExt cx="3168" cy="2689"/>
          </a:xfrm>
        </p:grpSpPr>
        <p:grpSp>
          <p:nvGrpSpPr>
            <p:cNvPr id="32772" name="Group 4"/>
            <p:cNvGrpSpPr>
              <a:grpSpLocks/>
            </p:cNvGrpSpPr>
            <p:nvPr/>
          </p:nvGrpSpPr>
          <p:grpSpPr bwMode="auto">
            <a:xfrm>
              <a:off x="1248" y="1440"/>
              <a:ext cx="2400" cy="1248"/>
              <a:chOff x="1248" y="1440"/>
              <a:chExt cx="2400" cy="1248"/>
            </a:xfrm>
          </p:grpSpPr>
          <p:sp>
            <p:nvSpPr>
              <p:cNvPr id="32777" name="Text Box 5"/>
              <p:cNvSpPr txBox="1">
                <a:spLocks noChangeArrowheads="1"/>
              </p:cNvSpPr>
              <p:nvPr/>
            </p:nvSpPr>
            <p:spPr bwMode="auto">
              <a:xfrm>
                <a:off x="1248" y="1440"/>
                <a:ext cx="14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3200">
                    <a:latin typeface="Tahoma" pitchFamily="34" charset="0"/>
                  </a:rPr>
                  <a:t>223.14.17.0</a:t>
                </a:r>
              </a:p>
            </p:txBody>
          </p:sp>
          <p:sp>
            <p:nvSpPr>
              <p:cNvPr id="32778" name="Line 6"/>
              <p:cNvSpPr>
                <a:spLocks noChangeShapeType="1"/>
              </p:cNvSpPr>
              <p:nvPr/>
            </p:nvSpPr>
            <p:spPr bwMode="auto">
              <a:xfrm>
                <a:off x="2592" y="177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79" name="Line 7"/>
              <p:cNvSpPr>
                <a:spLocks noChangeShapeType="1"/>
              </p:cNvSpPr>
              <p:nvPr/>
            </p:nvSpPr>
            <p:spPr bwMode="auto">
              <a:xfrm>
                <a:off x="1584" y="2208"/>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0" name="Text Box 8"/>
              <p:cNvSpPr txBox="1">
                <a:spLocks noChangeArrowheads="1"/>
              </p:cNvSpPr>
              <p:nvPr/>
            </p:nvSpPr>
            <p:spPr bwMode="auto">
              <a:xfrm>
                <a:off x="1584" y="240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X X X X</a:t>
                </a:r>
              </a:p>
            </p:txBody>
          </p:sp>
          <p:sp>
            <p:nvSpPr>
              <p:cNvPr id="32781" name="Text Box 9"/>
              <p:cNvSpPr txBox="1">
                <a:spLocks noChangeArrowheads="1"/>
              </p:cNvSpPr>
              <p:nvPr/>
            </p:nvSpPr>
            <p:spPr bwMode="auto">
              <a:xfrm>
                <a:off x="2784" y="2400"/>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H H H H</a:t>
                </a:r>
              </a:p>
            </p:txBody>
          </p:sp>
          <p:sp>
            <p:nvSpPr>
              <p:cNvPr id="32782" name="Line 10"/>
              <p:cNvSpPr>
                <a:spLocks noChangeShapeType="1"/>
              </p:cNvSpPr>
              <p:nvPr/>
            </p:nvSpPr>
            <p:spPr bwMode="auto">
              <a:xfrm>
                <a:off x="1584" y="22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3" name="Line 11"/>
              <p:cNvSpPr>
                <a:spLocks noChangeShapeType="1"/>
              </p:cNvSpPr>
              <p:nvPr/>
            </p:nvSpPr>
            <p:spPr bwMode="auto">
              <a:xfrm>
                <a:off x="3648" y="22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4" name="Line 12"/>
              <p:cNvSpPr>
                <a:spLocks noChangeShapeType="1"/>
              </p:cNvSpPr>
              <p:nvPr/>
            </p:nvSpPr>
            <p:spPr bwMode="auto">
              <a:xfrm>
                <a:off x="1632" y="268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5" name="Line 13"/>
              <p:cNvSpPr>
                <a:spLocks noChangeShapeType="1"/>
              </p:cNvSpPr>
              <p:nvPr/>
            </p:nvSpPr>
            <p:spPr bwMode="auto">
              <a:xfrm>
                <a:off x="2832" y="268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2773" name="Line 14"/>
            <p:cNvSpPr>
              <a:spLocks noChangeShapeType="1"/>
            </p:cNvSpPr>
            <p:nvPr/>
          </p:nvSpPr>
          <p:spPr bwMode="auto">
            <a:xfrm>
              <a:off x="1968" y="268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74" name="Line 15"/>
            <p:cNvSpPr>
              <a:spLocks noChangeShapeType="1"/>
            </p:cNvSpPr>
            <p:nvPr/>
          </p:nvSpPr>
          <p:spPr bwMode="auto">
            <a:xfrm>
              <a:off x="3216" y="268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75" name="Text Box 16"/>
            <p:cNvSpPr txBox="1">
              <a:spLocks noChangeArrowheads="1"/>
            </p:cNvSpPr>
            <p:nvPr/>
          </p:nvSpPr>
          <p:spPr bwMode="auto">
            <a:xfrm>
              <a:off x="1248" y="3264"/>
              <a:ext cx="129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sz="2800">
                  <a:latin typeface="Tahoma" pitchFamily="34" charset="0"/>
                </a:rPr>
                <a:t>16 </a:t>
              </a:r>
              <a:r>
                <a:rPr lang="en-US" altLang="zh-CN" sz="2800">
                  <a:latin typeface="Tahoma" pitchFamily="34" charset="0"/>
                </a:rPr>
                <a:t>possible subnets</a:t>
              </a:r>
            </a:p>
          </p:txBody>
        </p:sp>
        <p:sp>
          <p:nvSpPr>
            <p:cNvPr id="32776" name="Text Box 17"/>
            <p:cNvSpPr txBox="1">
              <a:spLocks noChangeArrowheads="1"/>
            </p:cNvSpPr>
            <p:nvPr/>
          </p:nvSpPr>
          <p:spPr bwMode="auto">
            <a:xfrm>
              <a:off x="2688" y="3264"/>
              <a:ext cx="172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sz="2800">
                  <a:latin typeface="Tahoma" pitchFamily="34" charset="0"/>
                </a:rPr>
                <a:t>16 </a:t>
              </a:r>
              <a:r>
                <a:rPr lang="en-US" altLang="zh-CN" sz="2800">
                  <a:latin typeface="Tahoma" pitchFamily="34" charset="0"/>
                </a:rPr>
                <a:t>possible hosts for each subnet</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48546"/>
                                        </p:tgtEl>
                                        <p:attrNameLst>
                                          <p:attrName>style.visibility</p:attrName>
                                        </p:attrNameLst>
                                      </p:cBhvr>
                                      <p:to>
                                        <p:strVal val="visible"/>
                                      </p:to>
                                    </p:set>
                                    <p:anim calcmode="lin" valueType="num">
                                      <p:cBhvr>
                                        <p:cTn id="7" dur="500" fill="hold"/>
                                        <p:tgtEl>
                                          <p:spTgt spid="748546"/>
                                        </p:tgtEl>
                                        <p:attrNameLst>
                                          <p:attrName>ppt_w</p:attrName>
                                        </p:attrNameLst>
                                      </p:cBhvr>
                                      <p:tavLst>
                                        <p:tav tm="0">
                                          <p:val>
                                            <p:fltVal val="0"/>
                                          </p:val>
                                        </p:tav>
                                        <p:tav tm="100000">
                                          <p:val>
                                            <p:strVal val="#ppt_w"/>
                                          </p:val>
                                        </p:tav>
                                      </p:tavLst>
                                    </p:anim>
                                    <p:anim calcmode="lin" valueType="num">
                                      <p:cBhvr>
                                        <p:cTn id="8" dur="500" fill="hold"/>
                                        <p:tgtEl>
                                          <p:spTgt spid="748546"/>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6"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0594" name="Rectangle 1026"/>
          <p:cNvSpPr>
            <a:spLocks noGrp="1" noChangeArrowheads="1"/>
          </p:cNvSpPr>
          <p:nvPr>
            <p:ph type="title"/>
          </p:nvPr>
        </p:nvSpPr>
        <p:spPr/>
        <p:txBody>
          <a:bodyPr/>
          <a:lstStyle/>
          <a:p>
            <a:pPr eaLnBrk="1" hangingPunct="1"/>
            <a:r>
              <a:rPr lang="en-US" altLang="zh-CN" smtClean="0"/>
              <a:t>Step #3 continued</a:t>
            </a:r>
            <a:r>
              <a:rPr lang="en-US" altLang="zh-CN" smtClean="0">
                <a:latin typeface="Tahoma" pitchFamily="34" charset="0"/>
              </a:rPr>
              <a:t>…</a:t>
            </a:r>
            <a:endParaRPr lang="en-US" altLang="zh-CN" smtClean="0"/>
          </a:p>
        </p:txBody>
      </p:sp>
      <p:sp>
        <p:nvSpPr>
          <p:cNvPr id="750595" name="Rectangle 1027"/>
          <p:cNvSpPr>
            <a:spLocks noGrp="1" noChangeArrowheads="1"/>
          </p:cNvSpPr>
          <p:nvPr>
            <p:ph type="body" idx="1"/>
          </p:nvPr>
        </p:nvSpPr>
        <p:spPr>
          <a:xfrm>
            <a:off x="533400" y="1844675"/>
            <a:ext cx="8229600" cy="4114800"/>
          </a:xfrm>
        </p:spPr>
        <p:txBody>
          <a:bodyPr/>
          <a:lstStyle/>
          <a:p>
            <a:pPr eaLnBrk="1" hangingPunct="1"/>
            <a:r>
              <a:rPr lang="en-US" altLang="zh-CN" smtClean="0"/>
              <a:t>We get 16 </a:t>
            </a:r>
            <a:r>
              <a:rPr lang="en-US" altLang="zh-CN" i="1" u="sng" smtClean="0"/>
              <a:t>possible</a:t>
            </a:r>
            <a:r>
              <a:rPr lang="en-US" altLang="zh-CN" smtClean="0"/>
              <a:t> subnets and 16 </a:t>
            </a:r>
            <a:r>
              <a:rPr lang="en-US" altLang="zh-CN" i="1" u="sng" smtClean="0"/>
              <a:t>possible</a:t>
            </a:r>
            <a:r>
              <a:rPr lang="en-US" altLang="zh-CN" smtClean="0"/>
              <a:t> hosts for each subnet because:</a:t>
            </a:r>
          </a:p>
          <a:p>
            <a:pPr lvl="1" eaLnBrk="1" hangingPunct="1"/>
            <a:r>
              <a:rPr lang="en-US" altLang="zh-CN" smtClean="0"/>
              <a:t>For the 4 bits borrowed each bit can be a 1 or a 0 leaving you with 2</a:t>
            </a:r>
            <a:r>
              <a:rPr lang="en-US" altLang="zh-CN" baseline="30000" smtClean="0"/>
              <a:t>4</a:t>
            </a:r>
            <a:r>
              <a:rPr lang="en-US" altLang="zh-CN" smtClean="0"/>
              <a:t> or 16 possible combinations.</a:t>
            </a:r>
          </a:p>
          <a:p>
            <a:pPr lvl="1" eaLnBrk="1" hangingPunct="1"/>
            <a:r>
              <a:rPr lang="en-US" altLang="zh-CN" smtClean="0"/>
              <a:t>The same goes for the 4 leftover host bits.</a:t>
            </a:r>
          </a:p>
          <a:p>
            <a:pPr eaLnBrk="1" hangingPunct="1"/>
            <a:r>
              <a:rPr lang="en-US" altLang="zh-CN" smtClean="0"/>
              <a:t>Important:  There are only 14 </a:t>
            </a:r>
            <a:r>
              <a:rPr lang="en-US" altLang="zh-CN" i="1" u="sng" smtClean="0"/>
              <a:t>available </a:t>
            </a:r>
            <a:r>
              <a:rPr lang="en-US" altLang="zh-CN" smtClean="0"/>
              <a:t>subnets and hosts on each subnet.  Why?</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50594"/>
                                        </p:tgtEl>
                                        <p:attrNameLst>
                                          <p:attrName>style.visibility</p:attrName>
                                        </p:attrNameLst>
                                      </p:cBhvr>
                                      <p:to>
                                        <p:strVal val="visible"/>
                                      </p:to>
                                    </p:set>
                                    <p:animEffect transition="in" filter="wipe(right)">
                                      <p:cBhvr>
                                        <p:cTn id="7" dur="500"/>
                                        <p:tgtEl>
                                          <p:spTgt spid="750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0595">
                                            <p:txEl>
                                              <p:pRg st="0" end="0"/>
                                            </p:txEl>
                                          </p:spTgt>
                                        </p:tgtEl>
                                        <p:attrNameLst>
                                          <p:attrName>style.visibility</p:attrName>
                                        </p:attrNameLst>
                                      </p:cBhvr>
                                      <p:to>
                                        <p:strVal val="visible"/>
                                      </p:to>
                                    </p:set>
                                    <p:animEffect transition="in" filter="wipe(left)">
                                      <p:cBhvr>
                                        <p:cTn id="12" dur="500"/>
                                        <p:tgtEl>
                                          <p:spTgt spid="7505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50595">
                                            <p:txEl>
                                              <p:pRg st="1" end="1"/>
                                            </p:txEl>
                                          </p:spTgt>
                                        </p:tgtEl>
                                        <p:attrNameLst>
                                          <p:attrName>style.visibility</p:attrName>
                                        </p:attrNameLst>
                                      </p:cBhvr>
                                      <p:to>
                                        <p:strVal val="visible"/>
                                      </p:to>
                                    </p:set>
                                    <p:animEffect transition="in" filter="wipe(left)">
                                      <p:cBhvr>
                                        <p:cTn id="17" dur="500"/>
                                        <p:tgtEl>
                                          <p:spTgt spid="75059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0595">
                                            <p:txEl>
                                              <p:pRg st="2" end="2"/>
                                            </p:txEl>
                                          </p:spTgt>
                                        </p:tgtEl>
                                        <p:attrNameLst>
                                          <p:attrName>style.visibility</p:attrName>
                                        </p:attrNameLst>
                                      </p:cBhvr>
                                      <p:to>
                                        <p:strVal val="visible"/>
                                      </p:to>
                                    </p:set>
                                    <p:animEffect transition="in" filter="wipe(left)">
                                      <p:cBhvr>
                                        <p:cTn id="22" dur="500"/>
                                        <p:tgtEl>
                                          <p:spTgt spid="75059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0595">
                                            <p:txEl>
                                              <p:pRg st="3" end="3"/>
                                            </p:txEl>
                                          </p:spTgt>
                                        </p:tgtEl>
                                        <p:attrNameLst>
                                          <p:attrName>style.visibility</p:attrName>
                                        </p:attrNameLst>
                                      </p:cBhvr>
                                      <p:to>
                                        <p:strVal val="visible"/>
                                      </p:to>
                                    </p:set>
                                    <p:animEffect transition="in" filter="wipe(left)">
                                      <p:cBhvr>
                                        <p:cTn id="27" dur="500"/>
                                        <p:tgtEl>
                                          <p:spTgt spid="750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4" grpId="0" autoUpdateAnimBg="0"/>
      <p:bldP spid="750595" grpId="0" build="p" bldLvl="3"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eaLnBrk="1" hangingPunct="1"/>
            <a:r>
              <a:rPr lang="en-US" altLang="zh-CN" smtClean="0"/>
              <a:t>Step #3 continued</a:t>
            </a:r>
            <a:r>
              <a:rPr lang="en-US" altLang="zh-CN" smtClean="0">
                <a:latin typeface="Tahoma" pitchFamily="34" charset="0"/>
              </a:rPr>
              <a:t>…</a:t>
            </a:r>
            <a:endParaRPr lang="en-US" altLang="zh-CN" smtClean="0"/>
          </a:p>
        </p:txBody>
      </p:sp>
      <p:sp>
        <p:nvSpPr>
          <p:cNvPr id="752643" name="Rectangle 3"/>
          <p:cNvSpPr>
            <a:spLocks noGrp="1" noChangeArrowheads="1"/>
          </p:cNvSpPr>
          <p:nvPr>
            <p:ph type="body" idx="1"/>
          </p:nvPr>
        </p:nvSpPr>
        <p:spPr/>
        <p:txBody>
          <a:bodyPr/>
          <a:lstStyle/>
          <a:p>
            <a:pPr eaLnBrk="1" hangingPunct="1"/>
            <a:r>
              <a:rPr lang="en-US" altLang="zh-CN" smtClean="0"/>
              <a:t>Because you cannot use the first and last subnet.</a:t>
            </a:r>
          </a:p>
          <a:p>
            <a:pPr eaLnBrk="1" hangingPunct="1"/>
            <a:r>
              <a:rPr lang="en-US" altLang="zh-CN" smtClean="0"/>
              <a:t>Because you cannot use the first and last address within each subnet.</a:t>
            </a:r>
          </a:p>
          <a:p>
            <a:pPr eaLnBrk="1" hangingPunct="1"/>
            <a:r>
              <a:rPr lang="en-US" altLang="zh-CN" smtClean="0"/>
              <a:t>For each, one is the broadcast address and one is the network address.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52642"/>
                                        </p:tgtEl>
                                        <p:attrNameLst>
                                          <p:attrName>style.visibility</p:attrName>
                                        </p:attrNameLst>
                                      </p:cBhvr>
                                      <p:to>
                                        <p:strVal val="visible"/>
                                      </p:to>
                                    </p:set>
                                    <p:animEffect transition="in" filter="checkerboard(across)">
                                      <p:cBhvr>
                                        <p:cTn id="7" dur="500"/>
                                        <p:tgtEl>
                                          <p:spTgt spid="7526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52643">
                                            <p:txEl>
                                              <p:pRg st="0" end="0"/>
                                            </p:txEl>
                                          </p:spTgt>
                                        </p:tgtEl>
                                        <p:attrNameLst>
                                          <p:attrName>style.visibility</p:attrName>
                                        </p:attrNameLst>
                                      </p:cBhvr>
                                      <p:to>
                                        <p:strVal val="visible"/>
                                      </p:to>
                                    </p:set>
                                    <p:animEffect transition="in" filter="checkerboard(across)">
                                      <p:cBhvr>
                                        <p:cTn id="12" dur="500"/>
                                        <p:tgtEl>
                                          <p:spTgt spid="7526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52643">
                                            <p:txEl>
                                              <p:pRg st="1" end="1"/>
                                            </p:txEl>
                                          </p:spTgt>
                                        </p:tgtEl>
                                        <p:attrNameLst>
                                          <p:attrName>style.visibility</p:attrName>
                                        </p:attrNameLst>
                                      </p:cBhvr>
                                      <p:to>
                                        <p:strVal val="visible"/>
                                      </p:to>
                                    </p:set>
                                    <p:animEffect transition="in" filter="checkerboard(across)">
                                      <p:cBhvr>
                                        <p:cTn id="17" dur="500"/>
                                        <p:tgtEl>
                                          <p:spTgt spid="7526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52643">
                                            <p:txEl>
                                              <p:pRg st="2" end="2"/>
                                            </p:txEl>
                                          </p:spTgt>
                                        </p:tgtEl>
                                        <p:attrNameLst>
                                          <p:attrName>style.visibility</p:attrName>
                                        </p:attrNameLst>
                                      </p:cBhvr>
                                      <p:to>
                                        <p:strVal val="visible"/>
                                      </p:to>
                                    </p:set>
                                    <p:animEffect transition="in" filter="checkerboard(across)">
                                      <p:cBhvr>
                                        <p:cTn id="22" dur="500"/>
                                        <p:tgtEl>
                                          <p:spTgt spid="752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2" grpId="0" autoUpdateAnimBg="0"/>
      <p:bldP spid="752643" grpId="0" build="p" bldLvl="3"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eaLnBrk="1" hangingPunct="1"/>
            <a:r>
              <a:rPr lang="en-US" altLang="zh-CN" smtClean="0"/>
              <a:t>Step #4</a:t>
            </a:r>
          </a:p>
        </p:txBody>
      </p:sp>
      <p:sp>
        <p:nvSpPr>
          <p:cNvPr id="754691" name="Rectangle 3"/>
          <p:cNvSpPr>
            <a:spLocks noGrp="1" noChangeArrowheads="1"/>
          </p:cNvSpPr>
          <p:nvPr>
            <p:ph type="body" idx="1"/>
          </p:nvPr>
        </p:nvSpPr>
        <p:spPr>
          <a:xfrm>
            <a:off x="381000" y="1989138"/>
            <a:ext cx="7772400" cy="685800"/>
          </a:xfrm>
        </p:spPr>
        <p:txBody>
          <a:bodyPr/>
          <a:lstStyle/>
          <a:p>
            <a:pPr eaLnBrk="1" hangingPunct="1"/>
            <a:r>
              <a:rPr lang="en-US" altLang="zh-CN" smtClean="0"/>
              <a:t>Determine the subnet mask.</a:t>
            </a:r>
          </a:p>
        </p:txBody>
      </p:sp>
      <p:grpSp>
        <p:nvGrpSpPr>
          <p:cNvPr id="2" name="Group 4"/>
          <p:cNvGrpSpPr>
            <a:grpSpLocks/>
          </p:cNvGrpSpPr>
          <p:nvPr/>
        </p:nvGrpSpPr>
        <p:grpSpPr bwMode="auto">
          <a:xfrm>
            <a:off x="2057400" y="2674938"/>
            <a:ext cx="3810000" cy="1981200"/>
            <a:chOff x="1248" y="1440"/>
            <a:chExt cx="2400" cy="1248"/>
          </a:xfrm>
        </p:grpSpPr>
        <p:sp>
          <p:nvSpPr>
            <p:cNvPr id="35846" name="Text Box 5"/>
            <p:cNvSpPr txBox="1">
              <a:spLocks noChangeArrowheads="1"/>
            </p:cNvSpPr>
            <p:nvPr/>
          </p:nvSpPr>
          <p:spPr bwMode="auto">
            <a:xfrm>
              <a:off x="1248" y="1440"/>
              <a:ext cx="14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3200">
                  <a:latin typeface="Tahoma" pitchFamily="34" charset="0"/>
                </a:rPr>
                <a:t>223.14.17.0</a:t>
              </a:r>
            </a:p>
          </p:txBody>
        </p:sp>
        <p:sp>
          <p:nvSpPr>
            <p:cNvPr id="35847" name="Line 6"/>
            <p:cNvSpPr>
              <a:spLocks noChangeShapeType="1"/>
            </p:cNvSpPr>
            <p:nvPr/>
          </p:nvSpPr>
          <p:spPr bwMode="auto">
            <a:xfrm>
              <a:off x="2592" y="177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48" name="Line 7"/>
            <p:cNvSpPr>
              <a:spLocks noChangeShapeType="1"/>
            </p:cNvSpPr>
            <p:nvPr/>
          </p:nvSpPr>
          <p:spPr bwMode="auto">
            <a:xfrm>
              <a:off x="1584" y="2208"/>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49" name="Text Box 8"/>
            <p:cNvSpPr txBox="1">
              <a:spLocks noChangeArrowheads="1"/>
            </p:cNvSpPr>
            <p:nvPr/>
          </p:nvSpPr>
          <p:spPr bwMode="auto">
            <a:xfrm>
              <a:off x="1584" y="240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X X X X</a:t>
              </a:r>
            </a:p>
          </p:txBody>
        </p:sp>
        <p:sp>
          <p:nvSpPr>
            <p:cNvPr id="35850" name="Text Box 9"/>
            <p:cNvSpPr txBox="1">
              <a:spLocks noChangeArrowheads="1"/>
            </p:cNvSpPr>
            <p:nvPr/>
          </p:nvSpPr>
          <p:spPr bwMode="auto">
            <a:xfrm>
              <a:off x="2784" y="2400"/>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H H H H</a:t>
              </a:r>
            </a:p>
          </p:txBody>
        </p:sp>
        <p:sp>
          <p:nvSpPr>
            <p:cNvPr id="35851" name="Line 10"/>
            <p:cNvSpPr>
              <a:spLocks noChangeShapeType="1"/>
            </p:cNvSpPr>
            <p:nvPr/>
          </p:nvSpPr>
          <p:spPr bwMode="auto">
            <a:xfrm>
              <a:off x="1584" y="22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52" name="Line 11"/>
            <p:cNvSpPr>
              <a:spLocks noChangeShapeType="1"/>
            </p:cNvSpPr>
            <p:nvPr/>
          </p:nvSpPr>
          <p:spPr bwMode="auto">
            <a:xfrm>
              <a:off x="3648" y="22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53" name="Line 12"/>
            <p:cNvSpPr>
              <a:spLocks noChangeShapeType="1"/>
            </p:cNvSpPr>
            <p:nvPr/>
          </p:nvSpPr>
          <p:spPr bwMode="auto">
            <a:xfrm>
              <a:off x="1632" y="268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54" name="Line 13"/>
            <p:cNvSpPr>
              <a:spLocks noChangeShapeType="1"/>
            </p:cNvSpPr>
            <p:nvPr/>
          </p:nvSpPr>
          <p:spPr bwMode="auto">
            <a:xfrm>
              <a:off x="2832" y="268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54702" name="Rectangle 14"/>
          <p:cNvSpPr>
            <a:spLocks noChangeArrowheads="1"/>
          </p:cNvSpPr>
          <p:nvPr/>
        </p:nvSpPr>
        <p:spPr bwMode="auto">
          <a:xfrm>
            <a:off x="304800" y="4960938"/>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hlink"/>
              </a:buClr>
              <a:buSzPct val="75000"/>
              <a:buFont typeface="Wingdings" pitchFamily="2" charset="2"/>
              <a:buChar char="n"/>
            </a:pPr>
            <a:r>
              <a:rPr lang="en-US" altLang="zh-CN" sz="3200">
                <a:latin typeface="Tahoma" pitchFamily="34" charset="0"/>
              </a:rPr>
              <a:t>Where X represents the borrowed bits for subnetting.</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54690"/>
                                        </p:tgtEl>
                                        <p:attrNameLst>
                                          <p:attrName>style.visibility</p:attrName>
                                        </p:attrNameLst>
                                      </p:cBhvr>
                                      <p:to>
                                        <p:strVal val="visible"/>
                                      </p:to>
                                    </p:set>
                                    <p:animEffect transition="in" filter="box(in)">
                                      <p:cBhvr>
                                        <p:cTn id="7" dur="500"/>
                                        <p:tgtEl>
                                          <p:spTgt spid="754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54691">
                                            <p:txEl>
                                              <p:pRg st="0" end="0"/>
                                            </p:txEl>
                                          </p:spTgt>
                                        </p:tgtEl>
                                        <p:attrNameLst>
                                          <p:attrName>style.visibility</p:attrName>
                                        </p:attrNameLst>
                                      </p:cBhvr>
                                      <p:to>
                                        <p:strVal val="visible"/>
                                      </p:to>
                                    </p:set>
                                    <p:animEffect transition="in" filter="box(in)">
                                      <p:cBhvr>
                                        <p:cTn id="12" dur="500"/>
                                        <p:tgtEl>
                                          <p:spTgt spid="754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54702"/>
                                        </p:tgtEl>
                                        <p:attrNameLst>
                                          <p:attrName>style.visibility</p:attrName>
                                        </p:attrNameLst>
                                      </p:cBhvr>
                                      <p:to>
                                        <p:strVal val="visible"/>
                                      </p:to>
                                    </p:set>
                                    <p:animEffect transition="in" filter="box(in)">
                                      <p:cBhvr>
                                        <p:cTn id="22" dur="500"/>
                                        <p:tgtEl>
                                          <p:spTgt spid="754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0" grpId="0" autoUpdateAnimBg="0"/>
      <p:bldP spid="754691" grpId="0" build="p" autoUpdateAnimBg="0"/>
      <p:bldP spid="75470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eaLnBrk="1" hangingPunct="1"/>
            <a:r>
              <a:rPr lang="en-US" altLang="zh-CN" smtClean="0"/>
              <a:t>Step #4 continued</a:t>
            </a:r>
            <a:r>
              <a:rPr lang="en-US" altLang="zh-CN" smtClean="0">
                <a:latin typeface="Tahoma" pitchFamily="34" charset="0"/>
              </a:rPr>
              <a:t>…</a:t>
            </a:r>
            <a:endParaRPr lang="en-US" altLang="zh-CN" smtClean="0"/>
          </a:p>
        </p:txBody>
      </p:sp>
      <p:sp>
        <p:nvSpPr>
          <p:cNvPr id="756739" name="Rectangle 3"/>
          <p:cNvSpPr>
            <a:spLocks noGrp="1" noChangeArrowheads="1"/>
          </p:cNvSpPr>
          <p:nvPr>
            <p:ph type="body" idx="1"/>
          </p:nvPr>
        </p:nvSpPr>
        <p:spPr>
          <a:xfrm>
            <a:off x="566738" y="1752600"/>
            <a:ext cx="8001000" cy="1501775"/>
          </a:xfrm>
        </p:spPr>
        <p:txBody>
          <a:bodyPr/>
          <a:lstStyle/>
          <a:p>
            <a:pPr eaLnBrk="1" hangingPunct="1">
              <a:lnSpc>
                <a:spcPct val="90000"/>
              </a:lnSpc>
            </a:pPr>
            <a:r>
              <a:rPr lang="en-US" altLang="zh-CN" sz="2800" smtClean="0"/>
              <a:t>Add the place values of X together to get the last octet decimal value of the subnet mask.</a:t>
            </a:r>
          </a:p>
        </p:txBody>
      </p:sp>
      <p:sp>
        <p:nvSpPr>
          <p:cNvPr id="756740" name="Text Box 4"/>
          <p:cNvSpPr txBox="1">
            <a:spLocks noChangeArrowheads="1"/>
          </p:cNvSpPr>
          <p:nvPr/>
        </p:nvSpPr>
        <p:spPr bwMode="auto">
          <a:xfrm>
            <a:off x="2209800" y="358140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128 + 64 + 32 + 16 = 240</a:t>
            </a:r>
          </a:p>
        </p:txBody>
      </p:sp>
      <p:sp>
        <p:nvSpPr>
          <p:cNvPr id="756741" name="Rectangle 5"/>
          <p:cNvSpPr>
            <a:spLocks noChangeArrowheads="1"/>
          </p:cNvSpPr>
          <p:nvPr/>
        </p:nvSpPr>
        <p:spPr bwMode="auto">
          <a:xfrm>
            <a:off x="609600" y="4495800"/>
            <a:ext cx="7772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hlink"/>
              </a:buClr>
              <a:buSzPct val="75000"/>
              <a:buFont typeface="Wingdings" pitchFamily="2" charset="2"/>
              <a:buChar char="n"/>
            </a:pPr>
            <a:r>
              <a:rPr lang="en-US" altLang="zh-CN" sz="2800">
                <a:latin typeface="Tahoma" pitchFamily="34" charset="0"/>
              </a:rPr>
              <a:t>The subnet mask is: 255.255.255.240</a:t>
            </a:r>
          </a:p>
          <a:p>
            <a:pPr marL="342900" indent="-342900">
              <a:lnSpc>
                <a:spcPct val="90000"/>
              </a:lnSpc>
              <a:spcBef>
                <a:spcPct val="20000"/>
              </a:spcBef>
              <a:buClr>
                <a:schemeClr val="hlink"/>
              </a:buClr>
              <a:buSzPct val="75000"/>
              <a:buFont typeface="Wingdings" pitchFamily="2" charset="2"/>
              <a:buChar char="n"/>
            </a:pPr>
            <a:r>
              <a:rPr lang="en-US" altLang="zh-CN" sz="2800">
                <a:latin typeface="Tahoma" pitchFamily="34" charset="0"/>
              </a:rPr>
              <a:t>The subnet mask is used to reveal the subnet and host address fields in IP addresses.</a:t>
            </a:r>
          </a:p>
        </p:txBody>
      </p:sp>
      <p:grpSp>
        <p:nvGrpSpPr>
          <p:cNvPr id="2" name="Group 6"/>
          <p:cNvGrpSpPr>
            <a:grpSpLocks/>
          </p:cNvGrpSpPr>
          <p:nvPr/>
        </p:nvGrpSpPr>
        <p:grpSpPr bwMode="auto">
          <a:xfrm>
            <a:off x="5791200" y="3581400"/>
            <a:ext cx="1600200" cy="914400"/>
            <a:chOff x="3648" y="2256"/>
            <a:chExt cx="1008" cy="576"/>
          </a:xfrm>
        </p:grpSpPr>
        <p:sp>
          <p:nvSpPr>
            <p:cNvPr id="36871" name="Line 7"/>
            <p:cNvSpPr>
              <a:spLocks noChangeShapeType="1"/>
            </p:cNvSpPr>
            <p:nvPr/>
          </p:nvSpPr>
          <p:spPr bwMode="auto">
            <a:xfrm>
              <a:off x="4176" y="2448"/>
              <a:ext cx="480" cy="38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872" name="Rectangle 8"/>
            <p:cNvSpPr>
              <a:spLocks noChangeArrowheads="1"/>
            </p:cNvSpPr>
            <p:nvPr/>
          </p:nvSpPr>
          <p:spPr bwMode="auto">
            <a:xfrm>
              <a:off x="3648" y="2256"/>
              <a:ext cx="528" cy="336"/>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567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673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67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6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8" grpId="0" autoUpdateAnimBg="0"/>
      <p:bldP spid="756739" grpId="0" build="p" autoUpdateAnimBg="0"/>
      <p:bldP spid="756740" grpId="0" autoUpdateAnimBg="0"/>
      <p:bldP spid="756741"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eaLnBrk="1" hangingPunct="1"/>
            <a:r>
              <a:rPr lang="en-US" altLang="zh-CN" smtClean="0"/>
              <a:t>Step 5</a:t>
            </a:r>
          </a:p>
        </p:txBody>
      </p:sp>
      <p:sp>
        <p:nvSpPr>
          <p:cNvPr id="758787" name="Rectangle 3"/>
          <p:cNvSpPr>
            <a:spLocks noGrp="1" noChangeArrowheads="1"/>
          </p:cNvSpPr>
          <p:nvPr>
            <p:ph type="body" idx="1"/>
          </p:nvPr>
        </p:nvSpPr>
        <p:spPr>
          <a:xfrm>
            <a:off x="609600" y="1630363"/>
            <a:ext cx="8305800" cy="358775"/>
          </a:xfrm>
        </p:spPr>
        <p:txBody>
          <a:bodyPr/>
          <a:lstStyle/>
          <a:p>
            <a:pPr eaLnBrk="1" hangingPunct="1"/>
            <a:r>
              <a:rPr lang="en-US" altLang="zh-CN" sz="2400" smtClean="0"/>
              <a:t>Determine the ranges of host addresses</a:t>
            </a:r>
          </a:p>
        </p:txBody>
      </p:sp>
      <p:graphicFrame>
        <p:nvGraphicFramePr>
          <p:cNvPr id="758843" name="Group 59"/>
          <p:cNvGraphicFramePr>
            <a:graphicFrameLocks noGrp="1"/>
          </p:cNvGraphicFramePr>
          <p:nvPr/>
        </p:nvGraphicFramePr>
        <p:xfrm>
          <a:off x="914400" y="2090738"/>
          <a:ext cx="7924800" cy="4100517"/>
        </p:xfrm>
        <a:graphic>
          <a:graphicData uri="http://schemas.openxmlformats.org/drawingml/2006/table">
            <a:tbl>
              <a:tblPr/>
              <a:tblGrid>
                <a:gridCol w="162877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2074862">
                  <a:extLst>
                    <a:ext uri="{9D8B030D-6E8A-4147-A177-3AD203B41FA5}">
                      <a16:colId xmlns:a16="http://schemas.microsoft.com/office/drawing/2014/main" val="20002"/>
                    </a:ext>
                  </a:extLst>
                </a:gridCol>
                <a:gridCol w="2295525">
                  <a:extLst>
                    <a:ext uri="{9D8B030D-6E8A-4147-A177-3AD203B41FA5}">
                      <a16:colId xmlns:a16="http://schemas.microsoft.com/office/drawing/2014/main" val="20003"/>
                    </a:ext>
                  </a:extLst>
                </a:gridCol>
              </a:tblGrid>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Subnet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Subnet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Host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In 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.0 -.15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.16 - .31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.32 - .47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.48 - .63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.64 - .79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0101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.80 - .95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0110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.96 - .111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.112 - .127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58786"/>
                                        </p:tgtEl>
                                        <p:attrNameLst>
                                          <p:attrName>style.visibility</p:attrName>
                                        </p:attrNameLst>
                                      </p:cBhvr>
                                      <p:to>
                                        <p:strVal val="visible"/>
                                      </p:to>
                                    </p:set>
                                    <p:animEffect transition="in" filter="checkerboard(across)">
                                      <p:cBhvr>
                                        <p:cTn id="7" dur="500"/>
                                        <p:tgtEl>
                                          <p:spTgt spid="758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58787">
                                            <p:txEl>
                                              <p:pRg st="0" end="0"/>
                                            </p:txEl>
                                          </p:spTgt>
                                        </p:tgtEl>
                                        <p:attrNameLst>
                                          <p:attrName>style.visibility</p:attrName>
                                        </p:attrNameLst>
                                      </p:cBhvr>
                                      <p:to>
                                        <p:strVal val="visible"/>
                                      </p:to>
                                    </p:set>
                                    <p:animEffect transition="in" filter="checkerboard(across)">
                                      <p:cBhvr>
                                        <p:cTn id="12" dur="500"/>
                                        <p:tgtEl>
                                          <p:spTgt spid="7587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58843"/>
                                        </p:tgtEl>
                                        <p:attrNameLst>
                                          <p:attrName>style.visibility</p:attrName>
                                        </p:attrNameLst>
                                      </p:cBhvr>
                                      <p:to>
                                        <p:strVal val="visible"/>
                                      </p:to>
                                    </p:set>
                                    <p:anim calcmode="lin" valueType="num">
                                      <p:cBhvr additive="base">
                                        <p:cTn id="17" dur="500" fill="hold"/>
                                        <p:tgtEl>
                                          <p:spTgt spid="758843"/>
                                        </p:tgtEl>
                                        <p:attrNameLst>
                                          <p:attrName>ppt_x</p:attrName>
                                        </p:attrNameLst>
                                      </p:cBhvr>
                                      <p:tavLst>
                                        <p:tav tm="0">
                                          <p:val>
                                            <p:strVal val="#ppt_x"/>
                                          </p:val>
                                        </p:tav>
                                        <p:tav tm="100000">
                                          <p:val>
                                            <p:strVal val="#ppt_x"/>
                                          </p:val>
                                        </p:tav>
                                      </p:tavLst>
                                    </p:anim>
                                    <p:anim calcmode="lin" valueType="num">
                                      <p:cBhvr additive="base">
                                        <p:cTn id="18" dur="500" fill="hold"/>
                                        <p:tgtEl>
                                          <p:spTgt spid="7588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6" grpId="0" autoUpdateAnimBg="0"/>
      <p:bldP spid="758787"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eaLnBrk="1" hangingPunct="1"/>
            <a:r>
              <a:rPr lang="en-US" altLang="zh-CN" smtClean="0"/>
              <a:t>Step 5 continued</a:t>
            </a:r>
            <a:r>
              <a:rPr lang="en-US" altLang="zh-CN" smtClean="0">
                <a:latin typeface="Tahoma" pitchFamily="34" charset="0"/>
              </a:rPr>
              <a:t>…</a:t>
            </a:r>
            <a:endParaRPr lang="en-US" altLang="zh-CN" smtClean="0"/>
          </a:p>
        </p:txBody>
      </p:sp>
      <p:graphicFrame>
        <p:nvGraphicFramePr>
          <p:cNvPr id="760887" name="Group 55"/>
          <p:cNvGraphicFramePr>
            <a:graphicFrameLocks noGrp="1"/>
          </p:cNvGraphicFramePr>
          <p:nvPr/>
        </p:nvGraphicFramePr>
        <p:xfrm>
          <a:off x="533400" y="2057400"/>
          <a:ext cx="8305800" cy="3840480"/>
        </p:xfrm>
        <a:graphic>
          <a:graphicData uri="http://schemas.openxmlformats.org/drawingml/2006/table">
            <a:tbl>
              <a:tblPr/>
              <a:tblGrid>
                <a:gridCol w="2076450">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2076450">
                  <a:extLst>
                    <a:ext uri="{9D8B030D-6E8A-4147-A177-3AD203B41FA5}">
                      <a16:colId xmlns:a16="http://schemas.microsoft.com/office/drawing/2014/main" val="20002"/>
                    </a:ext>
                  </a:extLst>
                </a:gridCol>
                <a:gridCol w="2076450">
                  <a:extLst>
                    <a:ext uri="{9D8B030D-6E8A-4147-A177-3AD203B41FA5}">
                      <a16:colId xmlns:a16="http://schemas.microsoft.com/office/drawing/2014/main" val="20003"/>
                    </a:ext>
                  </a:extLst>
                </a:gridCol>
              </a:tblGrid>
              <a:tr h="152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Subnet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Subnet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Host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In 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.128 -.143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.144 - .159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81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.160 - .175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.176 - .191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97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.192 - .207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81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.208 - .223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.224 - .239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81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.240 - .255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60834"/>
                                        </p:tgtEl>
                                        <p:attrNameLst>
                                          <p:attrName>style.visibility</p:attrName>
                                        </p:attrNameLst>
                                      </p:cBhvr>
                                      <p:to>
                                        <p:strVal val="visible"/>
                                      </p:to>
                                    </p:set>
                                    <p:animEffect transition="in" filter="randombar(horizontal)">
                                      <p:cBhvr>
                                        <p:cTn id="7" dur="500"/>
                                        <p:tgtEl>
                                          <p:spTgt spid="760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760887"/>
                                        </p:tgtEl>
                                        <p:attrNameLst>
                                          <p:attrName>style.visibility</p:attrName>
                                        </p:attrNameLst>
                                      </p:cBhvr>
                                      <p:to>
                                        <p:strVal val="visible"/>
                                      </p:to>
                                    </p:set>
                                    <p:animEffect transition="in" filter="randombar(horizontal)">
                                      <p:cBhvr>
                                        <p:cTn id="12" dur="500"/>
                                        <p:tgtEl>
                                          <p:spTgt spid="760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3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mtClean="0"/>
              <a:t>Step 5 continued</a:t>
            </a:r>
            <a:r>
              <a:rPr lang="en-US" altLang="zh-CN" smtClean="0">
                <a:latin typeface="Tahoma" pitchFamily="34" charset="0"/>
              </a:rPr>
              <a:t>…</a:t>
            </a:r>
            <a:endParaRPr lang="en-US" altLang="zh-CN" smtClean="0"/>
          </a:p>
        </p:txBody>
      </p:sp>
      <p:sp>
        <p:nvSpPr>
          <p:cNvPr id="39939" name="Rectangle 3"/>
          <p:cNvSpPr>
            <a:spLocks noGrp="1" noChangeArrowheads="1"/>
          </p:cNvSpPr>
          <p:nvPr>
            <p:ph type="body" idx="1"/>
          </p:nvPr>
        </p:nvSpPr>
        <p:spPr>
          <a:xfrm>
            <a:off x="566738" y="1752600"/>
            <a:ext cx="8577262" cy="4267200"/>
          </a:xfrm>
        </p:spPr>
        <p:txBody>
          <a:bodyPr/>
          <a:lstStyle/>
          <a:p>
            <a:pPr marL="454025" indent="-454025" eaLnBrk="1" hangingPunct="1">
              <a:lnSpc>
                <a:spcPct val="150000"/>
              </a:lnSpc>
            </a:pPr>
            <a:r>
              <a:rPr lang="en-US" altLang="zh-CN" sz="3200" smtClean="0"/>
              <a:t>16 </a:t>
            </a:r>
            <a:r>
              <a:rPr lang="en-US" altLang="zh-CN" sz="3200" i="1" u="sng" smtClean="0"/>
              <a:t>possible</a:t>
            </a:r>
            <a:r>
              <a:rPr lang="en-US" altLang="zh-CN" sz="3200" smtClean="0"/>
              <a:t> subnets.</a:t>
            </a:r>
          </a:p>
          <a:p>
            <a:pPr marL="454025" indent="-454025" eaLnBrk="1" hangingPunct="1">
              <a:lnSpc>
                <a:spcPct val="150000"/>
              </a:lnSpc>
            </a:pPr>
            <a:r>
              <a:rPr lang="en-US" altLang="zh-CN" sz="3200" smtClean="0"/>
              <a:t>16 </a:t>
            </a:r>
            <a:r>
              <a:rPr lang="en-US" altLang="zh-CN" sz="3200" i="1" u="sng" smtClean="0"/>
              <a:t>possible</a:t>
            </a:r>
            <a:r>
              <a:rPr lang="en-US" altLang="zh-CN" sz="3200" smtClean="0"/>
              <a:t> hosts on each subnet</a:t>
            </a:r>
          </a:p>
          <a:p>
            <a:pPr marL="454025" indent="-454025" eaLnBrk="1" hangingPunct="1">
              <a:lnSpc>
                <a:spcPct val="150000"/>
              </a:lnSpc>
            </a:pPr>
            <a:r>
              <a:rPr lang="en-US" altLang="zh-CN" sz="3200" smtClean="0"/>
              <a:t>14 </a:t>
            </a:r>
            <a:r>
              <a:rPr lang="en-US" altLang="zh-CN" sz="3200" i="1" u="sng" smtClean="0"/>
              <a:t>available</a:t>
            </a:r>
            <a:r>
              <a:rPr lang="en-US" altLang="zh-CN" sz="3200" smtClean="0"/>
              <a:t> subnets</a:t>
            </a:r>
          </a:p>
          <a:p>
            <a:pPr marL="454025" indent="-454025" eaLnBrk="1" hangingPunct="1">
              <a:lnSpc>
                <a:spcPct val="150000"/>
              </a:lnSpc>
            </a:pPr>
            <a:r>
              <a:rPr lang="en-US" altLang="zh-CN" sz="3200" smtClean="0"/>
              <a:t>14 </a:t>
            </a:r>
            <a:r>
              <a:rPr lang="en-US" altLang="zh-CN" sz="3200" i="1" u="sng" smtClean="0"/>
              <a:t>available </a:t>
            </a:r>
            <a:r>
              <a:rPr lang="en-US" altLang="zh-CN" sz="3200" smtClean="0"/>
              <a:t>hosts on each subnet</a:t>
            </a:r>
          </a:p>
        </p:txBody>
      </p:sp>
    </p:spTree>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050"/>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12291" name="Rectangle 2051"/>
          <p:cNvSpPr>
            <a:spLocks noGrp="1" noChangeArrowheads="1"/>
          </p:cNvSpPr>
          <p:nvPr>
            <p:ph type="body" idx="1"/>
          </p:nvPr>
        </p:nvSpPr>
        <p:spPr>
          <a:xfrm>
            <a:off x="571500" y="1643063"/>
            <a:ext cx="8382000" cy="4114800"/>
          </a:xfrm>
        </p:spPr>
        <p:txBody>
          <a:bodyPr/>
          <a:lstStyle/>
          <a:p>
            <a:pPr eaLnBrk="1" hangingPunct="1">
              <a:lnSpc>
                <a:spcPct val="120000"/>
              </a:lnSpc>
            </a:pPr>
            <a:r>
              <a:rPr lang="en-US" altLang="zh-CN" sz="2600" dirty="0" smtClean="0"/>
              <a:t>Overview of the Network Layer</a:t>
            </a:r>
          </a:p>
          <a:p>
            <a:pPr eaLnBrk="1" hangingPunct="1">
              <a:lnSpc>
                <a:spcPct val="120000"/>
              </a:lnSpc>
            </a:pPr>
            <a:r>
              <a:rPr lang="en-US" altLang="zh-CN" sz="2600" dirty="0" smtClean="0">
                <a:solidFill>
                  <a:srgbClr val="006600"/>
                </a:solidFill>
              </a:rPr>
              <a:t>IP Addresses and Subnets</a:t>
            </a:r>
          </a:p>
          <a:p>
            <a:pPr eaLnBrk="1" hangingPunct="1">
              <a:lnSpc>
                <a:spcPct val="120000"/>
              </a:lnSpc>
            </a:pPr>
            <a:r>
              <a:rPr lang="en-US" altLang="zh-CN" sz="2600" dirty="0" smtClean="0"/>
              <a:t>Layer 3 Devices </a:t>
            </a:r>
          </a:p>
          <a:p>
            <a:pPr eaLnBrk="1" hangingPunct="1">
              <a:lnSpc>
                <a:spcPct val="130000"/>
              </a:lnSpc>
            </a:pPr>
            <a:r>
              <a:rPr lang="en-US" altLang="zh-CN" sz="2600" dirty="0" smtClean="0"/>
              <a:t>ARP Protocol</a:t>
            </a:r>
          </a:p>
          <a:p>
            <a:pPr eaLnBrk="1" hangingPunct="1">
              <a:lnSpc>
                <a:spcPct val="130000"/>
              </a:lnSpc>
            </a:pPr>
            <a:r>
              <a:rPr lang="en-US" altLang="zh-CN" sz="2600" dirty="0" smtClean="0"/>
              <a:t>Network Layer Services</a:t>
            </a:r>
          </a:p>
          <a:p>
            <a:pPr eaLnBrk="1" hangingPunct="1">
              <a:lnSpc>
                <a:spcPct val="130000"/>
              </a:lnSpc>
            </a:pPr>
            <a:r>
              <a:rPr lang="en-US" altLang="zh-CN" sz="2600" dirty="0" smtClean="0"/>
              <a:t>Routed and Routing Protocols</a:t>
            </a:r>
          </a:p>
          <a:p>
            <a:pPr eaLnBrk="1" hangingPunct="1">
              <a:lnSpc>
                <a:spcPct val="130000"/>
              </a:lnSpc>
            </a:pPr>
            <a:r>
              <a:rPr lang="en-US" altLang="zh-CN" sz="2600" dirty="0" smtClean="0"/>
              <a:t>VLSM</a:t>
            </a:r>
          </a:p>
          <a:p>
            <a:pPr eaLnBrk="1" hangingPunct="1">
              <a:lnSpc>
                <a:spcPct val="130000"/>
              </a:lnSpc>
            </a:pPr>
            <a:r>
              <a:rPr lang="en-US" altLang="zh-CN" sz="2600" dirty="0"/>
              <a:t>ICMP</a:t>
            </a:r>
            <a:endParaRPr lang="en-US" altLang="zh-CN" sz="2600" dirty="0" smtClean="0"/>
          </a:p>
        </p:txBody>
      </p:sp>
    </p:spTree>
  </p:cSld>
  <p:clrMapOvr>
    <a:masterClrMapping/>
  </p:clrMapOvr>
  <p:transition spd="med">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eaLnBrk="1" hangingPunct="1"/>
            <a:r>
              <a:rPr lang="en-US" altLang="zh-CN" sz="3000" smtClean="0"/>
              <a:t>Figuring Subnet Network Addresses</a:t>
            </a:r>
          </a:p>
        </p:txBody>
      </p:sp>
      <p:sp>
        <p:nvSpPr>
          <p:cNvPr id="764931" name="Rectangle 3"/>
          <p:cNvSpPr>
            <a:spLocks noGrp="1" noChangeArrowheads="1"/>
          </p:cNvSpPr>
          <p:nvPr>
            <p:ph type="body" idx="1"/>
          </p:nvPr>
        </p:nvSpPr>
        <p:spPr/>
        <p:txBody>
          <a:bodyPr/>
          <a:lstStyle/>
          <a:p>
            <a:pPr marL="454025" indent="-454025" eaLnBrk="1" hangingPunct="1">
              <a:lnSpc>
                <a:spcPct val="90000"/>
              </a:lnSpc>
            </a:pPr>
            <a:r>
              <a:rPr lang="en-US" altLang="zh-CN" smtClean="0"/>
              <a:t>Step #1:  Change the IP host address to binary.</a:t>
            </a:r>
          </a:p>
          <a:p>
            <a:pPr marL="454025" indent="-454025" eaLnBrk="1" hangingPunct="1">
              <a:lnSpc>
                <a:spcPct val="90000"/>
              </a:lnSpc>
            </a:pPr>
            <a:r>
              <a:rPr lang="en-US" altLang="zh-CN" smtClean="0"/>
              <a:t>Step #2:  Change the subnet mask to binary.</a:t>
            </a:r>
          </a:p>
          <a:p>
            <a:pPr marL="454025" indent="-454025" eaLnBrk="1" hangingPunct="1">
              <a:lnSpc>
                <a:spcPct val="90000"/>
              </a:lnSpc>
            </a:pPr>
            <a:r>
              <a:rPr lang="en-US" altLang="zh-CN" smtClean="0"/>
              <a:t>Step #3:  Use the boolean operator AND to combine the two.</a:t>
            </a:r>
          </a:p>
          <a:p>
            <a:pPr marL="454025" indent="-454025" eaLnBrk="1" hangingPunct="1">
              <a:lnSpc>
                <a:spcPct val="90000"/>
              </a:lnSpc>
            </a:pPr>
            <a:r>
              <a:rPr lang="en-US" altLang="zh-CN" smtClean="0"/>
              <a:t>Step #4:  Convert the network binary address to dotted decimal.</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64930"/>
                                        </p:tgtEl>
                                        <p:attrNameLst>
                                          <p:attrName>style.visibility</p:attrName>
                                        </p:attrNameLst>
                                      </p:cBhvr>
                                      <p:to>
                                        <p:strVal val="visible"/>
                                      </p:to>
                                    </p:set>
                                    <p:animEffect transition="in" filter="randombar(horizontal)">
                                      <p:cBhvr>
                                        <p:cTn id="7" dur="500"/>
                                        <p:tgtEl>
                                          <p:spTgt spid="764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64931">
                                            <p:txEl>
                                              <p:pRg st="0" end="0"/>
                                            </p:txEl>
                                          </p:spTgt>
                                        </p:tgtEl>
                                        <p:attrNameLst>
                                          <p:attrName>style.visibility</p:attrName>
                                        </p:attrNameLst>
                                      </p:cBhvr>
                                      <p:to>
                                        <p:strVal val="visible"/>
                                      </p:to>
                                    </p:set>
                                    <p:animEffect transition="in" filter="randombar(horizontal)">
                                      <p:cBhvr>
                                        <p:cTn id="12" dur="500"/>
                                        <p:tgtEl>
                                          <p:spTgt spid="7649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64931">
                                            <p:txEl>
                                              <p:pRg st="1" end="1"/>
                                            </p:txEl>
                                          </p:spTgt>
                                        </p:tgtEl>
                                        <p:attrNameLst>
                                          <p:attrName>style.visibility</p:attrName>
                                        </p:attrNameLst>
                                      </p:cBhvr>
                                      <p:to>
                                        <p:strVal val="visible"/>
                                      </p:to>
                                    </p:set>
                                    <p:animEffect transition="in" filter="randombar(horizontal)">
                                      <p:cBhvr>
                                        <p:cTn id="17" dur="500"/>
                                        <p:tgtEl>
                                          <p:spTgt spid="7649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64931">
                                            <p:txEl>
                                              <p:pRg st="2" end="2"/>
                                            </p:txEl>
                                          </p:spTgt>
                                        </p:tgtEl>
                                        <p:attrNameLst>
                                          <p:attrName>style.visibility</p:attrName>
                                        </p:attrNameLst>
                                      </p:cBhvr>
                                      <p:to>
                                        <p:strVal val="visible"/>
                                      </p:to>
                                    </p:set>
                                    <p:animEffect transition="in" filter="randombar(horizontal)">
                                      <p:cBhvr>
                                        <p:cTn id="22" dur="500"/>
                                        <p:tgtEl>
                                          <p:spTgt spid="76493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64931">
                                            <p:txEl>
                                              <p:pRg st="3" end="3"/>
                                            </p:txEl>
                                          </p:spTgt>
                                        </p:tgtEl>
                                        <p:attrNameLst>
                                          <p:attrName>style.visibility</p:attrName>
                                        </p:attrNameLst>
                                      </p:cBhvr>
                                      <p:to>
                                        <p:strVal val="visible"/>
                                      </p:to>
                                    </p:set>
                                    <p:animEffect transition="in" filter="randombar(horizontal)">
                                      <p:cBhvr>
                                        <p:cTn id="27" dur="500"/>
                                        <p:tgtEl>
                                          <p:spTgt spid="7649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0" grpId="0" autoUpdateAnimBg="0"/>
      <p:bldP spid="764931" grpId="0" build="p" bldLvl="3"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eaLnBrk="1" hangingPunct="1"/>
            <a:r>
              <a:rPr lang="en-US" altLang="zh-CN" sz="3000" smtClean="0"/>
              <a:t>Figuring Subnet Network Addresses</a:t>
            </a:r>
          </a:p>
        </p:txBody>
      </p:sp>
      <p:sp>
        <p:nvSpPr>
          <p:cNvPr id="766979" name="Text Box 3"/>
          <p:cNvSpPr txBox="1">
            <a:spLocks noChangeArrowheads="1"/>
          </p:cNvSpPr>
          <p:nvPr/>
        </p:nvSpPr>
        <p:spPr bwMode="auto">
          <a:xfrm>
            <a:off x="1371600" y="1703388"/>
            <a:ext cx="60198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ahoma" pitchFamily="34" charset="0"/>
              </a:rPr>
              <a:t>IP Host			172.16.2.120</a:t>
            </a:r>
          </a:p>
          <a:p>
            <a:pPr eaLnBrk="1" hangingPunct="1">
              <a:spcBef>
                <a:spcPct val="50000"/>
              </a:spcBef>
            </a:pPr>
            <a:r>
              <a:rPr lang="en-US" altLang="zh-CN" sz="2400">
                <a:latin typeface="Tahoma" pitchFamily="34" charset="0"/>
              </a:rPr>
              <a:t>Subnet Mask			255.255.255.0</a:t>
            </a:r>
          </a:p>
        </p:txBody>
      </p:sp>
      <p:sp>
        <p:nvSpPr>
          <p:cNvPr id="766980" name="Text Box 4"/>
          <p:cNvSpPr txBox="1">
            <a:spLocks noChangeArrowheads="1"/>
          </p:cNvSpPr>
          <p:nvPr/>
        </p:nvSpPr>
        <p:spPr bwMode="auto">
          <a:xfrm>
            <a:off x="1066800" y="2781300"/>
            <a:ext cx="678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10101100.00010000.00000010.01111000</a:t>
            </a:r>
          </a:p>
        </p:txBody>
      </p:sp>
      <p:grpSp>
        <p:nvGrpSpPr>
          <p:cNvPr id="2" name="Group 5"/>
          <p:cNvGrpSpPr>
            <a:grpSpLocks/>
          </p:cNvGrpSpPr>
          <p:nvPr/>
        </p:nvGrpSpPr>
        <p:grpSpPr bwMode="auto">
          <a:xfrm>
            <a:off x="990600" y="3314700"/>
            <a:ext cx="6934200" cy="609600"/>
            <a:chOff x="624" y="2352"/>
            <a:chExt cx="4368" cy="384"/>
          </a:xfrm>
        </p:grpSpPr>
        <p:sp>
          <p:nvSpPr>
            <p:cNvPr id="41994" name="Text Box 6"/>
            <p:cNvSpPr txBox="1">
              <a:spLocks noChangeArrowheads="1"/>
            </p:cNvSpPr>
            <p:nvPr/>
          </p:nvSpPr>
          <p:spPr bwMode="auto">
            <a:xfrm>
              <a:off x="672" y="2352"/>
              <a:ext cx="43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11111111.11111111.11111111.00000000</a:t>
              </a:r>
            </a:p>
          </p:txBody>
        </p:sp>
        <p:sp>
          <p:nvSpPr>
            <p:cNvPr id="41995" name="Line 7"/>
            <p:cNvSpPr>
              <a:spLocks noChangeShapeType="1"/>
            </p:cNvSpPr>
            <p:nvPr/>
          </p:nvSpPr>
          <p:spPr bwMode="auto">
            <a:xfrm>
              <a:off x="624" y="2736"/>
              <a:ext cx="432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66984" name="Text Box 8"/>
          <p:cNvSpPr txBox="1">
            <a:spLocks noChangeArrowheads="1"/>
          </p:cNvSpPr>
          <p:nvPr/>
        </p:nvSpPr>
        <p:spPr bwMode="auto">
          <a:xfrm>
            <a:off x="990600" y="40767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10101100.00010000.00000010.00000000</a:t>
            </a:r>
          </a:p>
        </p:txBody>
      </p:sp>
      <p:sp>
        <p:nvSpPr>
          <p:cNvPr id="766985" name="Text Box 9"/>
          <p:cNvSpPr txBox="1">
            <a:spLocks noChangeArrowheads="1"/>
          </p:cNvSpPr>
          <p:nvPr/>
        </p:nvSpPr>
        <p:spPr bwMode="auto">
          <a:xfrm>
            <a:off x="3429000" y="46101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400">
                <a:latin typeface="Tahoma" pitchFamily="34" charset="0"/>
              </a:rPr>
              <a:t>172.16.2.0</a:t>
            </a:r>
          </a:p>
        </p:txBody>
      </p:sp>
      <p:sp>
        <p:nvSpPr>
          <p:cNvPr id="766986" name="Text Box 10"/>
          <p:cNvSpPr txBox="1">
            <a:spLocks noChangeArrowheads="1"/>
          </p:cNvSpPr>
          <p:nvPr/>
        </p:nvSpPr>
        <p:spPr bwMode="auto">
          <a:xfrm>
            <a:off x="533400" y="4991100"/>
            <a:ext cx="8077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accent2"/>
              </a:buClr>
              <a:buFont typeface="Wingdings" pitchFamily="2" charset="2"/>
              <a:buChar char="p"/>
            </a:pPr>
            <a:r>
              <a:rPr lang="en-US" altLang="zh-CN" sz="2400">
                <a:latin typeface="Tahoma" pitchFamily="34" charset="0"/>
              </a:rPr>
              <a:t>This is the subnet network address</a:t>
            </a:r>
          </a:p>
          <a:p>
            <a:pPr eaLnBrk="1" hangingPunct="1">
              <a:spcBef>
                <a:spcPct val="50000"/>
              </a:spcBef>
              <a:buClr>
                <a:schemeClr val="accent2"/>
              </a:buClr>
              <a:buFont typeface="Wingdings" pitchFamily="2" charset="2"/>
              <a:buChar char="p"/>
            </a:pPr>
            <a:r>
              <a:rPr lang="en-US" altLang="zh-CN" sz="2400">
                <a:latin typeface="Tahoma" pitchFamily="34" charset="0"/>
              </a:rPr>
              <a:t>It can help determine path.</a:t>
            </a:r>
          </a:p>
        </p:txBody>
      </p:sp>
      <p:sp>
        <p:nvSpPr>
          <p:cNvPr id="766987" name="Text Box 11"/>
          <p:cNvSpPr txBox="1">
            <a:spLocks noChangeArrowheads="1"/>
          </p:cNvSpPr>
          <p:nvPr/>
        </p:nvSpPr>
        <p:spPr bwMode="auto">
          <a:xfrm>
            <a:off x="228600" y="33909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ahoma" pitchFamily="34" charset="0"/>
              </a:rPr>
              <a:t>AND</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669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69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69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69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6698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76698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766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8" grpId="0" autoUpdateAnimBg="0"/>
      <p:bldP spid="766979" grpId="0" autoUpdateAnimBg="0"/>
      <p:bldP spid="766980" grpId="0" autoUpdateAnimBg="0"/>
      <p:bldP spid="766984" grpId="0" autoUpdateAnimBg="0"/>
      <p:bldP spid="766985" grpId="0" autoUpdateAnimBg="0"/>
      <p:bldP spid="766986" grpId="0" autoUpdateAnimBg="0"/>
      <p:bldP spid="76698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051"/>
          <p:cNvSpPr>
            <a:spLocks noChangeArrowheads="1"/>
          </p:cNvSpPr>
          <p:nvPr/>
        </p:nvSpPr>
        <p:spPr bwMode="auto">
          <a:xfrm>
            <a:off x="381000" y="5072063"/>
            <a:ext cx="8763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SzPct val="90000"/>
              <a:buFont typeface="Wingdings" pitchFamily="2" charset="2"/>
              <a:buChar char="n"/>
            </a:pPr>
            <a:r>
              <a:rPr lang="en-US" altLang="zh-CN" sz="2400" b="1">
                <a:latin typeface="Times New Roman" pitchFamily="18" charset="0"/>
              </a:rPr>
              <a:t> In order to find the network ID of a subnet, the router must take the IP address, and the subnet mask, and logically, AND them together</a:t>
            </a:r>
            <a:endParaRPr lang="en-US" altLang="zh-CN" sz="2400">
              <a:latin typeface="Times New Roman" pitchFamily="18" charset="0"/>
            </a:endParaRPr>
          </a:p>
        </p:txBody>
      </p:sp>
      <p:pic>
        <p:nvPicPr>
          <p:cNvPr id="2" name="图片 1"/>
          <p:cNvPicPr>
            <a:picLocks noChangeAspect="1"/>
          </p:cNvPicPr>
          <p:nvPr/>
        </p:nvPicPr>
        <p:blipFill>
          <a:blip r:embed="rId3"/>
          <a:stretch>
            <a:fillRect/>
          </a:stretch>
        </p:blipFill>
        <p:spPr>
          <a:xfrm>
            <a:off x="0" y="-1"/>
            <a:ext cx="9144000" cy="5003653"/>
          </a:xfrm>
          <a:prstGeom prst="rect">
            <a:avLst/>
          </a:prstGeom>
        </p:spPr>
      </p:pic>
    </p:spTree>
  </p:cSld>
  <p:clrMapOvr>
    <a:masterClrMapping/>
  </p:clrMapOvr>
  <p:transition spd="med">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914400" y="2438400"/>
            <a:ext cx="73914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pPr>
            <a:r>
              <a:rPr lang="en-US" altLang="zh-CN" sz="3200">
                <a:latin typeface="Times New Roman" pitchFamily="18" charset="0"/>
              </a:rPr>
              <a:t>Given 195.137.92.0 and needing 8 usable subnets, find the subnetwork numbers, the ranges of host numbers, and subnetwork broadcast numbers.</a:t>
            </a:r>
          </a:p>
        </p:txBody>
      </p:sp>
      <p:sp>
        <p:nvSpPr>
          <p:cNvPr id="44035" name="Rectangle 5"/>
          <p:cNvSpPr>
            <a:spLocks noGrp="1" noChangeArrowheads="1"/>
          </p:cNvSpPr>
          <p:nvPr>
            <p:ph type="title" idx="4294967295"/>
          </p:nvPr>
        </p:nvSpPr>
        <p:spPr/>
        <p:txBody>
          <a:bodyPr/>
          <a:lstStyle/>
          <a:p>
            <a:pPr eaLnBrk="1" hangingPunct="1"/>
            <a:r>
              <a:rPr lang="en-US" altLang="zh-CN" sz="3000" smtClean="0"/>
              <a:t>Practice: IP Addressing Problems</a:t>
            </a:r>
            <a:endParaRPr lang="zh-CN" altLang="en-US" sz="3000" smtClean="0"/>
          </a:p>
        </p:txBody>
      </p:sp>
    </p:spTree>
  </p:cSld>
  <p:clrMapOvr>
    <a:masterClrMapping/>
  </p:clrMapOvr>
  <p:transition spd="med">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23850" y="1773238"/>
            <a:ext cx="86868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IP Address is a class C. Default subnet mask is 255.255.255.0. We need to extend the network number by enough bits to give 8 usable subnets.</a:t>
            </a:r>
          </a:p>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Stealing 2 bits yields 2 usable subnets, stealing 3 bits yields 6 usable subnets, so we must steal 4 bits to get 14 usable subnets, of which we needed 8. </a:t>
            </a:r>
          </a:p>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This makes the subnet mask 255.255.255.240. So the Network number is 195.137.92.NNNN HHHH where Ns stand for network extension bits (subnets) and Hs stand for host numbers.</a:t>
            </a:r>
          </a:p>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Next we must number the subnets; there are 16 combinations of 4 bit binary numbers but they retain their place value within the last octet.</a:t>
            </a:r>
          </a:p>
        </p:txBody>
      </p:sp>
      <p:sp>
        <p:nvSpPr>
          <p:cNvPr id="45059" name="Rectangle 3"/>
          <p:cNvSpPr>
            <a:spLocks noGrp="1" noChangeArrowheads="1"/>
          </p:cNvSpPr>
          <p:nvPr>
            <p:ph type="title" idx="4294967295"/>
          </p:nvPr>
        </p:nvSpPr>
        <p:spPr>
          <a:xfrm>
            <a:off x="428625" y="714375"/>
            <a:ext cx="7853363" cy="738188"/>
          </a:xfrm>
        </p:spPr>
        <p:txBody>
          <a:bodyPr/>
          <a:lstStyle/>
          <a:p>
            <a:pPr eaLnBrk="1" hangingPunct="1"/>
            <a:r>
              <a:rPr lang="en-US" altLang="zh-CN" sz="4800" b="1" smtClean="0">
                <a:solidFill>
                  <a:schemeClr val="tx1"/>
                </a:solidFill>
                <a:latin typeface="Times New Roman" pitchFamily="18" charset="0"/>
              </a:rPr>
              <a:t>Solution</a:t>
            </a:r>
            <a:endParaRPr lang="zh-CN" altLang="en-US" sz="4800" smtClean="0"/>
          </a:p>
        </p:txBody>
      </p:sp>
    </p:spTree>
  </p:cSld>
  <p:clrMapOvr>
    <a:masterClrMapping/>
  </p:clrMapOvr>
  <p:transition spd="med">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46083" name="Rectangle 1027"/>
          <p:cNvSpPr>
            <a:spLocks noGrp="1" noChangeArrowheads="1"/>
          </p:cNvSpPr>
          <p:nvPr>
            <p:ph type="body" idx="1"/>
          </p:nvPr>
        </p:nvSpPr>
        <p:spPr>
          <a:xfrm>
            <a:off x="428625" y="1643063"/>
            <a:ext cx="8382000" cy="4114800"/>
          </a:xfrm>
        </p:spPr>
        <p:txBody>
          <a:bodyPr/>
          <a:lstStyle/>
          <a:p>
            <a:pPr eaLnBrk="1" hangingPunct="1">
              <a:lnSpc>
                <a:spcPct val="120000"/>
              </a:lnSpc>
            </a:pPr>
            <a:r>
              <a:rPr lang="en-US" altLang="zh-CN" sz="2600" dirty="0" smtClean="0"/>
              <a:t>Overview of the Network Layer</a:t>
            </a:r>
          </a:p>
          <a:p>
            <a:pPr eaLnBrk="1" hangingPunct="1">
              <a:lnSpc>
                <a:spcPct val="120000"/>
              </a:lnSpc>
            </a:pPr>
            <a:r>
              <a:rPr lang="en-US" altLang="zh-CN" sz="2600" dirty="0" smtClean="0"/>
              <a:t>IP addresses and Subnets</a:t>
            </a:r>
          </a:p>
          <a:p>
            <a:pPr eaLnBrk="1" hangingPunct="1">
              <a:lnSpc>
                <a:spcPct val="120000"/>
              </a:lnSpc>
            </a:pPr>
            <a:r>
              <a:rPr lang="en-US" altLang="zh-CN" sz="2600" dirty="0" smtClean="0">
                <a:solidFill>
                  <a:srgbClr val="006600"/>
                </a:solidFill>
              </a:rPr>
              <a:t>Layer 3 Devices</a:t>
            </a:r>
            <a:r>
              <a:rPr lang="en-US" altLang="zh-CN" sz="2600" dirty="0" smtClean="0"/>
              <a:t> </a:t>
            </a:r>
          </a:p>
          <a:p>
            <a:pPr eaLnBrk="1" hangingPunct="1">
              <a:lnSpc>
                <a:spcPct val="130000"/>
              </a:lnSpc>
            </a:pPr>
            <a:r>
              <a:rPr lang="en-US" altLang="zh-CN" sz="2600" dirty="0" smtClean="0"/>
              <a:t>ARP Protocol</a:t>
            </a:r>
          </a:p>
          <a:p>
            <a:pPr eaLnBrk="1" hangingPunct="1">
              <a:lnSpc>
                <a:spcPct val="130000"/>
              </a:lnSpc>
            </a:pPr>
            <a:r>
              <a:rPr lang="en-US" altLang="zh-CN" sz="2600" dirty="0" smtClean="0"/>
              <a:t>Network Layer Services</a:t>
            </a:r>
          </a:p>
          <a:p>
            <a:pPr eaLnBrk="1" hangingPunct="1">
              <a:lnSpc>
                <a:spcPct val="130000"/>
              </a:lnSpc>
            </a:pPr>
            <a:r>
              <a:rPr lang="en-US" altLang="zh-CN" sz="2600" dirty="0" smtClean="0"/>
              <a:t>Routed and Routing Protocols</a:t>
            </a:r>
          </a:p>
          <a:p>
            <a:pPr eaLnBrk="1" hangingPunct="1">
              <a:lnSpc>
                <a:spcPct val="130000"/>
              </a:lnSpc>
            </a:pPr>
            <a:r>
              <a:rPr lang="en-US" altLang="zh-CN" sz="2600" dirty="0" smtClean="0"/>
              <a:t>VLSM</a:t>
            </a:r>
          </a:p>
          <a:p>
            <a:pPr eaLnBrk="1" hangingPunct="1">
              <a:lnSpc>
                <a:spcPct val="130000"/>
              </a:lnSpc>
            </a:pPr>
            <a:r>
              <a:rPr lang="en-US" altLang="zh-CN" sz="2600" dirty="0"/>
              <a:t>ICMP</a:t>
            </a:r>
            <a:endParaRPr lang="en-US" altLang="zh-CN" sz="2600" dirty="0" smtClean="0"/>
          </a:p>
        </p:txBody>
      </p:sp>
    </p:spTree>
  </p:cSld>
  <p:clrMapOvr>
    <a:masterClrMapping/>
  </p:clrMapOvr>
  <p:transition spd="med">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71500" y="285750"/>
            <a:ext cx="7793038" cy="1143000"/>
          </a:xfrm>
        </p:spPr>
        <p:txBody>
          <a:bodyPr/>
          <a:lstStyle/>
          <a:p>
            <a:pPr eaLnBrk="1" hangingPunct="1"/>
            <a:r>
              <a:rPr lang="en-US" altLang="zh-CN" smtClean="0"/>
              <a:t>Path determination</a:t>
            </a:r>
          </a:p>
        </p:txBody>
      </p:sp>
      <p:sp>
        <p:nvSpPr>
          <p:cNvPr id="779267" name="Rectangle 3"/>
          <p:cNvSpPr>
            <a:spLocks noGrp="1" noChangeArrowheads="1"/>
          </p:cNvSpPr>
          <p:nvPr>
            <p:ph type="body" idx="1"/>
          </p:nvPr>
        </p:nvSpPr>
        <p:spPr>
          <a:xfrm>
            <a:off x="395288" y="4143375"/>
            <a:ext cx="8520112" cy="1809750"/>
          </a:xfrm>
        </p:spPr>
        <p:txBody>
          <a:bodyPr/>
          <a:lstStyle/>
          <a:p>
            <a:pPr eaLnBrk="1" hangingPunct="1">
              <a:lnSpc>
                <a:spcPct val="90000"/>
              </a:lnSpc>
            </a:pPr>
            <a:r>
              <a:rPr lang="en-US" altLang="zh-CN" sz="2800" smtClean="0"/>
              <a:t>Path determination</a:t>
            </a:r>
          </a:p>
          <a:p>
            <a:pPr lvl="1" eaLnBrk="1" hangingPunct="1">
              <a:lnSpc>
                <a:spcPct val="90000"/>
              </a:lnSpc>
            </a:pPr>
            <a:r>
              <a:rPr lang="en-US" altLang="zh-CN" sz="2800" smtClean="0"/>
              <a:t>The router uses to choose the next hop in the path for the packet to travel to its destination based on the link bandwidth, hop, delay …</a:t>
            </a:r>
          </a:p>
        </p:txBody>
      </p:sp>
      <p:pic>
        <p:nvPicPr>
          <p:cNvPr id="779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773238"/>
            <a:ext cx="57912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79268"/>
                                        </p:tgtEl>
                                        <p:attrNameLst>
                                          <p:attrName>style.visibility</p:attrName>
                                        </p:attrNameLst>
                                      </p:cBhvr>
                                      <p:to>
                                        <p:strVal val="visible"/>
                                      </p:to>
                                    </p:set>
                                    <p:animEffect transition="in" filter="dissolve">
                                      <p:cBhvr>
                                        <p:cTn id="7" dur="500"/>
                                        <p:tgtEl>
                                          <p:spTgt spid="779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79267">
                                            <p:txEl>
                                              <p:pRg st="0" end="0"/>
                                            </p:txEl>
                                          </p:spTgt>
                                        </p:tgtEl>
                                        <p:attrNameLst>
                                          <p:attrName>style.visibility</p:attrName>
                                        </p:attrNameLst>
                                      </p:cBhvr>
                                      <p:to>
                                        <p:strVal val="visible"/>
                                      </p:to>
                                    </p:set>
                                    <p:anim calcmode="lin" valueType="num">
                                      <p:cBhvr additive="base">
                                        <p:cTn id="12" dur="500" fill="hold"/>
                                        <p:tgtEl>
                                          <p:spTgt spid="77926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77926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779267">
                                            <p:txEl>
                                              <p:pRg st="1" end="1"/>
                                            </p:txEl>
                                          </p:spTgt>
                                        </p:tgtEl>
                                        <p:attrNameLst>
                                          <p:attrName>style.visibility</p:attrName>
                                        </p:attrNameLst>
                                      </p:cBhvr>
                                      <p:to>
                                        <p:strVal val="visible"/>
                                      </p:to>
                                    </p:set>
                                    <p:anim calcmode="lin" valueType="num">
                                      <p:cBhvr additive="base">
                                        <p:cTn id="16" dur="500" fill="hold"/>
                                        <p:tgtEl>
                                          <p:spTgt spid="779267">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77926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mtClean="0">
                <a:cs typeface="Arial" charset="0"/>
              </a:rPr>
              <a:t>IP addresses</a:t>
            </a:r>
          </a:p>
        </p:txBody>
      </p:sp>
      <p:sp>
        <p:nvSpPr>
          <p:cNvPr id="781315" name="Rectangle 3"/>
          <p:cNvSpPr>
            <a:spLocks noGrp="1" noChangeArrowheads="1"/>
          </p:cNvSpPr>
          <p:nvPr>
            <p:ph type="body" idx="1"/>
          </p:nvPr>
        </p:nvSpPr>
        <p:spPr>
          <a:xfrm>
            <a:off x="468313" y="1773238"/>
            <a:ext cx="8675687" cy="4227512"/>
          </a:xfrm>
        </p:spPr>
        <p:txBody>
          <a:bodyPr/>
          <a:lstStyle/>
          <a:p>
            <a:pPr eaLnBrk="1" hangingPunct="1"/>
            <a:r>
              <a:rPr lang="en-US" altLang="zh-CN" sz="2800" smtClean="0"/>
              <a:t>IP addresses are implemented in software, and refer to the network on which a device is located.</a:t>
            </a:r>
          </a:p>
          <a:p>
            <a:pPr eaLnBrk="1" hangingPunct="1"/>
            <a:r>
              <a:rPr lang="en-US" altLang="zh-CN" sz="2800" smtClean="0"/>
              <a:t>Routers connect networks, each of which </a:t>
            </a:r>
            <a:r>
              <a:rPr lang="en-US" altLang="zh-CN" sz="2800" smtClean="0">
                <a:solidFill>
                  <a:schemeClr val="hlink"/>
                </a:solidFill>
              </a:rPr>
              <a:t>must have a unique network number</a:t>
            </a:r>
            <a:r>
              <a:rPr lang="en-US" altLang="zh-CN" sz="2800" smtClean="0"/>
              <a:t> in order for routing to be successful. </a:t>
            </a:r>
          </a:p>
          <a:p>
            <a:pPr eaLnBrk="1" hangingPunct="1"/>
            <a:r>
              <a:rPr lang="en-US" altLang="zh-CN" sz="2800" smtClean="0"/>
              <a:t>The unique network number is incorporated into the IP address that is assigned to each device attached to that network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81315">
                                            <p:txEl>
                                              <p:pRg st="0" end="0"/>
                                            </p:txEl>
                                          </p:spTgt>
                                        </p:tgtEl>
                                        <p:attrNameLst>
                                          <p:attrName>style.visibility</p:attrName>
                                        </p:attrNameLst>
                                      </p:cBhvr>
                                      <p:to>
                                        <p:strVal val="visible"/>
                                      </p:to>
                                    </p:set>
                                    <p:anim calcmode="lin" valueType="num">
                                      <p:cBhvr additive="base">
                                        <p:cTn id="7" dur="500" fill="hold"/>
                                        <p:tgtEl>
                                          <p:spTgt spid="78131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813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81315">
                                            <p:txEl>
                                              <p:pRg st="1" end="1"/>
                                            </p:txEl>
                                          </p:spTgt>
                                        </p:tgtEl>
                                        <p:attrNameLst>
                                          <p:attrName>style.visibility</p:attrName>
                                        </p:attrNameLst>
                                      </p:cBhvr>
                                      <p:to>
                                        <p:strVal val="visible"/>
                                      </p:to>
                                    </p:set>
                                    <p:anim calcmode="lin" valueType="num">
                                      <p:cBhvr additive="base">
                                        <p:cTn id="13" dur="500" fill="hold"/>
                                        <p:tgtEl>
                                          <p:spTgt spid="78131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813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81315">
                                            <p:txEl>
                                              <p:pRg st="2" end="2"/>
                                            </p:txEl>
                                          </p:spTgt>
                                        </p:tgtEl>
                                        <p:attrNameLst>
                                          <p:attrName>style.visibility</p:attrName>
                                        </p:attrNameLst>
                                      </p:cBhvr>
                                      <p:to>
                                        <p:strVal val="visible"/>
                                      </p:to>
                                    </p:set>
                                    <p:anim calcmode="lin" valueType="num">
                                      <p:cBhvr additive="base">
                                        <p:cTn id="19" dur="500" fill="hold"/>
                                        <p:tgtEl>
                                          <p:spTgt spid="78131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8131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mtClean="0">
                <a:cs typeface="Arial" charset="0"/>
              </a:rPr>
              <a:t>Router Interface</a:t>
            </a:r>
          </a:p>
        </p:txBody>
      </p:sp>
      <p:pic>
        <p:nvPicPr>
          <p:cNvPr id="787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73238"/>
            <a:ext cx="8223250" cy="429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87459"/>
                                        </p:tgtEl>
                                        <p:attrNameLst>
                                          <p:attrName>style.visibility</p:attrName>
                                        </p:attrNameLst>
                                      </p:cBhvr>
                                      <p:to>
                                        <p:strVal val="visible"/>
                                      </p:to>
                                    </p:set>
                                    <p:animEffect transition="in" filter="dissolve">
                                      <p:cBhvr>
                                        <p:cTn id="7" dur="500"/>
                                        <p:tgtEl>
                                          <p:spTgt spid="787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Router function</a:t>
            </a:r>
          </a:p>
        </p:txBody>
      </p:sp>
      <p:pic>
        <p:nvPicPr>
          <p:cNvPr id="789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60525"/>
            <a:ext cx="8208962"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508" name="AutoShape 4"/>
          <p:cNvSpPr>
            <a:spLocks noChangeArrowheads="1"/>
          </p:cNvSpPr>
          <p:nvPr/>
        </p:nvSpPr>
        <p:spPr bwMode="auto">
          <a:xfrm>
            <a:off x="609600" y="2667000"/>
            <a:ext cx="7994650" cy="1676400"/>
          </a:xfrm>
          <a:prstGeom prst="curvedUpArrow">
            <a:avLst>
              <a:gd name="adj1" fmla="val 25810"/>
              <a:gd name="adj2" fmla="val 53143"/>
              <a:gd name="adj3" fmla="val 28597"/>
            </a:avLst>
          </a:prstGeom>
          <a:gradFill rotWithShape="0">
            <a:gsLst>
              <a:gs pos="0">
                <a:schemeClr val="hlink"/>
              </a:gs>
              <a:gs pos="100000">
                <a:schemeClr val="accent2"/>
              </a:gs>
            </a:gsLst>
            <a:lin ang="27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89507"/>
                                        </p:tgtEl>
                                        <p:attrNameLst>
                                          <p:attrName>style.visibility</p:attrName>
                                        </p:attrNameLst>
                                      </p:cBhvr>
                                      <p:to>
                                        <p:strVal val="visible"/>
                                      </p:to>
                                    </p:set>
                                    <p:animEffect transition="in" filter="dissolve">
                                      <p:cBhvr>
                                        <p:cTn id="7" dur="500"/>
                                        <p:tgtEl>
                                          <p:spTgt spid="789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789508"/>
                                        </p:tgtEl>
                                        <p:attrNameLst>
                                          <p:attrName>style.visibility</p:attrName>
                                        </p:attrNameLst>
                                      </p:cBhvr>
                                      <p:to>
                                        <p:strVal val="visible"/>
                                      </p:to>
                                    </p:set>
                                    <p:anim calcmode="lin" valueType="num">
                                      <p:cBhvr>
                                        <p:cTn id="12" dur="500" fill="hold"/>
                                        <p:tgtEl>
                                          <p:spTgt spid="789508"/>
                                        </p:tgtEl>
                                        <p:attrNameLst>
                                          <p:attrName>ppt_x</p:attrName>
                                        </p:attrNameLst>
                                      </p:cBhvr>
                                      <p:tavLst>
                                        <p:tav tm="0">
                                          <p:val>
                                            <p:strVal val="#ppt_x-#ppt_w/2"/>
                                          </p:val>
                                        </p:tav>
                                        <p:tav tm="100000">
                                          <p:val>
                                            <p:strVal val="#ppt_x"/>
                                          </p:val>
                                        </p:tav>
                                      </p:tavLst>
                                    </p:anim>
                                    <p:anim calcmode="lin" valueType="num">
                                      <p:cBhvr>
                                        <p:cTn id="13" dur="500" fill="hold"/>
                                        <p:tgtEl>
                                          <p:spTgt spid="789508"/>
                                        </p:tgtEl>
                                        <p:attrNameLst>
                                          <p:attrName>ppt_y</p:attrName>
                                        </p:attrNameLst>
                                      </p:cBhvr>
                                      <p:tavLst>
                                        <p:tav tm="0">
                                          <p:val>
                                            <p:strVal val="#ppt_y"/>
                                          </p:val>
                                        </p:tav>
                                        <p:tav tm="100000">
                                          <p:val>
                                            <p:strVal val="#ppt_y"/>
                                          </p:val>
                                        </p:tav>
                                      </p:tavLst>
                                    </p:anim>
                                    <p:anim calcmode="lin" valueType="num">
                                      <p:cBhvr>
                                        <p:cTn id="14" dur="500" fill="hold"/>
                                        <p:tgtEl>
                                          <p:spTgt spid="789508"/>
                                        </p:tgtEl>
                                        <p:attrNameLst>
                                          <p:attrName>ppt_w</p:attrName>
                                        </p:attrNameLst>
                                      </p:cBhvr>
                                      <p:tavLst>
                                        <p:tav tm="0">
                                          <p:val>
                                            <p:fltVal val="0"/>
                                          </p:val>
                                        </p:tav>
                                        <p:tav tm="100000">
                                          <p:val>
                                            <p:strVal val="#ppt_w"/>
                                          </p:val>
                                        </p:tav>
                                      </p:tavLst>
                                    </p:anim>
                                    <p:anim calcmode="lin" valueType="num">
                                      <p:cBhvr>
                                        <p:cTn id="15" dur="500" fill="hold"/>
                                        <p:tgtEl>
                                          <p:spTgt spid="78950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pPr eaLnBrk="1" hangingPunct="1"/>
            <a:r>
              <a:rPr lang="en-US" altLang="zh-CN" smtClean="0"/>
              <a:t>Layer 3 Packet/Datagram</a:t>
            </a:r>
          </a:p>
        </p:txBody>
      </p:sp>
      <p:grpSp>
        <p:nvGrpSpPr>
          <p:cNvPr id="2" name="Group 3"/>
          <p:cNvGrpSpPr>
            <a:grpSpLocks/>
          </p:cNvGrpSpPr>
          <p:nvPr/>
        </p:nvGrpSpPr>
        <p:grpSpPr bwMode="auto">
          <a:xfrm>
            <a:off x="539750" y="836613"/>
            <a:ext cx="8458200" cy="5867400"/>
            <a:chOff x="336" y="624"/>
            <a:chExt cx="5328" cy="3696"/>
          </a:xfrm>
        </p:grpSpPr>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l="4396" t="7326" r="4396" b="17949"/>
            <a:stretch>
              <a:fillRect/>
            </a:stretch>
          </p:blipFill>
          <p:spPr bwMode="auto">
            <a:xfrm>
              <a:off x="336" y="1194"/>
              <a:ext cx="5088" cy="3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Line 5"/>
            <p:cNvSpPr>
              <a:spLocks noChangeShapeType="1"/>
            </p:cNvSpPr>
            <p:nvPr/>
          </p:nvSpPr>
          <p:spPr bwMode="auto">
            <a:xfrm flipH="1">
              <a:off x="3168" y="864"/>
              <a:ext cx="1728" cy="182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18" name="Line 6"/>
            <p:cNvSpPr>
              <a:spLocks noChangeShapeType="1"/>
            </p:cNvSpPr>
            <p:nvPr/>
          </p:nvSpPr>
          <p:spPr bwMode="auto">
            <a:xfrm flipH="1">
              <a:off x="3360" y="864"/>
              <a:ext cx="1536" cy="220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19" name="Text Box 7"/>
            <p:cNvSpPr txBox="1">
              <a:spLocks noChangeArrowheads="1"/>
            </p:cNvSpPr>
            <p:nvPr/>
          </p:nvSpPr>
          <p:spPr bwMode="auto">
            <a:xfrm>
              <a:off x="4752" y="624"/>
              <a:ext cx="912"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en-US" altLang="zh-CN" sz="1400">
                  <a:latin typeface="Tahoma" pitchFamily="34" charset="0"/>
                </a:rPr>
                <a:t>Header includes source AND destination addresses</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95298"/>
                                        </p:tgtEl>
                                        <p:attrNameLst>
                                          <p:attrName>style.visibility</p:attrName>
                                        </p:attrNameLst>
                                      </p:cBhvr>
                                      <p:to>
                                        <p:strVal val="visible"/>
                                      </p:to>
                                    </p:set>
                                    <p:anim calcmode="lin" valueType="num">
                                      <p:cBhvr additive="base">
                                        <p:cTn id="7" dur="500" fill="hold"/>
                                        <p:tgtEl>
                                          <p:spTgt spid="695298"/>
                                        </p:tgtEl>
                                        <p:attrNameLst>
                                          <p:attrName>ppt_x</p:attrName>
                                        </p:attrNameLst>
                                      </p:cBhvr>
                                      <p:tavLst>
                                        <p:tav tm="0">
                                          <p:val>
                                            <p:strVal val="#ppt_x"/>
                                          </p:val>
                                        </p:tav>
                                        <p:tav tm="100000">
                                          <p:val>
                                            <p:strVal val="#ppt_x"/>
                                          </p:val>
                                        </p:tav>
                                      </p:tavLst>
                                    </p:anim>
                                    <p:anim calcmode="lin" valueType="num">
                                      <p:cBhvr additive="base">
                                        <p:cTn id="8" dur="500" fill="hold"/>
                                        <p:tgtEl>
                                          <p:spTgt spid="69529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43000" y="0"/>
            <a:ext cx="7793038" cy="1143000"/>
          </a:xfrm>
        </p:spPr>
        <p:txBody>
          <a:bodyPr/>
          <a:lstStyle/>
          <a:p>
            <a:pPr eaLnBrk="1" hangingPunct="1"/>
            <a:r>
              <a:rPr lang="en-US" altLang="zh-CN" smtClean="0">
                <a:cs typeface="Arial" charset="0"/>
              </a:rPr>
              <a:t>Router function (cont.1)</a:t>
            </a:r>
          </a:p>
        </p:txBody>
      </p:sp>
      <p:pic>
        <p:nvPicPr>
          <p:cNvPr id="791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97038"/>
            <a:ext cx="8007350" cy="442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1556" name="AutoShape 4"/>
          <p:cNvSpPr>
            <a:spLocks noChangeArrowheads="1"/>
          </p:cNvSpPr>
          <p:nvPr/>
        </p:nvSpPr>
        <p:spPr bwMode="auto">
          <a:xfrm>
            <a:off x="1219200" y="3810000"/>
            <a:ext cx="7010400" cy="2282825"/>
          </a:xfrm>
          <a:prstGeom prst="wedgeRectCallout">
            <a:avLst>
              <a:gd name="adj1" fmla="val -7903"/>
              <a:gd name="adj2" fmla="val -106606"/>
            </a:avLst>
          </a:prstGeom>
          <a:solidFill>
            <a:srgbClr val="FFFFCC"/>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2800" b="1">
                <a:solidFill>
                  <a:srgbClr val="000000"/>
                </a:solidFill>
                <a:latin typeface="Arial" charset="0"/>
                <a:ea typeface="宋体" pitchFamily="2" charset="-122"/>
              </a:rPr>
              <a:t>Strips off the data link header, carried by the frame. </a:t>
            </a:r>
          </a:p>
          <a:p>
            <a:pPr eaLnBrk="0" hangingPunct="0">
              <a:spcBef>
                <a:spcPct val="40000"/>
              </a:spcBef>
              <a:buClr>
                <a:srgbClr val="6699FF"/>
              </a:buClr>
              <a:defRPr/>
            </a:pPr>
            <a:r>
              <a:rPr lang="en-US" altLang="zh-CN" sz="2800" b="1">
                <a:solidFill>
                  <a:srgbClr val="000000"/>
                </a:solidFill>
                <a:latin typeface="Arial" charset="0"/>
                <a:ea typeface="宋体" pitchFamily="2" charset="-122"/>
              </a:rPr>
              <a:t>(The data link header contains the MAC addresses of the source and destination.)</a:t>
            </a:r>
            <a:r>
              <a:rPr lang="en-US" altLang="zh-CN" sz="2800" b="1">
                <a:solidFill>
                  <a:schemeClr val="tx2"/>
                </a:solidFill>
                <a:latin typeface="Arial" charset="0"/>
                <a:ea typeface="宋体" pitchFamily="2" charset="-122"/>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1555"/>
                                        </p:tgtEl>
                                        <p:attrNameLst>
                                          <p:attrName>style.visibility</p:attrName>
                                        </p:attrNameLst>
                                      </p:cBhvr>
                                      <p:to>
                                        <p:strVal val="visible"/>
                                      </p:to>
                                    </p:set>
                                    <p:animEffect transition="in" filter="dissolve">
                                      <p:cBhvr>
                                        <p:cTn id="7" dur="500"/>
                                        <p:tgtEl>
                                          <p:spTgt spid="791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1556"/>
                                        </p:tgtEl>
                                        <p:attrNameLst>
                                          <p:attrName>style.visibility</p:attrName>
                                        </p:attrNameLst>
                                      </p:cBhvr>
                                      <p:to>
                                        <p:strVal val="visible"/>
                                      </p:to>
                                    </p:set>
                                    <p:anim calcmode="lin" valueType="num">
                                      <p:cBhvr>
                                        <p:cTn id="12" dur="500" fill="hold"/>
                                        <p:tgtEl>
                                          <p:spTgt spid="791556"/>
                                        </p:tgtEl>
                                        <p:attrNameLst>
                                          <p:attrName>ppt_w</p:attrName>
                                        </p:attrNameLst>
                                      </p:cBhvr>
                                      <p:tavLst>
                                        <p:tav tm="0">
                                          <p:val>
                                            <p:fltVal val="0"/>
                                          </p:val>
                                        </p:tav>
                                        <p:tav tm="100000">
                                          <p:val>
                                            <p:strVal val="#ppt_w"/>
                                          </p:val>
                                        </p:tav>
                                      </p:tavLst>
                                    </p:anim>
                                    <p:anim calcmode="lin" valueType="num">
                                      <p:cBhvr>
                                        <p:cTn id="13" dur="500" fill="hold"/>
                                        <p:tgtEl>
                                          <p:spTgt spid="791556"/>
                                        </p:tgtEl>
                                        <p:attrNameLst>
                                          <p:attrName>ppt_h</p:attrName>
                                        </p:attrNameLst>
                                      </p:cBhvr>
                                      <p:tavLst>
                                        <p:tav tm="0">
                                          <p:val>
                                            <p:fltVal val="0"/>
                                          </p:val>
                                        </p:tav>
                                        <p:tav tm="100000">
                                          <p:val>
                                            <p:strVal val="#ppt_h"/>
                                          </p:val>
                                        </p:tav>
                                      </p:tavLst>
                                    </p:anim>
                                    <p:anim calcmode="lin" valueType="num">
                                      <p:cBhvr>
                                        <p:cTn id="14" dur="500" fill="hold"/>
                                        <p:tgtEl>
                                          <p:spTgt spid="791556"/>
                                        </p:tgtEl>
                                        <p:attrNameLst>
                                          <p:attrName>ppt_x</p:attrName>
                                        </p:attrNameLst>
                                      </p:cBhvr>
                                      <p:tavLst>
                                        <p:tav tm="0">
                                          <p:val>
                                            <p:fltVal val="0.5"/>
                                          </p:val>
                                        </p:tav>
                                        <p:tav tm="100000">
                                          <p:val>
                                            <p:strVal val="#ppt_x"/>
                                          </p:val>
                                        </p:tav>
                                      </p:tavLst>
                                    </p:anim>
                                    <p:anim calcmode="lin" valueType="num">
                                      <p:cBhvr>
                                        <p:cTn id="15" dur="500" fill="hold"/>
                                        <p:tgtEl>
                                          <p:spTgt spid="79155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6"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39750" y="333375"/>
            <a:ext cx="7793038" cy="1143000"/>
          </a:xfrm>
        </p:spPr>
        <p:txBody>
          <a:bodyPr/>
          <a:lstStyle/>
          <a:p>
            <a:pPr eaLnBrk="1" hangingPunct="1"/>
            <a:r>
              <a:rPr lang="en-US" altLang="zh-CN" smtClean="0">
                <a:cs typeface="Arial" charset="0"/>
              </a:rPr>
              <a:t>Router function (cont.2)</a:t>
            </a:r>
          </a:p>
        </p:txBody>
      </p:sp>
      <p:pic>
        <p:nvPicPr>
          <p:cNvPr id="79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00213"/>
            <a:ext cx="8151813"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3604" name="AutoShape 4"/>
          <p:cNvSpPr>
            <a:spLocks noChangeArrowheads="1"/>
          </p:cNvSpPr>
          <p:nvPr/>
        </p:nvSpPr>
        <p:spPr bwMode="auto">
          <a:xfrm>
            <a:off x="1219200" y="3810000"/>
            <a:ext cx="7600950" cy="1419225"/>
          </a:xfrm>
          <a:prstGeom prst="wedgeRectCallout">
            <a:avLst>
              <a:gd name="adj1" fmla="val -7750"/>
              <a:gd name="adj2" fmla="val -109731"/>
            </a:avLst>
          </a:prstGeom>
          <a:solidFill>
            <a:schemeClr val="hlink"/>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3200" b="1">
                <a:solidFill>
                  <a:schemeClr val="bg1"/>
                </a:solidFill>
                <a:latin typeface="Arial" charset="0"/>
                <a:ea typeface="宋体" pitchFamily="2" charset="-122"/>
              </a:rPr>
              <a:t>Examines the network layer address to determine the destination network.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3603"/>
                                        </p:tgtEl>
                                        <p:attrNameLst>
                                          <p:attrName>style.visibility</p:attrName>
                                        </p:attrNameLst>
                                      </p:cBhvr>
                                      <p:to>
                                        <p:strVal val="visible"/>
                                      </p:to>
                                    </p:set>
                                    <p:animEffect transition="in" filter="dissolve">
                                      <p:cBhvr>
                                        <p:cTn id="7" dur="500"/>
                                        <p:tgtEl>
                                          <p:spTgt spid="793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3604"/>
                                        </p:tgtEl>
                                        <p:attrNameLst>
                                          <p:attrName>style.visibility</p:attrName>
                                        </p:attrNameLst>
                                      </p:cBhvr>
                                      <p:to>
                                        <p:strVal val="visible"/>
                                      </p:to>
                                    </p:set>
                                    <p:anim calcmode="lin" valueType="num">
                                      <p:cBhvr>
                                        <p:cTn id="12" dur="500" fill="hold"/>
                                        <p:tgtEl>
                                          <p:spTgt spid="793604"/>
                                        </p:tgtEl>
                                        <p:attrNameLst>
                                          <p:attrName>ppt_w</p:attrName>
                                        </p:attrNameLst>
                                      </p:cBhvr>
                                      <p:tavLst>
                                        <p:tav tm="0">
                                          <p:val>
                                            <p:fltVal val="0"/>
                                          </p:val>
                                        </p:tav>
                                        <p:tav tm="100000">
                                          <p:val>
                                            <p:strVal val="#ppt_w"/>
                                          </p:val>
                                        </p:tav>
                                      </p:tavLst>
                                    </p:anim>
                                    <p:anim calcmode="lin" valueType="num">
                                      <p:cBhvr>
                                        <p:cTn id="13" dur="500" fill="hold"/>
                                        <p:tgtEl>
                                          <p:spTgt spid="793604"/>
                                        </p:tgtEl>
                                        <p:attrNameLst>
                                          <p:attrName>ppt_h</p:attrName>
                                        </p:attrNameLst>
                                      </p:cBhvr>
                                      <p:tavLst>
                                        <p:tav tm="0">
                                          <p:val>
                                            <p:fltVal val="0"/>
                                          </p:val>
                                        </p:tav>
                                        <p:tav tm="100000">
                                          <p:val>
                                            <p:strVal val="#ppt_h"/>
                                          </p:val>
                                        </p:tav>
                                      </p:tavLst>
                                    </p:anim>
                                    <p:anim calcmode="lin" valueType="num">
                                      <p:cBhvr>
                                        <p:cTn id="14" dur="500" fill="hold"/>
                                        <p:tgtEl>
                                          <p:spTgt spid="793604"/>
                                        </p:tgtEl>
                                        <p:attrNameLst>
                                          <p:attrName>ppt_x</p:attrName>
                                        </p:attrNameLst>
                                      </p:cBhvr>
                                      <p:tavLst>
                                        <p:tav tm="0">
                                          <p:val>
                                            <p:fltVal val="0.5"/>
                                          </p:val>
                                        </p:tav>
                                        <p:tav tm="100000">
                                          <p:val>
                                            <p:strVal val="#ppt_x"/>
                                          </p:val>
                                        </p:tav>
                                      </p:tavLst>
                                    </p:anim>
                                    <p:anim calcmode="lin" valueType="num">
                                      <p:cBhvr>
                                        <p:cTn id="15" dur="500" fill="hold"/>
                                        <p:tgtEl>
                                          <p:spTgt spid="79360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4"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Router function (cont.3)</a:t>
            </a:r>
          </a:p>
        </p:txBody>
      </p:sp>
      <p:pic>
        <p:nvPicPr>
          <p:cNvPr id="795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00213"/>
            <a:ext cx="876300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5652" name="AutoShape 4"/>
          <p:cNvSpPr>
            <a:spLocks noChangeArrowheads="1"/>
          </p:cNvSpPr>
          <p:nvPr/>
        </p:nvSpPr>
        <p:spPr bwMode="auto">
          <a:xfrm>
            <a:off x="1219200" y="3810000"/>
            <a:ext cx="7010400" cy="1995488"/>
          </a:xfrm>
          <a:prstGeom prst="wedgeRectCallout">
            <a:avLst>
              <a:gd name="adj1" fmla="val 296"/>
              <a:gd name="adj2" fmla="val -108236"/>
            </a:avLst>
          </a:prstGeom>
          <a:solidFill>
            <a:srgbClr val="FFCCFF"/>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2800" b="1">
                <a:solidFill>
                  <a:srgbClr val="000000"/>
                </a:solidFill>
                <a:latin typeface="Arial" charset="0"/>
                <a:ea typeface="宋体" pitchFamily="2" charset="-122"/>
              </a:rPr>
              <a:t>Consults its routing tables to determine which of its interfaces it will use to send the data, in order for it to reach its destination network.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5651"/>
                                        </p:tgtEl>
                                        <p:attrNameLst>
                                          <p:attrName>style.visibility</p:attrName>
                                        </p:attrNameLst>
                                      </p:cBhvr>
                                      <p:to>
                                        <p:strVal val="visible"/>
                                      </p:to>
                                    </p:set>
                                    <p:animEffect transition="in" filter="dissolve">
                                      <p:cBhvr>
                                        <p:cTn id="7" dur="500"/>
                                        <p:tgtEl>
                                          <p:spTgt spid="795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5652"/>
                                        </p:tgtEl>
                                        <p:attrNameLst>
                                          <p:attrName>style.visibility</p:attrName>
                                        </p:attrNameLst>
                                      </p:cBhvr>
                                      <p:to>
                                        <p:strVal val="visible"/>
                                      </p:to>
                                    </p:set>
                                    <p:anim calcmode="lin" valueType="num">
                                      <p:cBhvr>
                                        <p:cTn id="12" dur="500" fill="hold"/>
                                        <p:tgtEl>
                                          <p:spTgt spid="795652"/>
                                        </p:tgtEl>
                                        <p:attrNameLst>
                                          <p:attrName>ppt_w</p:attrName>
                                        </p:attrNameLst>
                                      </p:cBhvr>
                                      <p:tavLst>
                                        <p:tav tm="0">
                                          <p:val>
                                            <p:fltVal val="0"/>
                                          </p:val>
                                        </p:tav>
                                        <p:tav tm="100000">
                                          <p:val>
                                            <p:strVal val="#ppt_w"/>
                                          </p:val>
                                        </p:tav>
                                      </p:tavLst>
                                    </p:anim>
                                    <p:anim calcmode="lin" valueType="num">
                                      <p:cBhvr>
                                        <p:cTn id="13" dur="500" fill="hold"/>
                                        <p:tgtEl>
                                          <p:spTgt spid="795652"/>
                                        </p:tgtEl>
                                        <p:attrNameLst>
                                          <p:attrName>ppt_h</p:attrName>
                                        </p:attrNameLst>
                                      </p:cBhvr>
                                      <p:tavLst>
                                        <p:tav tm="0">
                                          <p:val>
                                            <p:fltVal val="0"/>
                                          </p:val>
                                        </p:tav>
                                        <p:tav tm="100000">
                                          <p:val>
                                            <p:strVal val="#ppt_h"/>
                                          </p:val>
                                        </p:tav>
                                      </p:tavLst>
                                    </p:anim>
                                    <p:anim calcmode="lin" valueType="num">
                                      <p:cBhvr>
                                        <p:cTn id="14" dur="500" fill="hold"/>
                                        <p:tgtEl>
                                          <p:spTgt spid="795652"/>
                                        </p:tgtEl>
                                        <p:attrNameLst>
                                          <p:attrName>ppt_x</p:attrName>
                                        </p:attrNameLst>
                                      </p:cBhvr>
                                      <p:tavLst>
                                        <p:tav tm="0">
                                          <p:val>
                                            <p:fltVal val="0.5"/>
                                          </p:val>
                                        </p:tav>
                                        <p:tav tm="100000">
                                          <p:val>
                                            <p:strVal val="#ppt_x"/>
                                          </p:val>
                                        </p:tav>
                                      </p:tavLst>
                                    </p:anim>
                                    <p:anim calcmode="lin" valueType="num">
                                      <p:cBhvr>
                                        <p:cTn id="15" dur="500" fill="hold"/>
                                        <p:tgtEl>
                                          <p:spTgt spid="79565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2"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43000" y="0"/>
            <a:ext cx="7793038" cy="1143000"/>
          </a:xfrm>
        </p:spPr>
        <p:txBody>
          <a:bodyPr/>
          <a:lstStyle/>
          <a:p>
            <a:pPr eaLnBrk="1" hangingPunct="1"/>
            <a:r>
              <a:rPr lang="en-US" altLang="zh-CN" smtClean="0">
                <a:cs typeface="Arial" charset="0"/>
              </a:rPr>
              <a:t>Router function (cont.4)</a:t>
            </a:r>
          </a:p>
        </p:txBody>
      </p:sp>
      <p:pic>
        <p:nvPicPr>
          <p:cNvPr id="797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00213"/>
            <a:ext cx="8151813"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7700" name="AutoShape 4"/>
          <p:cNvSpPr>
            <a:spLocks noChangeArrowheads="1"/>
          </p:cNvSpPr>
          <p:nvPr/>
        </p:nvSpPr>
        <p:spPr bwMode="auto">
          <a:xfrm>
            <a:off x="1042988" y="3810000"/>
            <a:ext cx="7010400" cy="1779588"/>
          </a:xfrm>
          <a:prstGeom prst="wedgeRectCallout">
            <a:avLst>
              <a:gd name="adj1" fmla="val 861"/>
              <a:gd name="adj2" fmla="val -118241"/>
            </a:avLst>
          </a:prstGeom>
          <a:solidFill>
            <a:srgbClr val="CCFFCC"/>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2800" b="1">
                <a:solidFill>
                  <a:srgbClr val="000000"/>
                </a:solidFill>
                <a:latin typeface="Arial" charset="0"/>
                <a:ea typeface="宋体" pitchFamily="2" charset="-122"/>
              </a:rPr>
              <a:t>Send the data out interface B1, the router would encapsulate the data in the appropriate data link frame.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7699"/>
                                        </p:tgtEl>
                                        <p:attrNameLst>
                                          <p:attrName>style.visibility</p:attrName>
                                        </p:attrNameLst>
                                      </p:cBhvr>
                                      <p:to>
                                        <p:strVal val="visible"/>
                                      </p:to>
                                    </p:set>
                                    <p:animEffect transition="in" filter="dissolve">
                                      <p:cBhvr>
                                        <p:cTn id="7" dur="500"/>
                                        <p:tgtEl>
                                          <p:spTgt spid="797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7700"/>
                                        </p:tgtEl>
                                        <p:attrNameLst>
                                          <p:attrName>style.visibility</p:attrName>
                                        </p:attrNameLst>
                                      </p:cBhvr>
                                      <p:to>
                                        <p:strVal val="visible"/>
                                      </p:to>
                                    </p:set>
                                    <p:anim calcmode="lin" valueType="num">
                                      <p:cBhvr>
                                        <p:cTn id="12" dur="500" fill="hold"/>
                                        <p:tgtEl>
                                          <p:spTgt spid="797700"/>
                                        </p:tgtEl>
                                        <p:attrNameLst>
                                          <p:attrName>ppt_w</p:attrName>
                                        </p:attrNameLst>
                                      </p:cBhvr>
                                      <p:tavLst>
                                        <p:tav tm="0">
                                          <p:val>
                                            <p:fltVal val="0"/>
                                          </p:val>
                                        </p:tav>
                                        <p:tav tm="100000">
                                          <p:val>
                                            <p:strVal val="#ppt_w"/>
                                          </p:val>
                                        </p:tav>
                                      </p:tavLst>
                                    </p:anim>
                                    <p:anim calcmode="lin" valueType="num">
                                      <p:cBhvr>
                                        <p:cTn id="13" dur="500" fill="hold"/>
                                        <p:tgtEl>
                                          <p:spTgt spid="797700"/>
                                        </p:tgtEl>
                                        <p:attrNameLst>
                                          <p:attrName>ppt_h</p:attrName>
                                        </p:attrNameLst>
                                      </p:cBhvr>
                                      <p:tavLst>
                                        <p:tav tm="0">
                                          <p:val>
                                            <p:fltVal val="0"/>
                                          </p:val>
                                        </p:tav>
                                        <p:tav tm="100000">
                                          <p:val>
                                            <p:strVal val="#ppt_h"/>
                                          </p:val>
                                        </p:tav>
                                      </p:tavLst>
                                    </p:anim>
                                    <p:anim calcmode="lin" valueType="num">
                                      <p:cBhvr>
                                        <p:cTn id="14" dur="500" fill="hold"/>
                                        <p:tgtEl>
                                          <p:spTgt spid="797700"/>
                                        </p:tgtEl>
                                        <p:attrNameLst>
                                          <p:attrName>ppt_x</p:attrName>
                                        </p:attrNameLst>
                                      </p:cBhvr>
                                      <p:tavLst>
                                        <p:tav tm="0">
                                          <p:val>
                                            <p:fltVal val="0.5"/>
                                          </p:val>
                                        </p:tav>
                                        <p:tav tm="100000">
                                          <p:val>
                                            <p:strVal val="#ppt_x"/>
                                          </p:val>
                                        </p:tav>
                                      </p:tavLst>
                                    </p:anim>
                                    <p:anim calcmode="lin" valueType="num">
                                      <p:cBhvr>
                                        <p:cTn id="15" dur="500" fill="hold"/>
                                        <p:tgtEl>
                                          <p:spTgt spid="79770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0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00063" y="285750"/>
            <a:ext cx="7793037" cy="1143000"/>
          </a:xfrm>
        </p:spPr>
        <p:txBody>
          <a:bodyPr/>
          <a:lstStyle/>
          <a:p>
            <a:pPr eaLnBrk="1" hangingPunct="1"/>
            <a:r>
              <a:rPr lang="en-US" altLang="zh-CN" smtClean="0">
                <a:cs typeface="Arial" charset="0"/>
              </a:rPr>
              <a:t>Router Interface example</a:t>
            </a:r>
          </a:p>
        </p:txBody>
      </p:sp>
      <p:sp>
        <p:nvSpPr>
          <p:cNvPr id="799747" name="Rectangle 3"/>
          <p:cNvSpPr>
            <a:spLocks noGrp="1" noChangeArrowheads="1"/>
          </p:cNvSpPr>
          <p:nvPr>
            <p:ph type="body" idx="1"/>
          </p:nvPr>
        </p:nvSpPr>
        <p:spPr>
          <a:xfrm>
            <a:off x="533400" y="4114800"/>
            <a:ext cx="8382000" cy="2743200"/>
          </a:xfrm>
        </p:spPr>
        <p:txBody>
          <a:bodyPr/>
          <a:lstStyle/>
          <a:p>
            <a:pPr eaLnBrk="1" hangingPunct="1">
              <a:lnSpc>
                <a:spcPct val="90000"/>
              </a:lnSpc>
            </a:pPr>
            <a:r>
              <a:rPr lang="en-US" altLang="zh-CN" sz="2800" smtClean="0">
                <a:solidFill>
                  <a:schemeClr val="tx2"/>
                </a:solidFill>
                <a:ea typeface="Arial Unicode MS" pitchFamily="34" charset="-122"/>
                <a:cs typeface="Arial Unicode MS" pitchFamily="34" charset="-122"/>
              </a:rPr>
              <a:t>Interface</a:t>
            </a:r>
            <a:r>
              <a:rPr lang="en-US" altLang="zh-CN" sz="2800" smtClean="0">
                <a:cs typeface="Arial" charset="0"/>
              </a:rPr>
              <a:t> is a router</a:t>
            </a:r>
            <a:r>
              <a:rPr lang="en-US" altLang="zh-CN" sz="2800" smtClean="0">
                <a:latin typeface="Arial" charset="0"/>
                <a:cs typeface="Arial" charset="0"/>
              </a:rPr>
              <a:t>’</a:t>
            </a:r>
            <a:r>
              <a:rPr lang="en-US" altLang="zh-CN" sz="2800" smtClean="0">
                <a:cs typeface="Arial" charset="0"/>
              </a:rPr>
              <a:t>s attachment to a network, it may also be referred to as a </a:t>
            </a:r>
            <a:r>
              <a:rPr lang="en-US" altLang="zh-CN" sz="2800" smtClean="0">
                <a:solidFill>
                  <a:schemeClr val="tx2"/>
                </a:solidFill>
                <a:ea typeface="Arial Unicode MS" pitchFamily="34" charset="-122"/>
                <a:cs typeface="Arial Unicode MS" pitchFamily="34" charset="-122"/>
              </a:rPr>
              <a:t>port</a:t>
            </a:r>
            <a:r>
              <a:rPr lang="en-US" altLang="zh-CN" sz="2800" smtClean="0"/>
              <a:t> in IP routing.</a:t>
            </a:r>
          </a:p>
          <a:p>
            <a:pPr eaLnBrk="1" hangingPunct="1">
              <a:lnSpc>
                <a:spcPct val="90000"/>
              </a:lnSpc>
            </a:pPr>
            <a:r>
              <a:rPr lang="en-US" altLang="zh-CN" sz="2800" smtClean="0"/>
              <a:t>Each interface must have a separate, unique network address. </a:t>
            </a:r>
          </a:p>
        </p:txBody>
      </p:sp>
      <p:pic>
        <p:nvPicPr>
          <p:cNvPr id="799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703388"/>
            <a:ext cx="46767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9748"/>
                                        </p:tgtEl>
                                        <p:attrNameLst>
                                          <p:attrName>style.visibility</p:attrName>
                                        </p:attrNameLst>
                                      </p:cBhvr>
                                      <p:to>
                                        <p:strVal val="visible"/>
                                      </p:to>
                                    </p:set>
                                    <p:animEffect transition="in" filter="dissolve">
                                      <p:cBhvr>
                                        <p:cTn id="7" dur="500"/>
                                        <p:tgtEl>
                                          <p:spTgt spid="799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99747">
                                            <p:txEl>
                                              <p:pRg st="0" end="0"/>
                                            </p:txEl>
                                          </p:spTgt>
                                        </p:tgtEl>
                                        <p:attrNameLst>
                                          <p:attrName>style.visibility</p:attrName>
                                        </p:attrNameLst>
                                      </p:cBhvr>
                                      <p:to>
                                        <p:strVal val="visible"/>
                                      </p:to>
                                    </p:set>
                                    <p:anim calcmode="lin" valueType="num">
                                      <p:cBhvr additive="base">
                                        <p:cTn id="12" dur="500" fill="hold"/>
                                        <p:tgtEl>
                                          <p:spTgt spid="79974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7997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799747">
                                            <p:txEl>
                                              <p:pRg st="1" end="1"/>
                                            </p:txEl>
                                          </p:spTgt>
                                        </p:tgtEl>
                                        <p:attrNameLst>
                                          <p:attrName>style.visibility</p:attrName>
                                        </p:attrNameLst>
                                      </p:cBhvr>
                                      <p:to>
                                        <p:strVal val="visible"/>
                                      </p:to>
                                    </p:set>
                                    <p:anim calcmode="lin" valueType="num">
                                      <p:cBhvr additive="base">
                                        <p:cTn id="18" dur="500" fill="hold"/>
                                        <p:tgtEl>
                                          <p:spTgt spid="799747">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7997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71500" y="357188"/>
            <a:ext cx="7793038" cy="1143000"/>
          </a:xfrm>
        </p:spPr>
        <p:txBody>
          <a:bodyPr/>
          <a:lstStyle/>
          <a:p>
            <a:pPr eaLnBrk="1" hangingPunct="1"/>
            <a:r>
              <a:rPr lang="en-US" altLang="zh-CN" smtClean="0">
                <a:cs typeface="Arial" charset="0"/>
              </a:rPr>
              <a:t>IP address assignment</a:t>
            </a:r>
          </a:p>
        </p:txBody>
      </p:sp>
      <p:sp>
        <p:nvSpPr>
          <p:cNvPr id="801796" name="Rectangle 4"/>
          <p:cNvSpPr>
            <a:spLocks noGrp="1" noChangeArrowheads="1"/>
          </p:cNvSpPr>
          <p:nvPr>
            <p:ph type="body" idx="1"/>
          </p:nvPr>
        </p:nvSpPr>
        <p:spPr>
          <a:xfrm>
            <a:off x="395288" y="1773238"/>
            <a:ext cx="8748712" cy="4267200"/>
          </a:xfrm>
        </p:spPr>
        <p:txBody>
          <a:bodyPr/>
          <a:lstStyle/>
          <a:p>
            <a:pPr eaLnBrk="1" hangingPunct="1">
              <a:lnSpc>
                <a:spcPct val="90000"/>
              </a:lnSpc>
              <a:buSzPct val="105000"/>
              <a:buFont typeface="Wingdings" pitchFamily="2" charset="2"/>
              <a:buChar char="p"/>
            </a:pPr>
            <a:r>
              <a:rPr lang="en-US" altLang="zh-CN" sz="2400" smtClean="0">
                <a:solidFill>
                  <a:schemeClr val="tx2"/>
                </a:solidFill>
                <a:latin typeface="Arial" charset="0"/>
                <a:ea typeface="Arial Unicode MS" pitchFamily="34" charset="-122"/>
                <a:cs typeface="Arial Unicode MS" pitchFamily="34" charset="-122"/>
              </a:rPr>
              <a:t>Static</a:t>
            </a:r>
            <a:r>
              <a:rPr lang="en-US" altLang="zh-CN" sz="2400" smtClean="0">
                <a:solidFill>
                  <a:schemeClr val="tx2"/>
                </a:solidFill>
                <a:latin typeface="Arial" charset="0"/>
                <a:cs typeface="Arial" charset="0"/>
              </a:rPr>
              <a:t> </a:t>
            </a:r>
            <a:r>
              <a:rPr lang="en-US" altLang="zh-CN" sz="2400" smtClean="0">
                <a:latin typeface="Arial" charset="0"/>
                <a:cs typeface="Arial" charset="0"/>
              </a:rPr>
              <a:t>addressing</a:t>
            </a:r>
          </a:p>
          <a:p>
            <a:pPr lvl="1" eaLnBrk="1" hangingPunct="1">
              <a:lnSpc>
                <a:spcPct val="90000"/>
              </a:lnSpc>
            </a:pPr>
            <a:r>
              <a:rPr lang="en-US" altLang="zh-CN" sz="2400" smtClean="0">
                <a:solidFill>
                  <a:schemeClr val="tx2"/>
                </a:solidFill>
                <a:latin typeface="Arial" charset="0"/>
                <a:ea typeface="Arial Unicode MS" pitchFamily="34" charset="-122"/>
                <a:cs typeface="Arial Unicode MS" pitchFamily="34" charset="-122"/>
              </a:rPr>
              <a:t>Configure each individual device with an IP address</a:t>
            </a:r>
            <a:endParaRPr lang="en-US" altLang="zh-CN" sz="2400" smtClean="0">
              <a:latin typeface="Arial" charset="0"/>
            </a:endParaRPr>
          </a:p>
          <a:p>
            <a:pPr lvl="1" eaLnBrk="1" hangingPunct="1">
              <a:lnSpc>
                <a:spcPct val="90000"/>
              </a:lnSpc>
            </a:pPr>
            <a:r>
              <a:rPr lang="en-US" altLang="zh-CN" sz="2400" smtClean="0">
                <a:latin typeface="Arial" charset="0"/>
              </a:rPr>
              <a:t>You should keep very meticulous records, because problems can occur if you use duplicate IP addresses.</a:t>
            </a:r>
          </a:p>
          <a:p>
            <a:pPr eaLnBrk="1" hangingPunct="1">
              <a:lnSpc>
                <a:spcPct val="90000"/>
              </a:lnSpc>
              <a:buSzPct val="105000"/>
              <a:buFont typeface="Wingdings" pitchFamily="2" charset="2"/>
              <a:buChar char="p"/>
            </a:pPr>
            <a:r>
              <a:rPr lang="en-US" altLang="zh-CN" sz="2400" smtClean="0">
                <a:solidFill>
                  <a:schemeClr val="tx2"/>
                </a:solidFill>
                <a:latin typeface="Arial" charset="0"/>
                <a:ea typeface="Arial Unicode MS" pitchFamily="34" charset="-122"/>
                <a:cs typeface="Arial Unicode MS" pitchFamily="34" charset="-122"/>
              </a:rPr>
              <a:t>Dynamic</a:t>
            </a:r>
            <a:r>
              <a:rPr lang="en-US" altLang="zh-CN" sz="2400" smtClean="0">
                <a:solidFill>
                  <a:schemeClr val="tx2"/>
                </a:solidFill>
                <a:latin typeface="Arial" charset="0"/>
              </a:rPr>
              <a:t> </a:t>
            </a:r>
            <a:r>
              <a:rPr lang="en-US" altLang="zh-CN" sz="2400" smtClean="0">
                <a:latin typeface="Arial" charset="0"/>
              </a:rPr>
              <a:t>addressing</a:t>
            </a:r>
          </a:p>
          <a:p>
            <a:pPr lvl="1" eaLnBrk="1" hangingPunct="1">
              <a:lnSpc>
                <a:spcPct val="90000"/>
              </a:lnSpc>
            </a:pPr>
            <a:r>
              <a:rPr lang="en-US" altLang="zh-CN" sz="2400" smtClean="0">
                <a:latin typeface="Arial" charset="0"/>
              </a:rPr>
              <a:t>There are a few different methods can be used to assign IP addresses dynamically:</a:t>
            </a:r>
          </a:p>
          <a:p>
            <a:pPr lvl="2" eaLnBrk="1" hangingPunct="1">
              <a:lnSpc>
                <a:spcPct val="90000"/>
              </a:lnSpc>
              <a:buFontTx/>
              <a:buChar char="–"/>
            </a:pPr>
            <a:r>
              <a:rPr lang="en-US" altLang="zh-CN" sz="2400" smtClean="0">
                <a:solidFill>
                  <a:schemeClr val="tx2"/>
                </a:solidFill>
                <a:latin typeface="Arial" charset="0"/>
              </a:rPr>
              <a:t>RARP:</a:t>
            </a:r>
            <a:r>
              <a:rPr lang="en-US" altLang="zh-CN" sz="2400" smtClean="0">
                <a:latin typeface="Arial" charset="0"/>
              </a:rPr>
              <a:t> Reverse Address Resolution Protocol.</a:t>
            </a:r>
          </a:p>
          <a:p>
            <a:pPr lvl="2" eaLnBrk="1" hangingPunct="1">
              <a:lnSpc>
                <a:spcPct val="90000"/>
              </a:lnSpc>
              <a:buFontTx/>
              <a:buChar char="–"/>
            </a:pPr>
            <a:r>
              <a:rPr lang="en-US" altLang="zh-CN" sz="2400" smtClean="0">
                <a:solidFill>
                  <a:schemeClr val="tx2"/>
                </a:solidFill>
                <a:latin typeface="Arial" charset="0"/>
              </a:rPr>
              <a:t>BOOTP:</a:t>
            </a:r>
            <a:r>
              <a:rPr lang="en-US" altLang="zh-CN" sz="2400" smtClean="0">
                <a:latin typeface="Arial" charset="0"/>
              </a:rPr>
              <a:t> BOOTstrap Protocol.</a:t>
            </a:r>
          </a:p>
          <a:p>
            <a:pPr lvl="2" eaLnBrk="1" hangingPunct="1">
              <a:lnSpc>
                <a:spcPct val="90000"/>
              </a:lnSpc>
              <a:buFontTx/>
              <a:buChar char="–"/>
            </a:pPr>
            <a:r>
              <a:rPr lang="en-US" altLang="zh-CN" sz="2400" smtClean="0">
                <a:solidFill>
                  <a:schemeClr val="tx2"/>
                </a:solidFill>
                <a:latin typeface="Arial" charset="0"/>
              </a:rPr>
              <a:t>DHCP:</a:t>
            </a:r>
            <a:r>
              <a:rPr lang="en-US" altLang="zh-CN" sz="2400" smtClean="0">
                <a:latin typeface="Arial" charset="0"/>
              </a:rPr>
              <a:t> Dynamic Host Configuration Protocol.</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01796">
                                            <p:txEl>
                                              <p:pRg st="0" end="0"/>
                                            </p:txEl>
                                          </p:spTgt>
                                        </p:tgtEl>
                                        <p:attrNameLst>
                                          <p:attrName>style.visibility</p:attrName>
                                        </p:attrNameLst>
                                      </p:cBhvr>
                                      <p:to>
                                        <p:strVal val="visible"/>
                                      </p:to>
                                    </p:set>
                                    <p:anim calcmode="lin" valueType="num">
                                      <p:cBhvr additive="base">
                                        <p:cTn id="7" dur="500" fill="hold"/>
                                        <p:tgtEl>
                                          <p:spTgt spid="80179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0179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01796">
                                            <p:txEl>
                                              <p:pRg st="1" end="1"/>
                                            </p:txEl>
                                          </p:spTgt>
                                        </p:tgtEl>
                                        <p:attrNameLst>
                                          <p:attrName>style.visibility</p:attrName>
                                        </p:attrNameLst>
                                      </p:cBhvr>
                                      <p:to>
                                        <p:strVal val="visible"/>
                                      </p:to>
                                    </p:set>
                                    <p:anim calcmode="lin" valueType="num">
                                      <p:cBhvr additive="base">
                                        <p:cTn id="11" dur="500" fill="hold"/>
                                        <p:tgtEl>
                                          <p:spTgt spid="801796">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01796">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01796">
                                            <p:txEl>
                                              <p:pRg st="2" end="2"/>
                                            </p:txEl>
                                          </p:spTgt>
                                        </p:tgtEl>
                                        <p:attrNameLst>
                                          <p:attrName>style.visibility</p:attrName>
                                        </p:attrNameLst>
                                      </p:cBhvr>
                                      <p:to>
                                        <p:strVal val="visible"/>
                                      </p:to>
                                    </p:set>
                                    <p:anim calcmode="lin" valueType="num">
                                      <p:cBhvr additive="base">
                                        <p:cTn id="15" dur="500" fill="hold"/>
                                        <p:tgtEl>
                                          <p:spTgt spid="801796">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80179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801796">
                                            <p:txEl>
                                              <p:pRg st="3" end="3"/>
                                            </p:txEl>
                                          </p:spTgt>
                                        </p:tgtEl>
                                        <p:attrNameLst>
                                          <p:attrName>style.visibility</p:attrName>
                                        </p:attrNameLst>
                                      </p:cBhvr>
                                      <p:to>
                                        <p:strVal val="visible"/>
                                      </p:to>
                                    </p:set>
                                    <p:anim calcmode="lin" valueType="num">
                                      <p:cBhvr additive="base">
                                        <p:cTn id="21" dur="500" fill="hold"/>
                                        <p:tgtEl>
                                          <p:spTgt spid="801796">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01796">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01796">
                                            <p:txEl>
                                              <p:pRg st="4" end="4"/>
                                            </p:txEl>
                                          </p:spTgt>
                                        </p:tgtEl>
                                        <p:attrNameLst>
                                          <p:attrName>style.visibility</p:attrName>
                                        </p:attrNameLst>
                                      </p:cBhvr>
                                      <p:to>
                                        <p:strVal val="visible"/>
                                      </p:to>
                                    </p:set>
                                    <p:anim calcmode="lin" valueType="num">
                                      <p:cBhvr additive="base">
                                        <p:cTn id="25" dur="500" fill="hold"/>
                                        <p:tgtEl>
                                          <p:spTgt spid="801796">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01796">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801796">
                                            <p:txEl>
                                              <p:pRg st="5" end="5"/>
                                            </p:txEl>
                                          </p:spTgt>
                                        </p:tgtEl>
                                        <p:attrNameLst>
                                          <p:attrName>style.visibility</p:attrName>
                                        </p:attrNameLst>
                                      </p:cBhvr>
                                      <p:to>
                                        <p:strVal val="visible"/>
                                      </p:to>
                                    </p:set>
                                    <p:anim calcmode="lin" valueType="num">
                                      <p:cBhvr additive="base">
                                        <p:cTn id="29" dur="500" fill="hold"/>
                                        <p:tgtEl>
                                          <p:spTgt spid="801796">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801796">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801796">
                                            <p:txEl>
                                              <p:pRg st="6" end="6"/>
                                            </p:txEl>
                                          </p:spTgt>
                                        </p:tgtEl>
                                        <p:attrNameLst>
                                          <p:attrName>style.visibility</p:attrName>
                                        </p:attrNameLst>
                                      </p:cBhvr>
                                      <p:to>
                                        <p:strVal val="visible"/>
                                      </p:to>
                                    </p:set>
                                    <p:anim calcmode="lin" valueType="num">
                                      <p:cBhvr additive="base">
                                        <p:cTn id="33" dur="500" fill="hold"/>
                                        <p:tgtEl>
                                          <p:spTgt spid="801796">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801796">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801796">
                                            <p:txEl>
                                              <p:pRg st="7" end="7"/>
                                            </p:txEl>
                                          </p:spTgt>
                                        </p:tgtEl>
                                        <p:attrNameLst>
                                          <p:attrName>style.visibility</p:attrName>
                                        </p:attrNameLst>
                                      </p:cBhvr>
                                      <p:to>
                                        <p:strVal val="visible"/>
                                      </p:to>
                                    </p:set>
                                    <p:anim calcmode="lin" valueType="num">
                                      <p:cBhvr additive="base">
                                        <p:cTn id="37" dur="500" fill="hold"/>
                                        <p:tgtEl>
                                          <p:spTgt spid="801796">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0179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6"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26"/>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60419" name="Rectangle 1027"/>
          <p:cNvSpPr>
            <a:spLocks noGrp="1" noChangeArrowheads="1"/>
          </p:cNvSpPr>
          <p:nvPr>
            <p:ph type="body" idx="1"/>
          </p:nvPr>
        </p:nvSpPr>
        <p:spPr>
          <a:xfrm>
            <a:off x="428625" y="1643063"/>
            <a:ext cx="8382000" cy="4114800"/>
          </a:xfrm>
        </p:spPr>
        <p:txBody>
          <a:bodyPr/>
          <a:lstStyle/>
          <a:p>
            <a:pPr eaLnBrk="1" hangingPunct="1">
              <a:lnSpc>
                <a:spcPct val="120000"/>
              </a:lnSpc>
            </a:pPr>
            <a:r>
              <a:rPr lang="en-US" altLang="zh-CN" sz="2600" dirty="0" smtClean="0"/>
              <a:t>Overview of the Network Layer</a:t>
            </a:r>
          </a:p>
          <a:p>
            <a:pPr eaLnBrk="1" hangingPunct="1">
              <a:lnSpc>
                <a:spcPct val="120000"/>
              </a:lnSpc>
            </a:pPr>
            <a:r>
              <a:rPr lang="en-US" altLang="zh-CN" sz="2600" dirty="0" smtClean="0"/>
              <a:t>IP addresses and Subnets</a:t>
            </a:r>
          </a:p>
          <a:p>
            <a:pPr eaLnBrk="1" hangingPunct="1">
              <a:lnSpc>
                <a:spcPct val="120000"/>
              </a:lnSpc>
            </a:pPr>
            <a:r>
              <a:rPr lang="en-US" altLang="zh-CN" sz="2600" dirty="0" smtClean="0"/>
              <a:t>Layer 3 Devices</a:t>
            </a:r>
            <a:r>
              <a:rPr lang="en-US" altLang="zh-CN" sz="2600" dirty="0" smtClean="0">
                <a:solidFill>
                  <a:schemeClr val="bg2"/>
                </a:solidFill>
              </a:rPr>
              <a:t> </a:t>
            </a:r>
          </a:p>
          <a:p>
            <a:pPr eaLnBrk="1" hangingPunct="1">
              <a:lnSpc>
                <a:spcPct val="130000"/>
              </a:lnSpc>
            </a:pPr>
            <a:r>
              <a:rPr lang="en-US" altLang="zh-CN" sz="2600" dirty="0" smtClean="0">
                <a:solidFill>
                  <a:srgbClr val="006600"/>
                </a:solidFill>
              </a:rPr>
              <a:t>ARP Protocol</a:t>
            </a:r>
          </a:p>
          <a:p>
            <a:pPr eaLnBrk="1" hangingPunct="1">
              <a:lnSpc>
                <a:spcPct val="130000"/>
              </a:lnSpc>
            </a:pPr>
            <a:r>
              <a:rPr lang="en-US" altLang="zh-CN" sz="2600" dirty="0" smtClean="0"/>
              <a:t>Network Layer Services</a:t>
            </a:r>
          </a:p>
          <a:p>
            <a:pPr eaLnBrk="1" hangingPunct="1">
              <a:lnSpc>
                <a:spcPct val="130000"/>
              </a:lnSpc>
            </a:pPr>
            <a:r>
              <a:rPr lang="en-US" altLang="zh-CN" sz="2600" dirty="0" smtClean="0"/>
              <a:t>Routed and Routing Protocols</a:t>
            </a:r>
          </a:p>
          <a:p>
            <a:pPr eaLnBrk="1" hangingPunct="1">
              <a:lnSpc>
                <a:spcPct val="130000"/>
              </a:lnSpc>
            </a:pPr>
            <a:r>
              <a:rPr lang="en-US" altLang="zh-CN" sz="2600" dirty="0" smtClean="0"/>
              <a:t>VLSM</a:t>
            </a:r>
          </a:p>
          <a:p>
            <a:pPr eaLnBrk="1" hangingPunct="1">
              <a:lnSpc>
                <a:spcPct val="130000"/>
              </a:lnSpc>
            </a:pPr>
            <a:r>
              <a:rPr lang="en-US" altLang="zh-CN" sz="2600" dirty="0"/>
              <a:t>ICMP</a:t>
            </a:r>
            <a:endParaRPr lang="en-US" altLang="zh-CN" sz="2600" dirty="0" smtClean="0"/>
          </a:p>
        </p:txBody>
      </p:sp>
    </p:spTree>
  </p:cSld>
  <p:clrMapOvr>
    <a:masterClrMapping/>
  </p:clrMapOvr>
  <p:transition spd="med">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Address Resolution Protocol</a:t>
            </a:r>
          </a:p>
        </p:txBody>
      </p:sp>
      <p:sp>
        <p:nvSpPr>
          <p:cNvPr id="819203" name="Rectangle 3"/>
          <p:cNvSpPr>
            <a:spLocks noGrp="1" noChangeArrowheads="1"/>
          </p:cNvSpPr>
          <p:nvPr>
            <p:ph type="body" idx="1"/>
          </p:nvPr>
        </p:nvSpPr>
        <p:spPr>
          <a:xfrm>
            <a:off x="285750" y="1571625"/>
            <a:ext cx="8610600" cy="4724400"/>
          </a:xfrm>
        </p:spPr>
        <p:txBody>
          <a:bodyPr/>
          <a:lstStyle/>
          <a:p>
            <a:pPr eaLnBrk="1" hangingPunct="1">
              <a:lnSpc>
                <a:spcPct val="150000"/>
              </a:lnSpc>
            </a:pPr>
            <a:r>
              <a:rPr lang="en-US" altLang="zh-CN" sz="2800" smtClean="0">
                <a:cs typeface="Arial" charset="0"/>
              </a:rPr>
              <a:t>In order for devices to communicate, the sending devices need </a:t>
            </a:r>
            <a:r>
              <a:rPr lang="en-US" altLang="zh-CN" sz="2800" smtClean="0">
                <a:solidFill>
                  <a:srgbClr val="FF0000"/>
                </a:solidFill>
                <a:cs typeface="Arial" charset="0"/>
              </a:rPr>
              <a:t>both</a:t>
            </a:r>
            <a:r>
              <a:rPr lang="en-US" altLang="zh-CN" sz="2800" smtClean="0">
                <a:cs typeface="Arial" charset="0"/>
              </a:rPr>
              <a:t> the </a:t>
            </a:r>
            <a:r>
              <a:rPr lang="en-US" altLang="zh-CN" sz="2800" smtClean="0">
                <a:solidFill>
                  <a:schemeClr val="hlink"/>
                </a:solidFill>
                <a:ea typeface="Arial Unicode MS" pitchFamily="34" charset="-122"/>
                <a:cs typeface="Arial" charset="0"/>
              </a:rPr>
              <a:t>IP addresses</a:t>
            </a:r>
            <a:r>
              <a:rPr lang="en-US" altLang="zh-CN" sz="2800" smtClean="0">
                <a:cs typeface="Arial" charset="0"/>
              </a:rPr>
              <a:t> and the </a:t>
            </a:r>
            <a:r>
              <a:rPr lang="en-US" altLang="zh-CN" sz="2800" smtClean="0">
                <a:solidFill>
                  <a:schemeClr val="hlink"/>
                </a:solidFill>
                <a:ea typeface="Arial Unicode MS" pitchFamily="34" charset="-122"/>
                <a:cs typeface="Arial Unicode MS" pitchFamily="34" charset="-122"/>
              </a:rPr>
              <a:t>MAC addresses</a:t>
            </a:r>
            <a:r>
              <a:rPr lang="en-US" altLang="zh-CN" sz="2800" smtClean="0"/>
              <a:t> of the destination devices. </a:t>
            </a:r>
          </a:p>
          <a:p>
            <a:pPr eaLnBrk="1" hangingPunct="1">
              <a:lnSpc>
                <a:spcPct val="150000"/>
              </a:lnSpc>
            </a:pPr>
            <a:r>
              <a:rPr lang="en-US" altLang="zh-CN" sz="2800" smtClean="0"/>
              <a:t>ARP enables a computer to find the MAC address of the computer that is associated with an IP address.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19203">
                                            <p:txEl>
                                              <p:pRg st="0" end="0"/>
                                            </p:txEl>
                                          </p:spTgt>
                                        </p:tgtEl>
                                        <p:attrNameLst>
                                          <p:attrName>style.visibility</p:attrName>
                                        </p:attrNameLst>
                                      </p:cBhvr>
                                      <p:to>
                                        <p:strVal val="visible"/>
                                      </p:to>
                                    </p:set>
                                    <p:anim calcmode="lin" valueType="num">
                                      <p:cBhvr additive="base">
                                        <p:cTn id="7" dur="500" fill="hold"/>
                                        <p:tgtEl>
                                          <p:spTgt spid="8192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19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19203">
                                            <p:txEl>
                                              <p:pRg st="1" end="1"/>
                                            </p:txEl>
                                          </p:spTgt>
                                        </p:tgtEl>
                                        <p:attrNameLst>
                                          <p:attrName>style.visibility</p:attrName>
                                        </p:attrNameLst>
                                      </p:cBhvr>
                                      <p:to>
                                        <p:strVal val="visible"/>
                                      </p:to>
                                    </p:set>
                                    <p:anim calcmode="lin" valueType="num">
                                      <p:cBhvr additive="base">
                                        <p:cTn id="13" dur="500" fill="hold"/>
                                        <p:tgtEl>
                                          <p:spTgt spid="81920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192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3"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571500" y="357188"/>
            <a:ext cx="7793038" cy="1143000"/>
          </a:xfrm>
        </p:spPr>
        <p:txBody>
          <a:bodyPr/>
          <a:lstStyle/>
          <a:p>
            <a:pPr eaLnBrk="1" hangingPunct="1"/>
            <a:r>
              <a:rPr lang="en-US" altLang="zh-CN" smtClean="0">
                <a:cs typeface="Arial" charset="0"/>
              </a:rPr>
              <a:t>Address Resolution Protocol</a:t>
            </a:r>
          </a:p>
        </p:txBody>
      </p:sp>
      <p:pic>
        <p:nvPicPr>
          <p:cNvPr id="821251"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28775"/>
            <a:ext cx="85344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52" name="AutoShape 1028"/>
          <p:cNvSpPr>
            <a:spLocks noChangeArrowheads="1"/>
          </p:cNvSpPr>
          <p:nvPr/>
        </p:nvSpPr>
        <p:spPr bwMode="auto">
          <a:xfrm rot="-1322010">
            <a:off x="5332413" y="1441450"/>
            <a:ext cx="1752600" cy="5078413"/>
          </a:xfrm>
          <a:prstGeom prst="curvedLeftArrow">
            <a:avLst>
              <a:gd name="adj1" fmla="val 26508"/>
              <a:gd name="adj2" fmla="val 61521"/>
              <a:gd name="adj3" fmla="val 31370"/>
            </a:avLst>
          </a:prstGeom>
          <a:gradFill rotWithShape="0">
            <a:gsLst>
              <a:gs pos="0">
                <a:schemeClr val="hlink"/>
              </a:gs>
              <a:gs pos="100000">
                <a:schemeClr val="accent2"/>
              </a:gs>
            </a:gsLst>
            <a:lin ang="2700000" scaled="1"/>
          </a:gradFill>
          <a:ln w="9525">
            <a:solidFill>
              <a:schemeClr val="tx1"/>
            </a:solidFill>
            <a:miter lim="800000"/>
            <a:headEnd/>
            <a:tailEnd/>
          </a:ln>
        </p:spPr>
        <p:txBody>
          <a:bodyPr wrap="none" anchor="ctr"/>
          <a:lstStyle/>
          <a:p>
            <a:endParaRPr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21251"/>
                                        </p:tgtEl>
                                        <p:attrNameLst>
                                          <p:attrName>style.visibility</p:attrName>
                                        </p:attrNameLst>
                                      </p:cBhvr>
                                      <p:to>
                                        <p:strVal val="visible"/>
                                      </p:to>
                                    </p:set>
                                    <p:animEffect transition="in" filter="dissolve">
                                      <p:cBhvr>
                                        <p:cTn id="7" dur="500"/>
                                        <p:tgtEl>
                                          <p:spTgt spid="821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21252"/>
                                        </p:tgtEl>
                                        <p:attrNameLst>
                                          <p:attrName>style.visibility</p:attrName>
                                        </p:attrNameLst>
                                      </p:cBhvr>
                                      <p:to>
                                        <p:strVal val="visible"/>
                                      </p:to>
                                    </p:set>
                                    <p:animEffect transition="in" filter="wipe(up)">
                                      <p:cBhvr>
                                        <p:cTn id="12" dur="500"/>
                                        <p:tgtEl>
                                          <p:spTgt spid="82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68313" y="333375"/>
            <a:ext cx="7793037" cy="1143000"/>
          </a:xfrm>
        </p:spPr>
        <p:txBody>
          <a:bodyPr/>
          <a:lstStyle/>
          <a:p>
            <a:pPr eaLnBrk="1" hangingPunct="1"/>
            <a:r>
              <a:rPr lang="en-US" altLang="zh-CN" dirty="0" smtClean="0">
                <a:cs typeface="Arial" charset="0"/>
              </a:rPr>
              <a:t>ARP Table</a:t>
            </a:r>
          </a:p>
        </p:txBody>
      </p:sp>
      <p:sp>
        <p:nvSpPr>
          <p:cNvPr id="823300" name="AutoShape 4"/>
          <p:cNvSpPr>
            <a:spLocks noChangeArrowheads="1"/>
          </p:cNvSpPr>
          <p:nvPr/>
        </p:nvSpPr>
        <p:spPr bwMode="auto">
          <a:xfrm rot="-1587836">
            <a:off x="6451600" y="333375"/>
            <a:ext cx="2224088" cy="1871663"/>
          </a:xfrm>
          <a:prstGeom prst="irregularSeal1">
            <a:avLst/>
          </a:prstGeom>
          <a:solidFill>
            <a:srgbClr val="008000"/>
          </a:solidFill>
          <a:ln w="9525">
            <a:noFill/>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008000"/>
            </a:extrusionClr>
          </a:sp3d>
        </p:spPr>
        <p:txBody>
          <a:bodyPr wrap="none" anchor="ctr">
            <a:flatTx/>
          </a:bodyPr>
          <a:lstStyle/>
          <a:p>
            <a:pPr algn="ctr" eaLnBrk="0" hangingPunct="0">
              <a:buClr>
                <a:srgbClr val="6699FF"/>
              </a:buClr>
              <a:buFont typeface="Wingdings 3" pitchFamily="18" charset="2"/>
              <a:buNone/>
              <a:defRPr/>
            </a:pPr>
            <a:r>
              <a:rPr lang="en-US" altLang="zh-CN" sz="3200">
                <a:solidFill>
                  <a:srgbClr val="FFFF00"/>
                </a:solidFill>
                <a:effectLst>
                  <a:outerShdw blurRad="38100" dist="38100" dir="2700000" algn="tl">
                    <a:srgbClr val="000000"/>
                  </a:outerShdw>
                </a:effectLst>
                <a:latin typeface="Arial Black" pitchFamily="34" charset="0"/>
                <a:ea typeface="宋体" pitchFamily="2" charset="-122"/>
              </a:rPr>
              <a:t>RAM</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21" y="1628800"/>
            <a:ext cx="8306027" cy="4928323"/>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823300"/>
                                        </p:tgtEl>
                                        <p:attrNameLst>
                                          <p:attrName>style.visibility</p:attrName>
                                        </p:attrNameLst>
                                      </p:cBhvr>
                                      <p:to>
                                        <p:strVal val="visible"/>
                                      </p:to>
                                    </p:set>
                                    <p:anim calcmode="lin" valueType="num">
                                      <p:cBhvr>
                                        <p:cTn id="7" dur="500" fill="hold"/>
                                        <p:tgtEl>
                                          <p:spTgt spid="823300"/>
                                        </p:tgtEl>
                                        <p:attrNameLst>
                                          <p:attrName>ppt_w</p:attrName>
                                        </p:attrNameLst>
                                      </p:cBhvr>
                                      <p:tavLst>
                                        <p:tav tm="0">
                                          <p:val>
                                            <p:fltVal val="0"/>
                                          </p:val>
                                        </p:tav>
                                        <p:tav tm="100000">
                                          <p:val>
                                            <p:strVal val="#ppt_w"/>
                                          </p:val>
                                        </p:tav>
                                      </p:tavLst>
                                    </p:anim>
                                    <p:anim calcmode="lin" valueType="num">
                                      <p:cBhvr>
                                        <p:cTn id="8" dur="500" fill="hold"/>
                                        <p:tgtEl>
                                          <p:spTgt spid="823300"/>
                                        </p:tgtEl>
                                        <p:attrNameLst>
                                          <p:attrName>ppt_h</p:attrName>
                                        </p:attrNameLst>
                                      </p:cBhvr>
                                      <p:tavLst>
                                        <p:tav tm="0">
                                          <p:val>
                                            <p:fltVal val="0"/>
                                          </p:val>
                                        </p:tav>
                                        <p:tav tm="100000">
                                          <p:val>
                                            <p:strVal val="#ppt_h"/>
                                          </p:val>
                                        </p:tav>
                                      </p:tavLst>
                                    </p:anim>
                                    <p:anim calcmode="lin" valueType="num">
                                      <p:cBhvr>
                                        <p:cTn id="9" dur="500" fill="hold"/>
                                        <p:tgtEl>
                                          <p:spTgt spid="823300"/>
                                        </p:tgtEl>
                                        <p:attrNameLst>
                                          <p:attrName>ppt_x</p:attrName>
                                        </p:attrNameLst>
                                      </p:cBhvr>
                                      <p:tavLst>
                                        <p:tav tm="0">
                                          <p:val>
                                            <p:fltVal val="0.5"/>
                                          </p:val>
                                        </p:tav>
                                        <p:tav tm="100000">
                                          <p:val>
                                            <p:strVal val="#ppt_x"/>
                                          </p:val>
                                        </p:tav>
                                      </p:tavLst>
                                    </p:anim>
                                    <p:anim calcmode="lin" valueType="num">
                                      <p:cBhvr>
                                        <p:cTn id="10" dur="500" fill="hold"/>
                                        <p:tgtEl>
                                          <p:spTgt spid="82330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00"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379958" name="Rectangle 54"/>
          <p:cNvSpPr>
            <a:spLocks noChangeArrowheads="1"/>
          </p:cNvSpPr>
          <p:nvPr/>
        </p:nvSpPr>
        <p:spPr bwMode="auto">
          <a:xfrm>
            <a:off x="468313" y="3429000"/>
            <a:ext cx="6889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dirty="0">
                <a:solidFill>
                  <a:srgbClr val="333399"/>
                </a:solidFill>
                <a:latin typeface="Arial" charset="0"/>
                <a:ea typeface="黑体" pitchFamily="2" charset="-122"/>
              </a:rPr>
              <a:t>可变</a:t>
            </a:r>
          </a:p>
          <a:p>
            <a:pPr defTabSz="762000" eaLnBrk="0" hangingPunct="0"/>
            <a:r>
              <a:rPr kumimoji="1" lang="zh-CN" altLang="en-US" sz="2000" dirty="0">
                <a:solidFill>
                  <a:srgbClr val="333399"/>
                </a:solidFill>
                <a:latin typeface="Arial" charset="0"/>
                <a:ea typeface="黑体" pitchFamily="2" charset="-122"/>
              </a:rPr>
              <a:t>部分</a:t>
            </a:r>
          </a:p>
        </p:txBody>
      </p:sp>
      <p:sp>
        <p:nvSpPr>
          <p:cNvPr id="379910" name="Line 6"/>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11" name="AutoShape 7"/>
          <p:cNvSpPr>
            <a:spLocks noChangeArrowheads="1"/>
          </p:cNvSpPr>
          <p:nvPr/>
        </p:nvSpPr>
        <p:spPr bwMode="auto">
          <a:xfrm>
            <a:off x="1450975" y="5073650"/>
            <a:ext cx="822325" cy="192088"/>
          </a:xfrm>
          <a:prstGeom prst="leftArrow">
            <a:avLst>
              <a:gd name="adj1" fmla="val 50000"/>
              <a:gd name="adj2" fmla="val 107025"/>
            </a:avLst>
          </a:prstGeom>
          <a:gradFill rotWithShape="0">
            <a:gsLst>
              <a:gs pos="0">
                <a:srgbClr val="DDDDDD">
                  <a:gamma/>
                  <a:shade val="66667"/>
                  <a:invGamma/>
                </a:srgbClr>
              </a:gs>
              <a:gs pos="100000">
                <a:srgbClr val="DDDDDD"/>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2" name="Rectangle 8"/>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3" name="Freeform 9"/>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4" name="Rectangle 90"/>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4"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5"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6" name="Line 12"/>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7" name="Line 13"/>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8" name="Line 14"/>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9" name="Line 15"/>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0" name="Line 16"/>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1" name="Line 17"/>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2" name="Line 18"/>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3" name="Line 19"/>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4" name="Line 20"/>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5" name="Line 21"/>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6" name="Line 22"/>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7" name="Rectangle 23"/>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379928" name="Rectangle 24"/>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379929" name="Rectangle 25"/>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379930" name="Rectangle 26"/>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379931" name="Rectangle 27"/>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379932" name="Rectangle 28"/>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379933" name="Rectangle 29"/>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379934" name="Rectangle 30"/>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379935" name="Rectangle 31"/>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379936" name="Rectangle 32"/>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379937" name="Rectangle 33"/>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379938" name="Rectangle 34"/>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379939" name="Rectangle 35"/>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379940" name="Rectangle 36"/>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379941" name="Rectangle 37"/>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379942" name="Rectangle 38"/>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379943" name="Rectangle 39"/>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379944" name="Rectangle 40"/>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379945" name="Rectangle 41"/>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379946" name="Rectangle 42"/>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379947" name="Rectangle 43"/>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379948" name="Rectangle 44"/>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379950" name="Group 46"/>
          <p:cNvGrpSpPr>
            <a:grpSpLocks/>
          </p:cNvGrpSpPr>
          <p:nvPr/>
        </p:nvGrpSpPr>
        <p:grpSpPr bwMode="auto">
          <a:xfrm>
            <a:off x="1069975" y="3748088"/>
            <a:ext cx="13176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2"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3"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79954" name="Group 50"/>
          <p:cNvGrpSpPr>
            <a:grpSpLocks/>
          </p:cNvGrpSpPr>
          <p:nvPr/>
        </p:nvGrpSpPr>
        <p:grpSpPr bwMode="auto">
          <a:xfrm>
            <a:off x="8937625" y="3757613"/>
            <a:ext cx="13176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959" name="Rectangle 55"/>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0" name="Line 56"/>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1" name="Line 57"/>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2" name="Line 58"/>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3" name="Line 59"/>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4" name="Line 60"/>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5" name="Rectangle 61"/>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379966" name="Rectangle 62"/>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379967" name="Rectangle 63"/>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379968" name="Rectangle 64"/>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379969" name="Rectangle 65"/>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379970" name="Rectangle 66"/>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379971" name="Rectangle 67"/>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379972" name="Rectangle 68"/>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379973" name="Rectangle 69"/>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379974" name="Rectangle 70"/>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379975" name="Rectangle 71"/>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379976" name="Rectangle 72"/>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379977" name="Rectangle 73"/>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379978" name="Rectangle 74"/>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379979" name="Rectangle 75"/>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379983" name="Rectangle 79"/>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379984" name="Rectangle 80"/>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86" name="Rectangle 82"/>
          <p:cNvSpPr>
            <a:spLocks noChangeArrowheads="1"/>
          </p:cNvSpPr>
          <p:nvPr/>
        </p:nvSpPr>
        <p:spPr bwMode="auto">
          <a:xfrm>
            <a:off x="4278313" y="5013325"/>
            <a:ext cx="309562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379987" name="Rectangle 83"/>
          <p:cNvSpPr>
            <a:spLocks noChangeArrowheads="1"/>
          </p:cNvSpPr>
          <p:nvPr/>
        </p:nvSpPr>
        <p:spPr bwMode="auto">
          <a:xfrm>
            <a:off x="2484438" y="5013325"/>
            <a:ext cx="898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a:t>
            </a:r>
          </a:p>
        </p:txBody>
      </p:sp>
      <p:sp>
        <p:nvSpPr>
          <p:cNvPr id="379988" name="Rectangle 84"/>
          <p:cNvSpPr>
            <a:spLocks noChangeArrowheads="1"/>
          </p:cNvSpPr>
          <p:nvPr/>
        </p:nvSpPr>
        <p:spPr bwMode="auto">
          <a:xfrm>
            <a:off x="825500" y="4964113"/>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传送</a:t>
            </a:r>
          </a:p>
        </p:txBody>
      </p:sp>
      <p:sp>
        <p:nvSpPr>
          <p:cNvPr id="379989" name="Rectangle 85"/>
          <p:cNvSpPr>
            <a:spLocks noChangeArrowheads="1"/>
          </p:cNvSpPr>
          <p:nvPr/>
        </p:nvSpPr>
        <p:spPr bwMode="auto">
          <a:xfrm>
            <a:off x="4279900" y="5481638"/>
            <a:ext cx="1252538" cy="393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grpSp>
        <p:nvGrpSpPr>
          <p:cNvPr id="379998" name="Group 94"/>
          <p:cNvGrpSpPr>
            <a:grpSpLocks/>
          </p:cNvGrpSpPr>
          <p:nvPr/>
        </p:nvGrpSpPr>
        <p:grpSpPr bwMode="auto">
          <a:xfrm>
            <a:off x="176213" y="1341438"/>
            <a:ext cx="434975" cy="2663825"/>
            <a:chOff x="111" y="845"/>
            <a:chExt cx="274" cy="1678"/>
          </a:xfrm>
        </p:grpSpPr>
        <p:sp>
          <p:nvSpPr>
            <p:cNvPr id="379993" name="Line 89"/>
            <p:cNvSpPr>
              <a:spLocks noChangeShapeType="1"/>
            </p:cNvSpPr>
            <p:nvPr/>
          </p:nvSpPr>
          <p:spPr bwMode="auto">
            <a:xfrm>
              <a:off x="249" y="845"/>
              <a:ext cx="0" cy="1678"/>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2" name="Rectangle 78"/>
            <p:cNvSpPr>
              <a:spLocks noChangeArrowheads="1"/>
            </p:cNvSpPr>
            <p:nvPr/>
          </p:nvSpPr>
          <p:spPr bwMode="auto">
            <a:xfrm>
              <a:off x="111" y="1389"/>
              <a:ext cx="274" cy="4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grpSp>
      <p:grpSp>
        <p:nvGrpSpPr>
          <p:cNvPr id="379997" name="Group 93"/>
          <p:cNvGrpSpPr>
            <a:grpSpLocks/>
          </p:cNvGrpSpPr>
          <p:nvPr/>
        </p:nvGrpSpPr>
        <p:grpSpPr bwMode="auto">
          <a:xfrm>
            <a:off x="1116013" y="1341438"/>
            <a:ext cx="7896225" cy="4102100"/>
            <a:chOff x="703" y="845"/>
            <a:chExt cx="4974" cy="2584"/>
          </a:xfrm>
        </p:grpSpPr>
        <p:sp>
          <p:nvSpPr>
            <p:cNvPr id="379995" name="Rectangle 91"/>
            <p:cNvSpPr>
              <a:spLocks noChangeArrowheads="1"/>
            </p:cNvSpPr>
            <p:nvPr/>
          </p:nvSpPr>
          <p:spPr bwMode="auto">
            <a:xfrm>
              <a:off x="703" y="845"/>
              <a:ext cx="4974" cy="1678"/>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96" name="Rectangle 92"/>
            <p:cNvSpPr>
              <a:spLocks noChangeArrowheads="1"/>
            </p:cNvSpPr>
            <p:nvPr/>
          </p:nvSpPr>
          <p:spPr bwMode="auto">
            <a:xfrm>
              <a:off x="1426" y="3145"/>
              <a:ext cx="915" cy="284"/>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0001" name="AutoShape 97"/>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7869296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7200" y="3657600"/>
            <a:ext cx="8458200" cy="2941638"/>
            <a:chOff x="288" y="2304"/>
            <a:chExt cx="5328" cy="1853"/>
          </a:xfrm>
        </p:grpSpPr>
        <p:sp>
          <p:nvSpPr>
            <p:cNvPr id="64525" name="Line 3"/>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4526" name="Group 4"/>
            <p:cNvGrpSpPr>
              <a:grpSpLocks/>
            </p:cNvGrpSpPr>
            <p:nvPr/>
          </p:nvGrpSpPr>
          <p:grpSpPr bwMode="auto">
            <a:xfrm>
              <a:off x="288" y="2304"/>
              <a:ext cx="1392" cy="1440"/>
              <a:chOff x="288" y="2304"/>
              <a:chExt cx="1392" cy="1440"/>
            </a:xfrm>
          </p:grpSpPr>
          <p:pic>
            <p:nvPicPr>
              <p:cNvPr id="64540"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1" name="Line 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4542" name="Rectangle 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4543" name="Rectangle 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4527" name="Group 9"/>
            <p:cNvGrpSpPr>
              <a:grpSpLocks/>
            </p:cNvGrpSpPr>
            <p:nvPr/>
          </p:nvGrpSpPr>
          <p:grpSpPr bwMode="auto">
            <a:xfrm>
              <a:off x="4224" y="2304"/>
              <a:ext cx="1392" cy="1440"/>
              <a:chOff x="288" y="2304"/>
              <a:chExt cx="1392" cy="1440"/>
            </a:xfrm>
          </p:grpSpPr>
          <p:pic>
            <p:nvPicPr>
              <p:cNvPr id="64536"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7" name="Line 11"/>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4538" name="Rectangle 12"/>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4539" name="Rectangle 13"/>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4528" name="Group 14"/>
            <p:cNvGrpSpPr>
              <a:grpSpLocks/>
            </p:cNvGrpSpPr>
            <p:nvPr/>
          </p:nvGrpSpPr>
          <p:grpSpPr bwMode="auto">
            <a:xfrm>
              <a:off x="2256" y="2304"/>
              <a:ext cx="1392" cy="1440"/>
              <a:chOff x="288" y="2304"/>
              <a:chExt cx="1392" cy="1440"/>
            </a:xfrm>
          </p:grpSpPr>
          <p:pic>
            <p:nvPicPr>
              <p:cNvPr id="64532"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3" name="Line 1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4534" name="Rectangle 1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4535" name="Rectangle 1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25363" name="Text Box 19"/>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25364" name="Text Box 20"/>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25365" name="Text Box 21"/>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4515" name="Rectangle 22"/>
          <p:cNvSpPr>
            <a:spLocks noGrp="1" noChangeArrowheads="1"/>
          </p:cNvSpPr>
          <p:nvPr>
            <p:ph type="title"/>
          </p:nvPr>
        </p:nvSpPr>
        <p:spPr>
          <a:xfrm>
            <a:off x="611188" y="404813"/>
            <a:ext cx="6421437" cy="1143000"/>
          </a:xfrm>
        </p:spPr>
        <p:txBody>
          <a:bodyPr/>
          <a:lstStyle/>
          <a:p>
            <a:pPr eaLnBrk="1" hangingPunct="1"/>
            <a:r>
              <a:rPr lang="en-US" altLang="zh-CN" smtClean="0">
                <a:cs typeface="Arial" charset="0"/>
              </a:rPr>
              <a:t>ARP operation</a:t>
            </a:r>
          </a:p>
        </p:txBody>
      </p:sp>
      <p:sp>
        <p:nvSpPr>
          <p:cNvPr id="825367" name="Rectangle 23"/>
          <p:cNvSpPr>
            <a:spLocks noChangeArrowheads="1"/>
          </p:cNvSpPr>
          <p:nvPr/>
        </p:nvSpPr>
        <p:spPr bwMode="auto">
          <a:xfrm>
            <a:off x="685800" y="1981200"/>
            <a:ext cx="1828800" cy="990600"/>
          </a:xfrm>
          <a:prstGeom prst="rect">
            <a:avLst/>
          </a:prstGeom>
          <a:solidFill>
            <a:schemeClr val="hlink"/>
          </a:solidFill>
          <a:ln w="38100">
            <a:solidFill>
              <a:schemeClr val="tx1"/>
            </a:solidFill>
            <a:miter lim="800000"/>
            <a:headEnd/>
            <a:tailEnd/>
          </a:ln>
        </p:spPr>
        <p:txBody>
          <a:bodyPr wrap="none"/>
          <a:lstStyle/>
          <a:p>
            <a:pPr algn="ctr" eaLnBrk="0" hangingPunct="0">
              <a:buClr>
                <a:srgbClr val="6699FF"/>
              </a:buClr>
              <a:buFont typeface="Wingdings 3" pitchFamily="18" charset="2"/>
              <a:buNone/>
            </a:pPr>
            <a:r>
              <a:rPr lang="en-US" altLang="zh-CN" b="1" u="sng">
                <a:solidFill>
                  <a:schemeClr val="bg1"/>
                </a:solidFill>
                <a:latin typeface="Arial" charset="0"/>
              </a:rPr>
              <a:t>ARP Table:</a:t>
            </a:r>
          </a:p>
          <a:p>
            <a:pPr algn="ctr" eaLnBrk="0" hangingPunct="0">
              <a:buClr>
                <a:srgbClr val="6699FF"/>
              </a:buClr>
              <a:buFont typeface="Wingdings 3" pitchFamily="18" charset="2"/>
              <a:buNone/>
            </a:pPr>
            <a:r>
              <a:rPr lang="en-US" altLang="zh-CN" sz="8000" b="1">
                <a:solidFill>
                  <a:srgbClr val="FF0000"/>
                </a:solidFill>
                <a:latin typeface="Arial" charset="0"/>
              </a:rPr>
              <a:t>?</a:t>
            </a:r>
          </a:p>
        </p:txBody>
      </p:sp>
      <p:sp>
        <p:nvSpPr>
          <p:cNvPr id="825368" name="AutoShape 24"/>
          <p:cNvSpPr>
            <a:spLocks noChangeArrowheads="1"/>
          </p:cNvSpPr>
          <p:nvPr/>
        </p:nvSpPr>
        <p:spPr bwMode="auto">
          <a:xfrm>
            <a:off x="1524000" y="2819400"/>
            <a:ext cx="6858000" cy="838200"/>
          </a:xfrm>
          <a:prstGeom prst="curvedDownArrow">
            <a:avLst>
              <a:gd name="adj1" fmla="val 59886"/>
              <a:gd name="adj2" fmla="val 116402"/>
              <a:gd name="adj3" fmla="val 33333"/>
            </a:avLst>
          </a:prstGeom>
          <a:gradFill rotWithShape="0">
            <a:gsLst>
              <a:gs pos="0">
                <a:srgbClr val="FF0000"/>
              </a:gs>
              <a:gs pos="100000">
                <a:srgbClr val="FF9999"/>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5"/>
          <p:cNvGrpSpPr>
            <a:grpSpLocks/>
          </p:cNvGrpSpPr>
          <p:nvPr/>
        </p:nvGrpSpPr>
        <p:grpSpPr bwMode="auto">
          <a:xfrm>
            <a:off x="2895600" y="2362200"/>
            <a:ext cx="5486400" cy="838200"/>
            <a:chOff x="1824" y="1488"/>
            <a:chExt cx="3456" cy="528"/>
          </a:xfrm>
        </p:grpSpPr>
        <p:sp>
          <p:nvSpPr>
            <p:cNvPr id="64519" name="Rectangle 26"/>
            <p:cNvSpPr>
              <a:spLocks noChangeArrowheads="1"/>
            </p:cNvSpPr>
            <p:nvPr/>
          </p:nvSpPr>
          <p:spPr bwMode="auto">
            <a:xfrm>
              <a:off x="1824" y="1488"/>
              <a:ext cx="864"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336600"/>
                  </a:solidFill>
                  <a:latin typeface="Arial" charset="0"/>
                </a:rPr>
                <a:t>A.B.C.1.2.3</a:t>
              </a:r>
            </a:p>
          </p:txBody>
        </p:sp>
        <p:sp>
          <p:nvSpPr>
            <p:cNvPr id="64520" name="Rectangle 27"/>
            <p:cNvSpPr>
              <a:spLocks noChangeArrowheads="1"/>
            </p:cNvSpPr>
            <p:nvPr/>
          </p:nvSpPr>
          <p:spPr bwMode="auto">
            <a:xfrm>
              <a:off x="2688" y="1488"/>
              <a:ext cx="576"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sz="2800">
                  <a:solidFill>
                    <a:srgbClr val="FF0000"/>
                  </a:solidFill>
                  <a:latin typeface="Arial Black" pitchFamily="34" charset="0"/>
                </a:rPr>
                <a:t>?</a:t>
              </a:r>
            </a:p>
          </p:txBody>
        </p:sp>
        <p:sp>
          <p:nvSpPr>
            <p:cNvPr id="64521" name="Rectangle 28"/>
            <p:cNvSpPr>
              <a:spLocks noChangeArrowheads="1"/>
            </p:cNvSpPr>
            <p:nvPr/>
          </p:nvSpPr>
          <p:spPr bwMode="auto">
            <a:xfrm>
              <a:off x="3264" y="1488"/>
              <a:ext cx="2016"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4522" name="Rectangle 29"/>
            <p:cNvSpPr>
              <a:spLocks noChangeArrowheads="1"/>
            </p:cNvSpPr>
            <p:nvPr/>
          </p:nvSpPr>
          <p:spPr bwMode="auto">
            <a:xfrm>
              <a:off x="3312" y="1536"/>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4523" name="Rectangle 30"/>
            <p:cNvSpPr>
              <a:spLocks noChangeArrowheads="1"/>
            </p:cNvSpPr>
            <p:nvPr/>
          </p:nvSpPr>
          <p:spPr bwMode="auto">
            <a:xfrm>
              <a:off x="3936" y="1536"/>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4524" name="Rectangle 31"/>
            <p:cNvSpPr>
              <a:spLocks noChangeArrowheads="1"/>
            </p:cNvSpPr>
            <p:nvPr/>
          </p:nvSpPr>
          <p:spPr bwMode="auto">
            <a:xfrm>
              <a:off x="4560" y="1536"/>
              <a:ext cx="672"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Data</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5368"/>
                                        </p:tgtEl>
                                        <p:attrNameLst>
                                          <p:attrName>style.visibility</p:attrName>
                                        </p:attrNameLst>
                                      </p:cBhvr>
                                      <p:to>
                                        <p:strVal val="visible"/>
                                      </p:to>
                                    </p:set>
                                    <p:animEffect transition="in" filter="wipe(left)">
                                      <p:cBhvr>
                                        <p:cTn id="12" dur="500"/>
                                        <p:tgtEl>
                                          <p:spTgt spid="8253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nodeType="afterGroup">
                            <p:stCondLst>
                              <p:cond delay="500"/>
                            </p:stCondLst>
                            <p:childTnLst>
                              <p:par>
                                <p:cTn id="19" presetID="23" presetClass="entr" presetSubtype="36" fill="hold" grpId="0" nodeType="afterEffect">
                                  <p:stCondLst>
                                    <p:cond delay="0"/>
                                  </p:stCondLst>
                                  <p:childTnLst>
                                    <p:set>
                                      <p:cBhvr>
                                        <p:cTn id="20" dur="1" fill="hold">
                                          <p:stCondLst>
                                            <p:cond delay="0"/>
                                          </p:stCondLst>
                                        </p:cTn>
                                        <p:tgtEl>
                                          <p:spTgt spid="825367"/>
                                        </p:tgtEl>
                                        <p:attrNameLst>
                                          <p:attrName>style.visibility</p:attrName>
                                        </p:attrNameLst>
                                      </p:cBhvr>
                                      <p:to>
                                        <p:strVal val="visible"/>
                                      </p:to>
                                    </p:set>
                                    <p:anim calcmode="lin" valueType="num">
                                      <p:cBhvr>
                                        <p:cTn id="21" dur="500" fill="hold"/>
                                        <p:tgtEl>
                                          <p:spTgt spid="825367"/>
                                        </p:tgtEl>
                                        <p:attrNameLst>
                                          <p:attrName>ppt_w</p:attrName>
                                        </p:attrNameLst>
                                      </p:cBhvr>
                                      <p:tavLst>
                                        <p:tav tm="0">
                                          <p:val>
                                            <p:strVal val="(6*min(max(#ppt_w*#ppt_h,.3),1)-7.4)/-.7*#ppt_w"/>
                                          </p:val>
                                        </p:tav>
                                        <p:tav tm="100000">
                                          <p:val>
                                            <p:strVal val="#ppt_w"/>
                                          </p:val>
                                        </p:tav>
                                      </p:tavLst>
                                    </p:anim>
                                    <p:anim calcmode="lin" valueType="num">
                                      <p:cBhvr>
                                        <p:cTn id="22" dur="500" fill="hold"/>
                                        <p:tgtEl>
                                          <p:spTgt spid="825367"/>
                                        </p:tgtEl>
                                        <p:attrNameLst>
                                          <p:attrName>ppt_h</p:attrName>
                                        </p:attrNameLst>
                                      </p:cBhvr>
                                      <p:tavLst>
                                        <p:tav tm="0">
                                          <p:val>
                                            <p:strVal val="(6*min(max(#ppt_w*#ppt_h,.3),1)-7.4)/-.7*#ppt_h"/>
                                          </p:val>
                                        </p:tav>
                                        <p:tav tm="100000">
                                          <p:val>
                                            <p:strVal val="#ppt_h"/>
                                          </p:val>
                                        </p:tav>
                                      </p:tavLst>
                                    </p:anim>
                                    <p:anim calcmode="lin" valueType="num">
                                      <p:cBhvr>
                                        <p:cTn id="23" dur="500" fill="hold"/>
                                        <p:tgtEl>
                                          <p:spTgt spid="825367"/>
                                        </p:tgtEl>
                                        <p:attrNameLst>
                                          <p:attrName>ppt_x</p:attrName>
                                        </p:attrNameLst>
                                      </p:cBhvr>
                                      <p:tavLst>
                                        <p:tav tm="0">
                                          <p:val>
                                            <p:fltVal val="0.5"/>
                                          </p:val>
                                        </p:tav>
                                        <p:tav tm="100000">
                                          <p:val>
                                            <p:strVal val="#ppt_x"/>
                                          </p:val>
                                        </p:tav>
                                      </p:tavLst>
                                    </p:anim>
                                    <p:anim calcmode="lin" valueType="num">
                                      <p:cBhvr>
                                        <p:cTn id="24" dur="500" fill="hold"/>
                                        <p:tgtEl>
                                          <p:spTgt spid="825367"/>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67" grpId="0" animBg="1" autoUpdateAnimBg="0"/>
      <p:bldP spid="82536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Freeform 2"/>
          <p:cNvSpPr>
            <a:spLocks/>
          </p:cNvSpPr>
          <p:nvPr/>
        </p:nvSpPr>
        <p:spPr bwMode="auto">
          <a:xfrm>
            <a:off x="533400" y="2514600"/>
            <a:ext cx="8229600" cy="1219200"/>
          </a:xfrm>
          <a:custGeom>
            <a:avLst/>
            <a:gdLst>
              <a:gd name="T0" fmla="*/ 2147483647 w 5184"/>
              <a:gd name="T1" fmla="*/ 2147483647 h 768"/>
              <a:gd name="T2" fmla="*/ 0 w 5184"/>
              <a:gd name="T3" fmla="*/ 0 h 768"/>
              <a:gd name="T4" fmla="*/ 2147483647 w 5184"/>
              <a:gd name="T5" fmla="*/ 0 h 768"/>
              <a:gd name="T6" fmla="*/ 2147483647 w 5184"/>
              <a:gd name="T7" fmla="*/ 2147483647 h 768"/>
              <a:gd name="T8" fmla="*/ 0 60000 65536"/>
              <a:gd name="T9" fmla="*/ 0 60000 65536"/>
              <a:gd name="T10" fmla="*/ 0 60000 65536"/>
              <a:gd name="T11" fmla="*/ 0 60000 65536"/>
              <a:gd name="T12" fmla="*/ 0 w 5184"/>
              <a:gd name="T13" fmla="*/ 0 h 768"/>
              <a:gd name="T14" fmla="*/ 5184 w 5184"/>
              <a:gd name="T15" fmla="*/ 768 h 768"/>
            </a:gdLst>
            <a:ahLst/>
            <a:cxnLst>
              <a:cxn ang="T8">
                <a:pos x="T0" y="T1"/>
              </a:cxn>
              <a:cxn ang="T9">
                <a:pos x="T2" y="T3"/>
              </a:cxn>
              <a:cxn ang="T10">
                <a:pos x="T4" y="T5"/>
              </a:cxn>
              <a:cxn ang="T11">
                <a:pos x="T6" y="T7"/>
              </a:cxn>
            </a:cxnLst>
            <a:rect l="T12" t="T13" r="T14" b="T15"/>
            <a:pathLst>
              <a:path w="5184" h="768">
                <a:moveTo>
                  <a:pt x="480" y="768"/>
                </a:moveTo>
                <a:lnTo>
                  <a:pt x="0" y="0"/>
                </a:lnTo>
                <a:lnTo>
                  <a:pt x="5184" y="0"/>
                </a:lnTo>
                <a:lnTo>
                  <a:pt x="960" y="768"/>
                </a:lnTo>
              </a:path>
            </a:pathLst>
          </a:custGeom>
          <a:gradFill rotWithShape="0">
            <a:gsLst>
              <a:gs pos="0">
                <a:srgbClr val="CCECFF"/>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2" name="Group 3"/>
          <p:cNvGrpSpPr>
            <a:grpSpLocks/>
          </p:cNvGrpSpPr>
          <p:nvPr/>
        </p:nvGrpSpPr>
        <p:grpSpPr bwMode="auto">
          <a:xfrm>
            <a:off x="457200" y="3657600"/>
            <a:ext cx="8458200" cy="2941638"/>
            <a:chOff x="288" y="2304"/>
            <a:chExt cx="5328" cy="1853"/>
          </a:xfrm>
        </p:grpSpPr>
        <p:sp>
          <p:nvSpPr>
            <p:cNvPr id="65550" name="Line 4"/>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5551" name="Group 5"/>
            <p:cNvGrpSpPr>
              <a:grpSpLocks/>
            </p:cNvGrpSpPr>
            <p:nvPr/>
          </p:nvGrpSpPr>
          <p:grpSpPr bwMode="auto">
            <a:xfrm>
              <a:off x="288" y="2304"/>
              <a:ext cx="1392" cy="1440"/>
              <a:chOff x="288" y="2304"/>
              <a:chExt cx="1392" cy="1440"/>
            </a:xfrm>
          </p:grpSpPr>
          <p:pic>
            <p:nvPicPr>
              <p:cNvPr id="65565"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6" name="Line 7"/>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5567" name="Rectangle 8"/>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5568" name="Rectangle 9"/>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5552" name="Group 10"/>
            <p:cNvGrpSpPr>
              <a:grpSpLocks/>
            </p:cNvGrpSpPr>
            <p:nvPr/>
          </p:nvGrpSpPr>
          <p:grpSpPr bwMode="auto">
            <a:xfrm>
              <a:off x="4224" y="2304"/>
              <a:ext cx="1392" cy="1440"/>
              <a:chOff x="288" y="2304"/>
              <a:chExt cx="1392" cy="1440"/>
            </a:xfrm>
          </p:grpSpPr>
          <p:pic>
            <p:nvPicPr>
              <p:cNvPr id="65561"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2" name="Line 12"/>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5563" name="Rectangle 13"/>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5564" name="Rectangle 14"/>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5553" name="Group 15"/>
            <p:cNvGrpSpPr>
              <a:grpSpLocks/>
            </p:cNvGrpSpPr>
            <p:nvPr/>
          </p:nvGrpSpPr>
          <p:grpSpPr bwMode="auto">
            <a:xfrm>
              <a:off x="2256" y="2304"/>
              <a:ext cx="1392" cy="1440"/>
              <a:chOff x="288" y="2304"/>
              <a:chExt cx="1392" cy="1440"/>
            </a:xfrm>
          </p:grpSpPr>
          <p:pic>
            <p:nvPicPr>
              <p:cNvPr id="65557"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8" name="Line 17"/>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5559" name="Rectangle 18"/>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5560" name="Rectangle 19"/>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27412" name="Text Box 20"/>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27413" name="Text Box 21"/>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27414" name="Text Box 22"/>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5540" name="Rectangle 23"/>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ARP request</a:t>
            </a:r>
          </a:p>
        </p:txBody>
      </p:sp>
      <p:sp>
        <p:nvSpPr>
          <p:cNvPr id="827416" name="AutoShape 24"/>
          <p:cNvSpPr>
            <a:spLocks noChangeArrowheads="1"/>
          </p:cNvSpPr>
          <p:nvPr/>
        </p:nvSpPr>
        <p:spPr bwMode="auto">
          <a:xfrm>
            <a:off x="1371600" y="2819400"/>
            <a:ext cx="7010400" cy="1066800"/>
          </a:xfrm>
          <a:prstGeom prst="curvedDownArrow">
            <a:avLst>
              <a:gd name="adj1" fmla="val 48099"/>
              <a:gd name="adj2" fmla="val 93491"/>
              <a:gd name="adj3" fmla="val 33333"/>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sp>
        <p:nvSpPr>
          <p:cNvPr id="827417" name="AutoShape 25"/>
          <p:cNvSpPr>
            <a:spLocks noChangeArrowheads="1"/>
          </p:cNvSpPr>
          <p:nvPr/>
        </p:nvSpPr>
        <p:spPr bwMode="auto">
          <a:xfrm>
            <a:off x="1371600" y="2819400"/>
            <a:ext cx="3810000" cy="1066800"/>
          </a:xfrm>
          <a:prstGeom prst="curvedDownArrow">
            <a:avLst>
              <a:gd name="adj1" fmla="val 33482"/>
              <a:gd name="adj2" fmla="val 69759"/>
              <a:gd name="adj3" fmla="val 31546"/>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6"/>
          <p:cNvGrpSpPr>
            <a:grpSpLocks/>
          </p:cNvGrpSpPr>
          <p:nvPr/>
        </p:nvGrpSpPr>
        <p:grpSpPr bwMode="auto">
          <a:xfrm>
            <a:off x="533400" y="1828800"/>
            <a:ext cx="8229600" cy="838200"/>
            <a:chOff x="384" y="912"/>
            <a:chExt cx="5184" cy="528"/>
          </a:xfrm>
        </p:grpSpPr>
        <p:sp>
          <p:nvSpPr>
            <p:cNvPr id="65544" name="Rectangle 27"/>
            <p:cNvSpPr>
              <a:spLocks noChangeArrowheads="1"/>
            </p:cNvSpPr>
            <p:nvPr/>
          </p:nvSpPr>
          <p:spPr bwMode="auto">
            <a:xfrm>
              <a:off x="384"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006600"/>
                  </a:solidFill>
                  <a:latin typeface="Arial" charset="0"/>
                </a:rPr>
                <a:t>A.B.C.1.2.3</a:t>
              </a:r>
            </a:p>
          </p:txBody>
        </p:sp>
        <p:sp>
          <p:nvSpPr>
            <p:cNvPr id="65545" name="Rectangle 28"/>
            <p:cNvSpPr>
              <a:spLocks noChangeArrowheads="1"/>
            </p:cNvSpPr>
            <p:nvPr/>
          </p:nvSpPr>
          <p:spPr bwMode="auto">
            <a:xfrm>
              <a:off x="1296"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FF0000"/>
                  </a:solidFill>
                  <a:latin typeface="Arial" charset="0"/>
                </a:rPr>
                <a:t>ff.ff.ff.ff.ff.ff</a:t>
              </a:r>
            </a:p>
          </p:txBody>
        </p:sp>
        <p:sp>
          <p:nvSpPr>
            <p:cNvPr id="65546" name="Rectangle 29"/>
            <p:cNvSpPr>
              <a:spLocks noChangeArrowheads="1"/>
            </p:cNvSpPr>
            <p:nvPr/>
          </p:nvSpPr>
          <p:spPr bwMode="auto">
            <a:xfrm>
              <a:off x="2208" y="912"/>
              <a:ext cx="3360"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5547" name="Rectangle 30"/>
            <p:cNvSpPr>
              <a:spLocks noChangeArrowheads="1"/>
            </p:cNvSpPr>
            <p:nvPr/>
          </p:nvSpPr>
          <p:spPr bwMode="auto">
            <a:xfrm>
              <a:off x="2256"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5548" name="Rectangle 31"/>
            <p:cNvSpPr>
              <a:spLocks noChangeArrowheads="1"/>
            </p:cNvSpPr>
            <p:nvPr/>
          </p:nvSpPr>
          <p:spPr bwMode="auto">
            <a:xfrm>
              <a:off x="2880"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5549" name="Rectangle 32"/>
            <p:cNvSpPr>
              <a:spLocks noChangeArrowheads="1"/>
            </p:cNvSpPr>
            <p:nvPr/>
          </p:nvSpPr>
          <p:spPr bwMode="auto">
            <a:xfrm>
              <a:off x="3504" y="960"/>
              <a:ext cx="2016"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What is your MAC Addr?</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27394"/>
                                        </p:tgtEl>
                                        <p:attrNameLst>
                                          <p:attrName>style.visibility</p:attrName>
                                        </p:attrNameLst>
                                      </p:cBhvr>
                                      <p:to>
                                        <p:strVal val="visible"/>
                                      </p:to>
                                    </p:set>
                                    <p:animEffect transition="in" filter="wipe(down)">
                                      <p:cBhvr>
                                        <p:cTn id="12" dur="500"/>
                                        <p:tgtEl>
                                          <p:spTgt spid="827394"/>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27417"/>
                                        </p:tgtEl>
                                        <p:attrNameLst>
                                          <p:attrName>style.visibility</p:attrName>
                                        </p:attrNameLst>
                                      </p:cBhvr>
                                      <p:to>
                                        <p:strVal val="visible"/>
                                      </p:to>
                                    </p:set>
                                    <p:animEffect transition="in" filter="wipe(left)">
                                      <p:cBhvr>
                                        <p:cTn id="21" dur="500"/>
                                        <p:tgtEl>
                                          <p:spTgt spid="82741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27416"/>
                                        </p:tgtEl>
                                        <p:attrNameLst>
                                          <p:attrName>style.visibility</p:attrName>
                                        </p:attrNameLst>
                                      </p:cBhvr>
                                      <p:to>
                                        <p:strVal val="visible"/>
                                      </p:to>
                                    </p:set>
                                    <p:animEffect transition="in" filter="wipe(left)">
                                      <p:cBhvr>
                                        <p:cTn id="25" dur="500"/>
                                        <p:tgtEl>
                                          <p:spTgt spid="82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4" grpId="0" animBg="1"/>
      <p:bldP spid="827416" grpId="0" animBg="1"/>
      <p:bldP spid="8274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7200" y="3657600"/>
            <a:ext cx="8458200" cy="2941638"/>
            <a:chOff x="288" y="2304"/>
            <a:chExt cx="5328" cy="1853"/>
          </a:xfrm>
        </p:grpSpPr>
        <p:sp>
          <p:nvSpPr>
            <p:cNvPr id="66575" name="Line 3"/>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6576" name="Group 4"/>
            <p:cNvGrpSpPr>
              <a:grpSpLocks/>
            </p:cNvGrpSpPr>
            <p:nvPr/>
          </p:nvGrpSpPr>
          <p:grpSpPr bwMode="auto">
            <a:xfrm>
              <a:off x="288" y="2304"/>
              <a:ext cx="1392" cy="1440"/>
              <a:chOff x="288" y="2304"/>
              <a:chExt cx="1392" cy="1440"/>
            </a:xfrm>
          </p:grpSpPr>
          <p:pic>
            <p:nvPicPr>
              <p:cNvPr id="66590"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1" name="Line 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6592" name="Rectangle 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6593" name="Rectangle 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6577" name="Group 9"/>
            <p:cNvGrpSpPr>
              <a:grpSpLocks/>
            </p:cNvGrpSpPr>
            <p:nvPr/>
          </p:nvGrpSpPr>
          <p:grpSpPr bwMode="auto">
            <a:xfrm>
              <a:off x="4224" y="2304"/>
              <a:ext cx="1392" cy="1440"/>
              <a:chOff x="288" y="2304"/>
              <a:chExt cx="1392" cy="1440"/>
            </a:xfrm>
          </p:grpSpPr>
          <p:pic>
            <p:nvPicPr>
              <p:cNvPr id="66586"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7" name="Line 11"/>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6588" name="Rectangle 12"/>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6589" name="Rectangle 13"/>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6578" name="Group 14"/>
            <p:cNvGrpSpPr>
              <a:grpSpLocks/>
            </p:cNvGrpSpPr>
            <p:nvPr/>
          </p:nvGrpSpPr>
          <p:grpSpPr bwMode="auto">
            <a:xfrm>
              <a:off x="2256" y="2304"/>
              <a:ext cx="1392" cy="1440"/>
              <a:chOff x="288" y="2304"/>
              <a:chExt cx="1392" cy="1440"/>
            </a:xfrm>
          </p:grpSpPr>
          <p:pic>
            <p:nvPicPr>
              <p:cNvPr id="66582"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Line 1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6584" name="Rectangle 1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6585" name="Rectangle 1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29459" name="Text Box 19"/>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29460" name="Text Box 20"/>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29461" name="Text Box 21"/>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6563" name="Rectangle 2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Checking</a:t>
            </a:r>
          </a:p>
        </p:txBody>
      </p:sp>
      <p:grpSp>
        <p:nvGrpSpPr>
          <p:cNvPr id="6" name="Group 23"/>
          <p:cNvGrpSpPr>
            <a:grpSpLocks/>
          </p:cNvGrpSpPr>
          <p:nvPr/>
        </p:nvGrpSpPr>
        <p:grpSpPr bwMode="auto">
          <a:xfrm>
            <a:off x="533400" y="1905000"/>
            <a:ext cx="8229600" cy="838200"/>
            <a:chOff x="384" y="912"/>
            <a:chExt cx="5184" cy="528"/>
          </a:xfrm>
        </p:grpSpPr>
        <p:sp>
          <p:nvSpPr>
            <p:cNvPr id="66569" name="Rectangle 24"/>
            <p:cNvSpPr>
              <a:spLocks noChangeArrowheads="1"/>
            </p:cNvSpPr>
            <p:nvPr/>
          </p:nvSpPr>
          <p:spPr bwMode="auto">
            <a:xfrm>
              <a:off x="384"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006600"/>
                  </a:solidFill>
                  <a:latin typeface="Arial" charset="0"/>
                </a:rPr>
                <a:t>A.B.C.1.2.3</a:t>
              </a:r>
            </a:p>
          </p:txBody>
        </p:sp>
        <p:sp>
          <p:nvSpPr>
            <p:cNvPr id="66570" name="Rectangle 25"/>
            <p:cNvSpPr>
              <a:spLocks noChangeArrowheads="1"/>
            </p:cNvSpPr>
            <p:nvPr/>
          </p:nvSpPr>
          <p:spPr bwMode="auto">
            <a:xfrm>
              <a:off x="1296"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FF0000"/>
                  </a:solidFill>
                  <a:latin typeface="Arial" charset="0"/>
                </a:rPr>
                <a:t>ff.ff.ff.ff.ff.ff</a:t>
              </a:r>
            </a:p>
          </p:txBody>
        </p:sp>
        <p:sp>
          <p:nvSpPr>
            <p:cNvPr id="66571" name="Rectangle 26"/>
            <p:cNvSpPr>
              <a:spLocks noChangeArrowheads="1"/>
            </p:cNvSpPr>
            <p:nvPr/>
          </p:nvSpPr>
          <p:spPr bwMode="auto">
            <a:xfrm>
              <a:off x="2208" y="912"/>
              <a:ext cx="3360"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6572" name="Rectangle 27"/>
            <p:cNvSpPr>
              <a:spLocks noChangeArrowheads="1"/>
            </p:cNvSpPr>
            <p:nvPr/>
          </p:nvSpPr>
          <p:spPr bwMode="auto">
            <a:xfrm>
              <a:off x="2256"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6573" name="Rectangle 28"/>
            <p:cNvSpPr>
              <a:spLocks noChangeArrowheads="1"/>
            </p:cNvSpPr>
            <p:nvPr/>
          </p:nvSpPr>
          <p:spPr bwMode="auto">
            <a:xfrm>
              <a:off x="2880"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6574" name="Rectangle 29"/>
            <p:cNvSpPr>
              <a:spLocks noChangeArrowheads="1"/>
            </p:cNvSpPr>
            <p:nvPr/>
          </p:nvSpPr>
          <p:spPr bwMode="auto">
            <a:xfrm>
              <a:off x="3504" y="960"/>
              <a:ext cx="2016"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What is your MAC Addr?</a:t>
              </a:r>
            </a:p>
          </p:txBody>
        </p:sp>
      </p:grpSp>
      <p:sp>
        <p:nvSpPr>
          <p:cNvPr id="829470" name="AutoShape 30"/>
          <p:cNvSpPr>
            <a:spLocks noChangeArrowheads="1"/>
          </p:cNvSpPr>
          <p:nvPr/>
        </p:nvSpPr>
        <p:spPr bwMode="auto">
          <a:xfrm rot="-8407267">
            <a:off x="4648200" y="3200400"/>
            <a:ext cx="2374900" cy="5508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015 h 21600"/>
              <a:gd name="T14" fmla="*/ 18887 w 21600"/>
              <a:gd name="T15" fmla="*/ 17585 h 21600"/>
            </a:gdLst>
            <a:ahLst/>
            <a:cxnLst>
              <a:cxn ang="T8">
                <a:pos x="T0" y="T1"/>
              </a:cxn>
              <a:cxn ang="T9">
                <a:pos x="T2" y="T3"/>
              </a:cxn>
              <a:cxn ang="T10">
                <a:pos x="T4" y="T5"/>
              </a:cxn>
              <a:cxn ang="T11">
                <a:pos x="T6" y="T7"/>
              </a:cxn>
            </a:cxnLst>
            <a:rect l="T12" t="T13" r="T14" b="T15"/>
            <a:pathLst>
              <a:path w="21600" h="21600">
                <a:moveTo>
                  <a:pt x="17282" y="0"/>
                </a:moveTo>
                <a:lnTo>
                  <a:pt x="17282" y="4015"/>
                </a:lnTo>
                <a:lnTo>
                  <a:pt x="3375" y="4015"/>
                </a:lnTo>
                <a:lnTo>
                  <a:pt x="3375" y="17585"/>
                </a:lnTo>
                <a:lnTo>
                  <a:pt x="17282" y="17585"/>
                </a:lnTo>
                <a:lnTo>
                  <a:pt x="17282" y="21600"/>
                </a:lnTo>
                <a:lnTo>
                  <a:pt x="21600" y="10800"/>
                </a:lnTo>
                <a:close/>
              </a:path>
              <a:path w="21600" h="21600">
                <a:moveTo>
                  <a:pt x="1350" y="4015"/>
                </a:moveTo>
                <a:lnTo>
                  <a:pt x="1350" y="17585"/>
                </a:lnTo>
                <a:lnTo>
                  <a:pt x="2700" y="17585"/>
                </a:lnTo>
                <a:lnTo>
                  <a:pt x="2700" y="4015"/>
                </a:lnTo>
                <a:close/>
              </a:path>
              <a:path w="21600" h="21600">
                <a:moveTo>
                  <a:pt x="0" y="4015"/>
                </a:moveTo>
                <a:lnTo>
                  <a:pt x="0" y="17585"/>
                </a:lnTo>
                <a:lnTo>
                  <a:pt x="675" y="17585"/>
                </a:lnTo>
                <a:lnTo>
                  <a:pt x="675" y="4015"/>
                </a:lnTo>
                <a:close/>
              </a:path>
            </a:pathLst>
          </a:custGeom>
          <a:gradFill rotWithShape="0">
            <a:gsLst>
              <a:gs pos="0">
                <a:schemeClr val="accent2"/>
              </a:gs>
              <a:gs pos="100000">
                <a:srgbClr val="CCECFF"/>
              </a:gs>
            </a:gsLst>
            <a:lin ang="5400000" scaled="1"/>
          </a:gradFill>
          <a:ln>
            <a:noFill/>
          </a:ln>
          <a:extLst>
            <a:ext uri="{91240B29-F687-4F45-9708-019B960494DF}">
              <a14:hiddenLine xmlns:a14="http://schemas.microsoft.com/office/drawing/2010/main" w="3175">
                <a:solidFill>
                  <a:srgbClr val="000000"/>
                </a:solidFill>
                <a:miter lim="800000"/>
                <a:headEnd/>
                <a:tailEnd/>
              </a14:hiddenLine>
            </a:ext>
          </a:extLst>
        </p:spPr>
        <p:txBody>
          <a:bodyPr wrap="none" anchor="ctr"/>
          <a:lstStyle/>
          <a:p>
            <a:endParaRPr lang="zh-CN" altLang="en-US"/>
          </a:p>
        </p:txBody>
      </p:sp>
      <p:sp>
        <p:nvSpPr>
          <p:cNvPr id="829471" name="AutoShape 31"/>
          <p:cNvSpPr>
            <a:spLocks noChangeArrowheads="1"/>
          </p:cNvSpPr>
          <p:nvPr/>
        </p:nvSpPr>
        <p:spPr bwMode="auto">
          <a:xfrm rot="-2606923">
            <a:off x="5867400" y="2438400"/>
            <a:ext cx="2151063" cy="2286000"/>
          </a:xfrm>
          <a:prstGeom prst="irregularSeal1">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flatTx/>
          </a:bodyPr>
          <a:lstStyle/>
          <a:p>
            <a:pPr algn="ctr" eaLnBrk="0" hangingPunct="0">
              <a:buClr>
                <a:srgbClr val="6699FF"/>
              </a:buClr>
              <a:buFont typeface="Wingdings 3" pitchFamily="18" charset="2"/>
              <a:buNone/>
              <a:defRPr/>
            </a:pPr>
            <a:r>
              <a:rPr lang="en-US" altLang="zh-CN" sz="3200" dirty="0">
                <a:solidFill>
                  <a:srgbClr val="0070C0"/>
                </a:solidFill>
                <a:effectLst>
                  <a:outerShdw blurRad="38100" dist="38100" dir="2700000" algn="tl">
                    <a:srgbClr val="000000"/>
                  </a:outerShdw>
                </a:effectLst>
                <a:latin typeface="Arial Black" pitchFamily="34" charset="0"/>
              </a:rPr>
              <a:t>That is </a:t>
            </a:r>
          </a:p>
          <a:p>
            <a:pPr algn="ctr" eaLnBrk="0" hangingPunct="0">
              <a:buClr>
                <a:srgbClr val="6699FF"/>
              </a:buClr>
              <a:buFont typeface="Wingdings 3" pitchFamily="18" charset="2"/>
              <a:buNone/>
              <a:defRPr/>
            </a:pPr>
            <a:r>
              <a:rPr lang="en-US" altLang="zh-CN" sz="3200" dirty="0">
                <a:solidFill>
                  <a:srgbClr val="0070C0"/>
                </a:solidFill>
                <a:effectLst>
                  <a:outerShdw blurRad="38100" dist="38100" dir="2700000" algn="tl">
                    <a:srgbClr val="000000"/>
                  </a:outerShdw>
                </a:effectLst>
                <a:latin typeface="Arial Black" pitchFamily="34" charset="0"/>
              </a:rPr>
              <a:t>my IP</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29470"/>
                                        </p:tgtEl>
                                        <p:attrNameLst>
                                          <p:attrName>style.visibility</p:attrName>
                                        </p:attrNameLst>
                                      </p:cBhvr>
                                      <p:to>
                                        <p:strVal val="visible"/>
                                      </p:to>
                                    </p:set>
                                    <p:animEffect transition="in" filter="wipe(down)">
                                      <p:cBhvr>
                                        <p:cTn id="16" dur="500"/>
                                        <p:tgtEl>
                                          <p:spTgt spid="8294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829471"/>
                                        </p:tgtEl>
                                        <p:attrNameLst>
                                          <p:attrName>style.visibility</p:attrName>
                                        </p:attrNameLst>
                                      </p:cBhvr>
                                      <p:to>
                                        <p:strVal val="visible"/>
                                      </p:to>
                                    </p:set>
                                    <p:anim calcmode="lin" valueType="num">
                                      <p:cBhvr>
                                        <p:cTn id="21" dur="500" fill="hold"/>
                                        <p:tgtEl>
                                          <p:spTgt spid="829471"/>
                                        </p:tgtEl>
                                        <p:attrNameLst>
                                          <p:attrName>ppt_w</p:attrName>
                                        </p:attrNameLst>
                                      </p:cBhvr>
                                      <p:tavLst>
                                        <p:tav tm="0">
                                          <p:val>
                                            <p:fltVal val="0"/>
                                          </p:val>
                                        </p:tav>
                                        <p:tav tm="100000">
                                          <p:val>
                                            <p:strVal val="#ppt_w"/>
                                          </p:val>
                                        </p:tav>
                                      </p:tavLst>
                                    </p:anim>
                                    <p:anim calcmode="lin" valueType="num">
                                      <p:cBhvr>
                                        <p:cTn id="22" dur="500" fill="hold"/>
                                        <p:tgtEl>
                                          <p:spTgt spid="8294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Freeform 2"/>
          <p:cNvSpPr>
            <a:spLocks/>
          </p:cNvSpPr>
          <p:nvPr/>
        </p:nvSpPr>
        <p:spPr bwMode="auto">
          <a:xfrm flipH="1">
            <a:off x="838200" y="2743200"/>
            <a:ext cx="8229600" cy="990600"/>
          </a:xfrm>
          <a:custGeom>
            <a:avLst/>
            <a:gdLst>
              <a:gd name="T0" fmla="*/ 2147483647 w 5184"/>
              <a:gd name="T1" fmla="*/ 2147483647 h 768"/>
              <a:gd name="T2" fmla="*/ 0 w 5184"/>
              <a:gd name="T3" fmla="*/ 0 h 768"/>
              <a:gd name="T4" fmla="*/ 2147483647 w 5184"/>
              <a:gd name="T5" fmla="*/ 0 h 768"/>
              <a:gd name="T6" fmla="*/ 2147483647 w 5184"/>
              <a:gd name="T7" fmla="*/ 2147483647 h 768"/>
              <a:gd name="T8" fmla="*/ 0 60000 65536"/>
              <a:gd name="T9" fmla="*/ 0 60000 65536"/>
              <a:gd name="T10" fmla="*/ 0 60000 65536"/>
              <a:gd name="T11" fmla="*/ 0 60000 65536"/>
              <a:gd name="T12" fmla="*/ 0 w 5184"/>
              <a:gd name="T13" fmla="*/ 0 h 768"/>
              <a:gd name="T14" fmla="*/ 5184 w 5184"/>
              <a:gd name="T15" fmla="*/ 768 h 768"/>
            </a:gdLst>
            <a:ahLst/>
            <a:cxnLst>
              <a:cxn ang="T8">
                <a:pos x="T0" y="T1"/>
              </a:cxn>
              <a:cxn ang="T9">
                <a:pos x="T2" y="T3"/>
              </a:cxn>
              <a:cxn ang="T10">
                <a:pos x="T4" y="T5"/>
              </a:cxn>
              <a:cxn ang="T11">
                <a:pos x="T6" y="T7"/>
              </a:cxn>
            </a:cxnLst>
            <a:rect l="T12" t="T13" r="T14" b="T15"/>
            <a:pathLst>
              <a:path w="5184" h="768">
                <a:moveTo>
                  <a:pt x="480" y="768"/>
                </a:moveTo>
                <a:lnTo>
                  <a:pt x="0" y="0"/>
                </a:lnTo>
                <a:lnTo>
                  <a:pt x="5184" y="0"/>
                </a:lnTo>
                <a:lnTo>
                  <a:pt x="960" y="768"/>
                </a:lnTo>
              </a:path>
            </a:pathLst>
          </a:custGeom>
          <a:gradFill rotWithShape="0">
            <a:gsLst>
              <a:gs pos="0">
                <a:srgbClr val="CCECFF"/>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2" name="Group 3"/>
          <p:cNvGrpSpPr>
            <a:grpSpLocks/>
          </p:cNvGrpSpPr>
          <p:nvPr/>
        </p:nvGrpSpPr>
        <p:grpSpPr bwMode="auto">
          <a:xfrm>
            <a:off x="457200" y="3657600"/>
            <a:ext cx="8458200" cy="2941638"/>
            <a:chOff x="288" y="2304"/>
            <a:chExt cx="5328" cy="1853"/>
          </a:xfrm>
        </p:grpSpPr>
        <p:sp>
          <p:nvSpPr>
            <p:cNvPr id="67597" name="Line 4"/>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7598" name="Group 5"/>
            <p:cNvGrpSpPr>
              <a:grpSpLocks/>
            </p:cNvGrpSpPr>
            <p:nvPr/>
          </p:nvGrpSpPr>
          <p:grpSpPr bwMode="auto">
            <a:xfrm>
              <a:off x="288" y="2304"/>
              <a:ext cx="1392" cy="1440"/>
              <a:chOff x="288" y="2304"/>
              <a:chExt cx="1392" cy="1440"/>
            </a:xfrm>
          </p:grpSpPr>
          <p:pic>
            <p:nvPicPr>
              <p:cNvPr id="67612"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3" name="Line 7"/>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7614" name="Rectangle 8"/>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7615" name="Rectangle 9"/>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7599" name="Group 10"/>
            <p:cNvGrpSpPr>
              <a:grpSpLocks/>
            </p:cNvGrpSpPr>
            <p:nvPr/>
          </p:nvGrpSpPr>
          <p:grpSpPr bwMode="auto">
            <a:xfrm>
              <a:off x="4224" y="2304"/>
              <a:ext cx="1392" cy="1440"/>
              <a:chOff x="288" y="2304"/>
              <a:chExt cx="1392" cy="1440"/>
            </a:xfrm>
          </p:grpSpPr>
          <p:pic>
            <p:nvPicPr>
              <p:cNvPr id="67608"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9" name="Line 12"/>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7610" name="Rectangle 13"/>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7611" name="Rectangle 14"/>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7600" name="Group 15"/>
            <p:cNvGrpSpPr>
              <a:grpSpLocks/>
            </p:cNvGrpSpPr>
            <p:nvPr/>
          </p:nvGrpSpPr>
          <p:grpSpPr bwMode="auto">
            <a:xfrm>
              <a:off x="2256" y="2304"/>
              <a:ext cx="1392" cy="1440"/>
              <a:chOff x="288" y="2304"/>
              <a:chExt cx="1392" cy="1440"/>
            </a:xfrm>
          </p:grpSpPr>
          <p:pic>
            <p:nvPicPr>
              <p:cNvPr id="67604"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5" name="Line 17"/>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7606" name="Rectangle 18"/>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7607" name="Rectangle 19"/>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31508" name="Text Box 20"/>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31509" name="Text Box 21"/>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31510" name="Text Box 22"/>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7588" name="Rectangle 23"/>
          <p:cNvSpPr>
            <a:spLocks noGrp="1" noChangeArrowheads="1"/>
          </p:cNvSpPr>
          <p:nvPr>
            <p:ph type="title"/>
          </p:nvPr>
        </p:nvSpPr>
        <p:spPr>
          <a:xfrm>
            <a:off x="611188" y="260350"/>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ARP reply</a:t>
            </a:r>
          </a:p>
        </p:txBody>
      </p:sp>
      <p:sp>
        <p:nvSpPr>
          <p:cNvPr id="831512" name="AutoShape 24"/>
          <p:cNvSpPr>
            <a:spLocks noChangeArrowheads="1"/>
          </p:cNvSpPr>
          <p:nvPr/>
        </p:nvSpPr>
        <p:spPr bwMode="auto">
          <a:xfrm flipH="1">
            <a:off x="1143000" y="2819400"/>
            <a:ext cx="7010400" cy="1066800"/>
          </a:xfrm>
          <a:prstGeom prst="curvedDownArrow">
            <a:avLst>
              <a:gd name="adj1" fmla="val 48099"/>
              <a:gd name="adj2" fmla="val 93491"/>
              <a:gd name="adj3" fmla="val 33333"/>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5"/>
          <p:cNvGrpSpPr>
            <a:grpSpLocks/>
          </p:cNvGrpSpPr>
          <p:nvPr/>
        </p:nvGrpSpPr>
        <p:grpSpPr bwMode="auto">
          <a:xfrm>
            <a:off x="762000" y="1905000"/>
            <a:ext cx="8229600" cy="838200"/>
            <a:chOff x="384" y="912"/>
            <a:chExt cx="5184" cy="528"/>
          </a:xfrm>
        </p:grpSpPr>
        <p:sp>
          <p:nvSpPr>
            <p:cNvPr id="67591" name="Rectangle 26"/>
            <p:cNvSpPr>
              <a:spLocks noChangeArrowheads="1"/>
            </p:cNvSpPr>
            <p:nvPr/>
          </p:nvSpPr>
          <p:spPr bwMode="auto">
            <a:xfrm>
              <a:off x="384"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FF0000"/>
                  </a:solidFill>
                  <a:latin typeface="Arial" charset="0"/>
                </a:rPr>
                <a:t>A.B.C.7.8.9</a:t>
              </a:r>
            </a:p>
          </p:txBody>
        </p:sp>
        <p:sp>
          <p:nvSpPr>
            <p:cNvPr id="67592" name="Rectangle 27"/>
            <p:cNvSpPr>
              <a:spLocks noChangeArrowheads="1"/>
            </p:cNvSpPr>
            <p:nvPr/>
          </p:nvSpPr>
          <p:spPr bwMode="auto">
            <a:xfrm>
              <a:off x="1296"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006600"/>
                  </a:solidFill>
                  <a:latin typeface="Arial" charset="0"/>
                </a:rPr>
                <a:t>A.B.C.1.2.3</a:t>
              </a:r>
            </a:p>
          </p:txBody>
        </p:sp>
        <p:sp>
          <p:nvSpPr>
            <p:cNvPr id="67593" name="Rectangle 28"/>
            <p:cNvSpPr>
              <a:spLocks noChangeArrowheads="1"/>
            </p:cNvSpPr>
            <p:nvPr/>
          </p:nvSpPr>
          <p:spPr bwMode="auto">
            <a:xfrm>
              <a:off x="2208" y="912"/>
              <a:ext cx="3360"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7594" name="Rectangle 29"/>
            <p:cNvSpPr>
              <a:spLocks noChangeArrowheads="1"/>
            </p:cNvSpPr>
            <p:nvPr/>
          </p:nvSpPr>
          <p:spPr bwMode="auto">
            <a:xfrm>
              <a:off x="2256"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folHlink"/>
                  </a:solidFill>
                  <a:latin typeface="Arial" charset="0"/>
                </a:rPr>
                <a:t>10.0.2.9</a:t>
              </a:r>
            </a:p>
          </p:txBody>
        </p:sp>
        <p:sp>
          <p:nvSpPr>
            <p:cNvPr id="67595" name="Rectangle 30"/>
            <p:cNvSpPr>
              <a:spLocks noChangeArrowheads="1"/>
            </p:cNvSpPr>
            <p:nvPr/>
          </p:nvSpPr>
          <p:spPr bwMode="auto">
            <a:xfrm>
              <a:off x="2880"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folHlink"/>
                  </a:solidFill>
                  <a:latin typeface="Arial" charset="0"/>
                </a:rPr>
                <a:t>10.0.2.1</a:t>
              </a:r>
            </a:p>
          </p:txBody>
        </p:sp>
        <p:sp>
          <p:nvSpPr>
            <p:cNvPr id="67596" name="Rectangle 31"/>
            <p:cNvSpPr>
              <a:spLocks noChangeArrowheads="1"/>
            </p:cNvSpPr>
            <p:nvPr/>
          </p:nvSpPr>
          <p:spPr bwMode="auto">
            <a:xfrm>
              <a:off x="3504" y="960"/>
              <a:ext cx="2016"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This is my MAC Addr</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1490"/>
                                        </p:tgtEl>
                                        <p:attrNameLst>
                                          <p:attrName>style.visibility</p:attrName>
                                        </p:attrNameLst>
                                      </p:cBhvr>
                                      <p:to>
                                        <p:strVal val="visible"/>
                                      </p:to>
                                    </p:set>
                                    <p:animEffect transition="in" filter="wipe(down)">
                                      <p:cBhvr>
                                        <p:cTn id="12" dur="500"/>
                                        <p:tgtEl>
                                          <p:spTgt spid="831490"/>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831512"/>
                                        </p:tgtEl>
                                        <p:attrNameLst>
                                          <p:attrName>style.visibility</p:attrName>
                                        </p:attrNameLst>
                                      </p:cBhvr>
                                      <p:to>
                                        <p:strVal val="visible"/>
                                      </p:to>
                                    </p:set>
                                    <p:animEffect transition="in" filter="wipe(right)">
                                      <p:cBhvr>
                                        <p:cTn id="21" dur="500"/>
                                        <p:tgtEl>
                                          <p:spTgt spid="83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0" grpId="0" animBg="1"/>
      <p:bldP spid="8315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4800" y="3916363"/>
            <a:ext cx="8458200" cy="2941637"/>
            <a:chOff x="288" y="2304"/>
            <a:chExt cx="5328" cy="1853"/>
          </a:xfrm>
        </p:grpSpPr>
        <p:sp>
          <p:nvSpPr>
            <p:cNvPr id="68622" name="Line 3"/>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8623" name="Group 4"/>
            <p:cNvGrpSpPr>
              <a:grpSpLocks/>
            </p:cNvGrpSpPr>
            <p:nvPr/>
          </p:nvGrpSpPr>
          <p:grpSpPr bwMode="auto">
            <a:xfrm>
              <a:off x="288" y="2304"/>
              <a:ext cx="1392" cy="1440"/>
              <a:chOff x="288" y="2304"/>
              <a:chExt cx="1392" cy="1440"/>
            </a:xfrm>
          </p:grpSpPr>
          <p:pic>
            <p:nvPicPr>
              <p:cNvPr id="68637"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8" name="Line 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8639" name="Rectangle 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8640" name="Rectangle 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8624" name="Group 9"/>
            <p:cNvGrpSpPr>
              <a:grpSpLocks/>
            </p:cNvGrpSpPr>
            <p:nvPr/>
          </p:nvGrpSpPr>
          <p:grpSpPr bwMode="auto">
            <a:xfrm>
              <a:off x="4224" y="2304"/>
              <a:ext cx="1392" cy="1440"/>
              <a:chOff x="288" y="2304"/>
              <a:chExt cx="1392" cy="1440"/>
            </a:xfrm>
          </p:grpSpPr>
          <p:pic>
            <p:nvPicPr>
              <p:cNvPr id="68633"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4" name="Line 11"/>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8635" name="Rectangle 12"/>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8636" name="Rectangle 13"/>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8625" name="Group 14"/>
            <p:cNvGrpSpPr>
              <a:grpSpLocks/>
            </p:cNvGrpSpPr>
            <p:nvPr/>
          </p:nvGrpSpPr>
          <p:grpSpPr bwMode="auto">
            <a:xfrm>
              <a:off x="2256" y="2304"/>
              <a:ext cx="1392" cy="1440"/>
              <a:chOff x="288" y="2304"/>
              <a:chExt cx="1392" cy="1440"/>
            </a:xfrm>
          </p:grpSpPr>
          <p:pic>
            <p:nvPicPr>
              <p:cNvPr id="68629"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0" name="Line 1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8631" name="Rectangle 1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8632" name="Rectangle 1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33555" name="Text Box 19"/>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33556" name="Text Box 20"/>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33557" name="Text Box 21"/>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8611" name="Rectangle 2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Caching</a:t>
            </a:r>
          </a:p>
        </p:txBody>
      </p:sp>
      <p:sp>
        <p:nvSpPr>
          <p:cNvPr id="833559" name="Rectangle 23"/>
          <p:cNvSpPr>
            <a:spLocks noChangeArrowheads="1"/>
          </p:cNvSpPr>
          <p:nvPr/>
        </p:nvSpPr>
        <p:spPr bwMode="auto">
          <a:xfrm>
            <a:off x="250825" y="1916113"/>
            <a:ext cx="2362200" cy="990600"/>
          </a:xfrm>
          <a:prstGeom prst="rect">
            <a:avLst/>
          </a:prstGeom>
          <a:solidFill>
            <a:schemeClr val="hlink"/>
          </a:solidFill>
          <a:ln w="38100">
            <a:solidFill>
              <a:schemeClr val="tx1"/>
            </a:solidFill>
            <a:miter lim="800000"/>
            <a:headEnd/>
            <a:tailEnd/>
          </a:ln>
        </p:spPr>
        <p:txBody>
          <a:bodyPr wrap="none"/>
          <a:lstStyle/>
          <a:p>
            <a:pPr algn="ctr" eaLnBrk="0" hangingPunct="0">
              <a:buClr>
                <a:srgbClr val="6699FF"/>
              </a:buClr>
              <a:buFont typeface="Wingdings 3" pitchFamily="18" charset="2"/>
              <a:buNone/>
            </a:pPr>
            <a:r>
              <a:rPr lang="en-US" altLang="zh-CN" b="1" u="sng">
                <a:solidFill>
                  <a:schemeClr val="bg1"/>
                </a:solidFill>
                <a:latin typeface="Arial" charset="0"/>
              </a:rPr>
              <a:t>ARP Table:</a:t>
            </a:r>
          </a:p>
          <a:p>
            <a:pPr algn="ctr" eaLnBrk="0" hangingPunct="0">
              <a:buClr>
                <a:srgbClr val="6699FF"/>
              </a:buClr>
              <a:buFont typeface="Wingdings 3" pitchFamily="18" charset="2"/>
              <a:buNone/>
            </a:pPr>
            <a:endParaRPr lang="en-US" altLang="zh-CN" b="1">
              <a:solidFill>
                <a:schemeClr val="bg1"/>
              </a:solidFill>
              <a:latin typeface="Arial" charset="0"/>
            </a:endParaRPr>
          </a:p>
          <a:p>
            <a:pPr algn="ctr" eaLnBrk="0" hangingPunct="0">
              <a:buClr>
                <a:srgbClr val="6699FF"/>
              </a:buClr>
              <a:buFont typeface="Wingdings 3" pitchFamily="18" charset="2"/>
              <a:buNone/>
            </a:pPr>
            <a:r>
              <a:rPr lang="en-US" altLang="zh-CN" sz="1600" b="1">
                <a:solidFill>
                  <a:schemeClr val="bg1"/>
                </a:solidFill>
                <a:latin typeface="Arial" charset="0"/>
              </a:rPr>
              <a:t>A.B.C.7.8.9 – 10.0.2.9</a:t>
            </a:r>
          </a:p>
        </p:txBody>
      </p:sp>
      <p:sp>
        <p:nvSpPr>
          <p:cNvPr id="833560" name="AutoShape 24"/>
          <p:cNvSpPr>
            <a:spLocks noChangeArrowheads="1"/>
          </p:cNvSpPr>
          <p:nvPr/>
        </p:nvSpPr>
        <p:spPr bwMode="auto">
          <a:xfrm>
            <a:off x="1371600" y="2819400"/>
            <a:ext cx="7010400" cy="1066800"/>
          </a:xfrm>
          <a:prstGeom prst="curvedDownArrow">
            <a:avLst>
              <a:gd name="adj1" fmla="val 48099"/>
              <a:gd name="adj2" fmla="val 93491"/>
              <a:gd name="adj3" fmla="val 33333"/>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5"/>
          <p:cNvGrpSpPr>
            <a:grpSpLocks/>
          </p:cNvGrpSpPr>
          <p:nvPr/>
        </p:nvGrpSpPr>
        <p:grpSpPr bwMode="auto">
          <a:xfrm>
            <a:off x="2971800" y="2362200"/>
            <a:ext cx="5867400" cy="838200"/>
            <a:chOff x="1872" y="1488"/>
            <a:chExt cx="3696" cy="528"/>
          </a:xfrm>
        </p:grpSpPr>
        <p:sp>
          <p:nvSpPr>
            <p:cNvPr id="68616" name="Rectangle 26"/>
            <p:cNvSpPr>
              <a:spLocks noChangeArrowheads="1"/>
            </p:cNvSpPr>
            <p:nvPr/>
          </p:nvSpPr>
          <p:spPr bwMode="auto">
            <a:xfrm>
              <a:off x="1872" y="1488"/>
              <a:ext cx="864"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336600"/>
                  </a:solidFill>
                  <a:latin typeface="Arial" charset="0"/>
                </a:rPr>
                <a:t>A.B.C.1.2.3</a:t>
              </a:r>
            </a:p>
          </p:txBody>
        </p:sp>
        <p:sp>
          <p:nvSpPr>
            <p:cNvPr id="68617" name="Rectangle 27"/>
            <p:cNvSpPr>
              <a:spLocks noChangeArrowheads="1"/>
            </p:cNvSpPr>
            <p:nvPr/>
          </p:nvSpPr>
          <p:spPr bwMode="auto">
            <a:xfrm>
              <a:off x="2736" y="1488"/>
              <a:ext cx="816"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FF0000"/>
                  </a:solidFill>
                  <a:latin typeface="Arial" charset="0"/>
                </a:rPr>
                <a:t>A.B.C.7.8.9</a:t>
              </a:r>
            </a:p>
          </p:txBody>
        </p:sp>
        <p:sp>
          <p:nvSpPr>
            <p:cNvPr id="68618" name="Rectangle 28"/>
            <p:cNvSpPr>
              <a:spLocks noChangeArrowheads="1"/>
            </p:cNvSpPr>
            <p:nvPr/>
          </p:nvSpPr>
          <p:spPr bwMode="auto">
            <a:xfrm>
              <a:off x="3552" y="1488"/>
              <a:ext cx="2016"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8619" name="Rectangle 29"/>
            <p:cNvSpPr>
              <a:spLocks noChangeArrowheads="1"/>
            </p:cNvSpPr>
            <p:nvPr/>
          </p:nvSpPr>
          <p:spPr bwMode="auto">
            <a:xfrm>
              <a:off x="3600" y="1536"/>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8620" name="Rectangle 30"/>
            <p:cNvSpPr>
              <a:spLocks noChangeArrowheads="1"/>
            </p:cNvSpPr>
            <p:nvPr/>
          </p:nvSpPr>
          <p:spPr bwMode="auto">
            <a:xfrm>
              <a:off x="4224" y="1536"/>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8621" name="Rectangle 31"/>
            <p:cNvSpPr>
              <a:spLocks noChangeArrowheads="1"/>
            </p:cNvSpPr>
            <p:nvPr/>
          </p:nvSpPr>
          <p:spPr bwMode="auto">
            <a:xfrm>
              <a:off x="4848" y="1536"/>
              <a:ext cx="672"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Data</a:t>
              </a:r>
            </a:p>
          </p:txBody>
        </p:sp>
      </p:grpSp>
      <p:sp>
        <p:nvSpPr>
          <p:cNvPr id="833568" name="AutoShape 32"/>
          <p:cNvSpPr>
            <a:spLocks noChangeArrowheads="1"/>
          </p:cNvSpPr>
          <p:nvPr/>
        </p:nvSpPr>
        <p:spPr bwMode="auto">
          <a:xfrm>
            <a:off x="1752600" y="1828800"/>
            <a:ext cx="320040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082" y="5399"/>
                  <a:pt x="9371" y="5543"/>
                  <a:pt x="8710" y="5820"/>
                </a:cubicBezTo>
                <a:lnTo>
                  <a:pt x="6620" y="841"/>
                </a:lnTo>
                <a:cubicBezTo>
                  <a:pt x="7943" y="286"/>
                  <a:pt x="9364"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0">
            <a:gsLst>
              <a:gs pos="0">
                <a:schemeClr val="accent2"/>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23" presetClass="entr" presetSubtype="36" fill="hold" grpId="0" nodeType="afterEffect">
                                  <p:stCondLst>
                                    <p:cond delay="0"/>
                                  </p:stCondLst>
                                  <p:childTnLst>
                                    <p:set>
                                      <p:cBhvr>
                                        <p:cTn id="10" dur="1" fill="hold">
                                          <p:stCondLst>
                                            <p:cond delay="0"/>
                                          </p:stCondLst>
                                        </p:cTn>
                                        <p:tgtEl>
                                          <p:spTgt spid="833559"/>
                                        </p:tgtEl>
                                        <p:attrNameLst>
                                          <p:attrName>style.visibility</p:attrName>
                                        </p:attrNameLst>
                                      </p:cBhvr>
                                      <p:to>
                                        <p:strVal val="visible"/>
                                      </p:to>
                                    </p:set>
                                    <p:anim calcmode="lin" valueType="num">
                                      <p:cBhvr>
                                        <p:cTn id="11" dur="500" fill="hold"/>
                                        <p:tgtEl>
                                          <p:spTgt spid="833559"/>
                                        </p:tgtEl>
                                        <p:attrNameLst>
                                          <p:attrName>ppt_w</p:attrName>
                                        </p:attrNameLst>
                                      </p:cBhvr>
                                      <p:tavLst>
                                        <p:tav tm="0">
                                          <p:val>
                                            <p:strVal val="(6*min(max(#ppt_w*#ppt_h,.3),1)-7.4)/-.7*#ppt_w"/>
                                          </p:val>
                                        </p:tav>
                                        <p:tav tm="100000">
                                          <p:val>
                                            <p:strVal val="#ppt_w"/>
                                          </p:val>
                                        </p:tav>
                                      </p:tavLst>
                                    </p:anim>
                                    <p:anim calcmode="lin" valueType="num">
                                      <p:cBhvr>
                                        <p:cTn id="12" dur="500" fill="hold"/>
                                        <p:tgtEl>
                                          <p:spTgt spid="833559"/>
                                        </p:tgtEl>
                                        <p:attrNameLst>
                                          <p:attrName>ppt_h</p:attrName>
                                        </p:attrNameLst>
                                      </p:cBhvr>
                                      <p:tavLst>
                                        <p:tav tm="0">
                                          <p:val>
                                            <p:strVal val="(6*min(max(#ppt_w*#ppt_h,.3),1)-7.4)/-.7*#ppt_h"/>
                                          </p:val>
                                        </p:tav>
                                        <p:tav tm="100000">
                                          <p:val>
                                            <p:strVal val="#ppt_h"/>
                                          </p:val>
                                        </p:tav>
                                      </p:tavLst>
                                    </p:anim>
                                    <p:anim calcmode="lin" valueType="num">
                                      <p:cBhvr>
                                        <p:cTn id="13" dur="500" fill="hold"/>
                                        <p:tgtEl>
                                          <p:spTgt spid="833559"/>
                                        </p:tgtEl>
                                        <p:attrNameLst>
                                          <p:attrName>ppt_x</p:attrName>
                                        </p:attrNameLst>
                                      </p:cBhvr>
                                      <p:tavLst>
                                        <p:tav tm="0">
                                          <p:val>
                                            <p:fltVal val="0.5"/>
                                          </p:val>
                                        </p:tav>
                                        <p:tav tm="100000">
                                          <p:val>
                                            <p:strVal val="#ppt_x"/>
                                          </p:val>
                                        </p:tav>
                                      </p:tavLst>
                                    </p:anim>
                                    <p:anim calcmode="lin" valueType="num">
                                      <p:cBhvr>
                                        <p:cTn id="14" dur="500" fill="hold"/>
                                        <p:tgtEl>
                                          <p:spTgt spid="833559"/>
                                        </p:tgtEl>
                                        <p:attrNameLst>
                                          <p:attrName>ppt_y</p:attrName>
                                        </p:attrNameLst>
                                      </p:cBhvr>
                                      <p:tavLst>
                                        <p:tav tm="0">
                                          <p:val>
                                            <p:strVal val="1+(6*min(max(#ppt_w*#ppt_h,.3),1)-7.4)/-.7*#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33560"/>
                                        </p:tgtEl>
                                        <p:attrNameLst>
                                          <p:attrName>style.visibility</p:attrName>
                                        </p:attrNameLst>
                                      </p:cBhvr>
                                      <p:to>
                                        <p:strVal val="visible"/>
                                      </p:to>
                                    </p:set>
                                    <p:animEffect transition="in" filter="wipe(left)">
                                      <p:cBhvr>
                                        <p:cTn id="19" dur="500"/>
                                        <p:tgtEl>
                                          <p:spTgt spid="83356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33568"/>
                                        </p:tgtEl>
                                        <p:attrNameLst>
                                          <p:attrName>style.visibility</p:attrName>
                                        </p:attrNameLst>
                                      </p:cBhvr>
                                      <p:to>
                                        <p:strVal val="visible"/>
                                      </p:to>
                                    </p:set>
                                    <p:animEffect transition="in" filter="wipe(left)">
                                      <p:cBhvr>
                                        <p:cTn id="29" dur="500"/>
                                        <p:tgtEl>
                                          <p:spTgt spid="833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59" grpId="0" animBg="1" autoUpdateAnimBg="0"/>
      <p:bldP spid="833560" grpId="0" animBg="1"/>
      <p:bldP spid="83356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mtClean="0">
                <a:cs typeface="Arial" charset="0"/>
              </a:rPr>
              <a:t>ARP:</a:t>
            </a:r>
            <a:r>
              <a:rPr lang="en-US" altLang="zh-CN" smtClean="0">
                <a:solidFill>
                  <a:schemeClr val="accent2"/>
                </a:solidFill>
                <a:cs typeface="Arial" charset="0"/>
              </a:rPr>
              <a:t> </a:t>
            </a:r>
            <a:r>
              <a:rPr lang="en-US" altLang="zh-CN" smtClean="0">
                <a:solidFill>
                  <a:schemeClr val="hlink"/>
                </a:solidFill>
                <a:cs typeface="Arial" charset="0"/>
              </a:rPr>
              <a:t>Destination local</a:t>
            </a:r>
          </a:p>
        </p:txBody>
      </p:sp>
      <p:pic>
        <p:nvPicPr>
          <p:cNvPr id="835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25688"/>
            <a:ext cx="8763000"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35587"/>
                                        </p:tgtEl>
                                        <p:attrNameLst>
                                          <p:attrName>style.visibility</p:attrName>
                                        </p:attrNameLst>
                                      </p:cBhvr>
                                      <p:to>
                                        <p:strVal val="visible"/>
                                      </p:to>
                                    </p:set>
                                    <p:animEffect transition="in" filter="dissolve">
                                      <p:cBhvr>
                                        <p:cTn id="7" dur="500"/>
                                        <p:tgtEl>
                                          <p:spTgt spid="835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755650" y="333375"/>
            <a:ext cx="7793038" cy="1143000"/>
          </a:xfrm>
        </p:spPr>
        <p:txBody>
          <a:bodyPr/>
          <a:lstStyle/>
          <a:p>
            <a:pPr eaLnBrk="1" hangingPunct="1"/>
            <a:r>
              <a:rPr lang="en-US" altLang="zh-CN" sz="3400" smtClean="0">
                <a:cs typeface="Arial" charset="0"/>
              </a:rPr>
              <a:t>ARP: </a:t>
            </a:r>
            <a:r>
              <a:rPr lang="en-US" altLang="zh-CN" sz="3400" smtClean="0">
                <a:solidFill>
                  <a:schemeClr val="hlink"/>
                </a:solidFill>
              </a:rPr>
              <a:t>Internetwork Communication</a:t>
            </a:r>
          </a:p>
        </p:txBody>
      </p:sp>
      <p:sp>
        <p:nvSpPr>
          <p:cNvPr id="837635" name="Rectangle 3"/>
          <p:cNvSpPr>
            <a:spLocks noGrp="1" noChangeArrowheads="1"/>
          </p:cNvSpPr>
          <p:nvPr>
            <p:ph type="body" idx="1"/>
          </p:nvPr>
        </p:nvSpPr>
        <p:spPr>
          <a:xfrm>
            <a:off x="533400" y="4143375"/>
            <a:ext cx="8610600" cy="1676400"/>
          </a:xfrm>
        </p:spPr>
        <p:txBody>
          <a:bodyPr/>
          <a:lstStyle/>
          <a:p>
            <a:pPr eaLnBrk="1" hangingPunct="1"/>
            <a:r>
              <a:rPr lang="en-US" altLang="zh-CN" sz="2800" dirty="0" smtClean="0">
                <a:cs typeface="Arial" charset="0"/>
              </a:rPr>
              <a:t>How to communicate with devices that are not on the same physical network segment?</a:t>
            </a:r>
          </a:p>
          <a:p>
            <a:pPr lvl="1" eaLnBrk="1" hangingPunct="1"/>
            <a:r>
              <a:rPr lang="en-US" altLang="zh-CN" sz="2800" dirty="0" smtClean="0">
                <a:cs typeface="Arial" charset="0"/>
              </a:rPr>
              <a:t>Default gateway</a:t>
            </a:r>
          </a:p>
          <a:p>
            <a:pPr lvl="1" eaLnBrk="1" hangingPunct="1"/>
            <a:r>
              <a:rPr lang="en-US" altLang="zh-CN" sz="2800" dirty="0" smtClean="0">
                <a:cs typeface="Arial" charset="0"/>
              </a:rPr>
              <a:t>Proxy ARP</a:t>
            </a:r>
          </a:p>
        </p:txBody>
      </p:sp>
      <p:pic>
        <p:nvPicPr>
          <p:cNvPr id="837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025" y="1700213"/>
            <a:ext cx="610235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37636"/>
                                        </p:tgtEl>
                                        <p:attrNameLst>
                                          <p:attrName>style.visibility</p:attrName>
                                        </p:attrNameLst>
                                      </p:cBhvr>
                                      <p:to>
                                        <p:strVal val="visible"/>
                                      </p:to>
                                    </p:set>
                                    <p:animEffect transition="in" filter="dissolve">
                                      <p:cBhvr>
                                        <p:cTn id="7" dur="500"/>
                                        <p:tgtEl>
                                          <p:spTgt spid="837636"/>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37635">
                                            <p:txEl>
                                              <p:pRg st="0" end="0"/>
                                            </p:txEl>
                                          </p:spTgt>
                                        </p:tgtEl>
                                        <p:attrNameLst>
                                          <p:attrName>style.visibility</p:attrName>
                                        </p:attrNameLst>
                                      </p:cBhvr>
                                      <p:to>
                                        <p:strVal val="visible"/>
                                      </p:to>
                                    </p:set>
                                    <p:anim calcmode="lin" valueType="num">
                                      <p:cBhvr additive="base">
                                        <p:cTn id="11" dur="500" fill="hold"/>
                                        <p:tgtEl>
                                          <p:spTgt spid="83763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3763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37635">
                                            <p:txEl>
                                              <p:pRg st="1" end="1"/>
                                            </p:txEl>
                                          </p:spTgt>
                                        </p:tgtEl>
                                        <p:attrNameLst>
                                          <p:attrName>style.visibility</p:attrName>
                                        </p:attrNameLst>
                                      </p:cBhvr>
                                      <p:to>
                                        <p:strVal val="visible"/>
                                      </p:to>
                                    </p:set>
                                    <p:anim calcmode="lin" valueType="num">
                                      <p:cBhvr additive="base">
                                        <p:cTn id="15" dur="500" fill="hold"/>
                                        <p:tgtEl>
                                          <p:spTgt spid="837635">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837635">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37635">
                                            <p:txEl>
                                              <p:pRg st="2" end="2"/>
                                            </p:txEl>
                                          </p:spTgt>
                                        </p:tgtEl>
                                        <p:attrNameLst>
                                          <p:attrName>style.visibility</p:attrName>
                                        </p:attrNameLst>
                                      </p:cBhvr>
                                      <p:to>
                                        <p:strVal val="visible"/>
                                      </p:to>
                                    </p:set>
                                    <p:anim calcmode="lin" valueType="num">
                                      <p:cBhvr additive="base">
                                        <p:cTn id="19" dur="500" fill="hold"/>
                                        <p:tgtEl>
                                          <p:spTgt spid="83763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3763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5" grpId="0" build="p" autoUpdateAnimBg="0" advAuto="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84213" y="333375"/>
            <a:ext cx="7793037" cy="1143000"/>
          </a:xfrm>
        </p:spPr>
        <p:txBody>
          <a:bodyPr/>
          <a:lstStyle/>
          <a:p>
            <a:pPr eaLnBrk="1" hangingPunct="1"/>
            <a:r>
              <a:rPr lang="en-US" altLang="zh-CN" smtClean="0">
                <a:cs typeface="Arial" charset="0"/>
              </a:rPr>
              <a:t>Default gateway</a:t>
            </a:r>
          </a:p>
        </p:txBody>
      </p:sp>
      <p:sp>
        <p:nvSpPr>
          <p:cNvPr id="839683" name="Rectangle 3"/>
          <p:cNvSpPr>
            <a:spLocks noGrp="1" noChangeArrowheads="1"/>
          </p:cNvSpPr>
          <p:nvPr>
            <p:ph type="body" idx="1"/>
          </p:nvPr>
        </p:nvSpPr>
        <p:spPr>
          <a:xfrm>
            <a:off x="323850" y="1773238"/>
            <a:ext cx="8610600" cy="4495800"/>
          </a:xfrm>
        </p:spPr>
        <p:txBody>
          <a:bodyPr/>
          <a:lstStyle/>
          <a:p>
            <a:pPr eaLnBrk="1" hangingPunct="1">
              <a:lnSpc>
                <a:spcPct val="90000"/>
              </a:lnSpc>
            </a:pPr>
            <a:r>
              <a:rPr lang="en-US" altLang="zh-CN" sz="2600" smtClean="0">
                <a:cs typeface="Arial" charset="0"/>
              </a:rPr>
              <a:t>In order for a device to communicate with another device on another network, you must supply it with a </a:t>
            </a:r>
            <a:r>
              <a:rPr lang="en-US" altLang="zh-CN" sz="2600" smtClean="0">
                <a:solidFill>
                  <a:srgbClr val="FF0000"/>
                </a:solidFill>
                <a:cs typeface="Arial" charset="0"/>
              </a:rPr>
              <a:t>default gateway</a:t>
            </a:r>
            <a:r>
              <a:rPr lang="en-US" altLang="zh-CN" sz="2600" smtClean="0">
                <a:cs typeface="Arial" charset="0"/>
              </a:rPr>
              <a:t>. </a:t>
            </a:r>
          </a:p>
          <a:p>
            <a:pPr eaLnBrk="1" hangingPunct="1">
              <a:lnSpc>
                <a:spcPct val="90000"/>
              </a:lnSpc>
            </a:pPr>
            <a:r>
              <a:rPr lang="en-US" altLang="zh-CN" sz="2600" smtClean="0">
                <a:cs typeface="Arial" charset="0"/>
              </a:rPr>
              <a:t>A default gateway is </a:t>
            </a:r>
            <a:r>
              <a:rPr lang="en-US" altLang="zh-CN" sz="2600" smtClean="0">
                <a:solidFill>
                  <a:schemeClr val="hlink"/>
                </a:solidFill>
                <a:cs typeface="Arial" charset="0"/>
              </a:rPr>
              <a:t>the IP address of the interface</a:t>
            </a:r>
            <a:r>
              <a:rPr lang="en-US" altLang="zh-CN" sz="2600" smtClean="0">
                <a:cs typeface="Arial" charset="0"/>
              </a:rPr>
              <a:t> on the router that connects to the network segment on which the source host is located. </a:t>
            </a:r>
          </a:p>
          <a:p>
            <a:pPr eaLnBrk="1" hangingPunct="1">
              <a:lnSpc>
                <a:spcPct val="90000"/>
              </a:lnSpc>
            </a:pPr>
            <a:r>
              <a:rPr lang="en-US" altLang="zh-CN" sz="2600" smtClean="0">
                <a:solidFill>
                  <a:srgbClr val="000000"/>
                </a:solidFill>
                <a:cs typeface="Arial" charset="0"/>
              </a:rPr>
              <a:t>In order for a device to send data to the address of a device that is on another network segment, the source device sends the data to a </a:t>
            </a:r>
            <a:r>
              <a:rPr lang="en-US" altLang="zh-CN" sz="2600" smtClean="0">
                <a:solidFill>
                  <a:srgbClr val="FF0000"/>
                </a:solidFill>
                <a:cs typeface="Arial" charset="0"/>
              </a:rPr>
              <a:t>default gateway</a:t>
            </a:r>
            <a:r>
              <a:rPr lang="en-US" altLang="zh-CN" sz="2600" smtClean="0">
                <a:solidFill>
                  <a:srgbClr val="000000"/>
                </a:solidFill>
                <a:cs typeface="Arial" charset="0"/>
              </a:rPr>
              <a:t>.</a:t>
            </a:r>
            <a:r>
              <a:rPr lang="en-US" altLang="zh-CN" sz="2600" smtClean="0">
                <a:cs typeface="Arial" charset="0"/>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39683">
                                            <p:txEl>
                                              <p:pRg st="0" end="0"/>
                                            </p:txEl>
                                          </p:spTgt>
                                        </p:tgtEl>
                                        <p:attrNameLst>
                                          <p:attrName>style.visibility</p:attrName>
                                        </p:attrNameLst>
                                      </p:cBhvr>
                                      <p:to>
                                        <p:strVal val="visible"/>
                                      </p:to>
                                    </p:set>
                                    <p:anim calcmode="lin" valueType="num">
                                      <p:cBhvr additive="base">
                                        <p:cTn id="7" dur="500" fill="hold"/>
                                        <p:tgtEl>
                                          <p:spTgt spid="8396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39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39683">
                                            <p:txEl>
                                              <p:pRg st="1" end="1"/>
                                            </p:txEl>
                                          </p:spTgt>
                                        </p:tgtEl>
                                        <p:attrNameLst>
                                          <p:attrName>style.visibility</p:attrName>
                                        </p:attrNameLst>
                                      </p:cBhvr>
                                      <p:to>
                                        <p:strVal val="visible"/>
                                      </p:to>
                                    </p:set>
                                    <p:anim calcmode="lin" valueType="num">
                                      <p:cBhvr additive="base">
                                        <p:cTn id="13" dur="500" fill="hold"/>
                                        <p:tgtEl>
                                          <p:spTgt spid="83968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396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39683">
                                            <p:txEl>
                                              <p:pRg st="2" end="2"/>
                                            </p:txEl>
                                          </p:spTgt>
                                        </p:tgtEl>
                                        <p:attrNameLst>
                                          <p:attrName>style.visibility</p:attrName>
                                        </p:attrNameLst>
                                      </p:cBhvr>
                                      <p:to>
                                        <p:strVal val="visible"/>
                                      </p:to>
                                    </p:set>
                                    <p:anim calcmode="lin" valueType="num">
                                      <p:cBhvr additive="base">
                                        <p:cTn id="19" dur="500" fill="hold"/>
                                        <p:tgtEl>
                                          <p:spTgt spid="83968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3968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3"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11188" y="260350"/>
            <a:ext cx="7793037" cy="1143000"/>
          </a:xfrm>
        </p:spPr>
        <p:txBody>
          <a:bodyPr/>
          <a:lstStyle/>
          <a:p>
            <a:pPr eaLnBrk="1" hangingPunct="1"/>
            <a:r>
              <a:rPr lang="en-US" altLang="zh-CN" smtClean="0">
                <a:cs typeface="Arial" charset="0"/>
              </a:rPr>
              <a:t>Proxy ARP</a:t>
            </a:r>
            <a:endParaRPr lang="en-US" altLang="zh-CN" smtClean="0">
              <a:solidFill>
                <a:schemeClr val="accent2"/>
              </a:solidFill>
              <a:cs typeface="Arial" charset="0"/>
            </a:endParaRPr>
          </a:p>
        </p:txBody>
      </p:sp>
      <p:pic>
        <p:nvPicPr>
          <p:cNvPr id="841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79248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1732" name="Rectangle 4"/>
          <p:cNvSpPr>
            <a:spLocks noGrp="1" noChangeArrowheads="1"/>
          </p:cNvSpPr>
          <p:nvPr>
            <p:ph type="body" idx="1"/>
          </p:nvPr>
        </p:nvSpPr>
        <p:spPr>
          <a:xfrm>
            <a:off x="468313" y="4581525"/>
            <a:ext cx="8382000" cy="1905000"/>
          </a:xfrm>
          <a:noFill/>
        </p:spPr>
        <p:txBody>
          <a:bodyPr anchor="ctr"/>
          <a:lstStyle/>
          <a:p>
            <a:pPr eaLnBrk="1" hangingPunct="1"/>
            <a:r>
              <a:rPr lang="en-US" altLang="zh-CN" sz="2400" smtClean="0">
                <a:cs typeface="Arial" charset="0"/>
              </a:rPr>
              <a:t>Proxy ARP is a variation of the ARP. </a:t>
            </a:r>
          </a:p>
          <a:p>
            <a:pPr eaLnBrk="1" hangingPunct="1"/>
            <a:r>
              <a:rPr lang="en-US" altLang="zh-CN" sz="2400" smtClean="0">
                <a:cs typeface="Arial" charset="0"/>
              </a:rPr>
              <a:t>In the case the source host does not have a default gateway configured. </a:t>
            </a:r>
          </a:p>
        </p:txBody>
      </p:sp>
      <p:sp>
        <p:nvSpPr>
          <p:cNvPr id="841733" name="AutoShape 5"/>
          <p:cNvSpPr>
            <a:spLocks noChangeArrowheads="1"/>
          </p:cNvSpPr>
          <p:nvPr/>
        </p:nvSpPr>
        <p:spPr bwMode="auto">
          <a:xfrm rot="-9222556">
            <a:off x="1371600" y="2895600"/>
            <a:ext cx="2971800"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491 h 21600"/>
              <a:gd name="T14" fmla="*/ 19545 w 21600"/>
              <a:gd name="T15" fmla="*/ 17109 h 21600"/>
            </a:gdLst>
            <a:ahLst/>
            <a:cxnLst>
              <a:cxn ang="T8">
                <a:pos x="T0" y="T1"/>
              </a:cxn>
              <a:cxn ang="T9">
                <a:pos x="T2" y="T3"/>
              </a:cxn>
              <a:cxn ang="T10">
                <a:pos x="T4" y="T5"/>
              </a:cxn>
              <a:cxn ang="T11">
                <a:pos x="T6" y="T7"/>
              </a:cxn>
            </a:cxnLst>
            <a:rect l="T12" t="T13" r="T14" b="T15"/>
            <a:pathLst>
              <a:path w="21600" h="21600">
                <a:moveTo>
                  <a:pt x="18082" y="0"/>
                </a:moveTo>
                <a:lnTo>
                  <a:pt x="18082" y="4491"/>
                </a:lnTo>
                <a:lnTo>
                  <a:pt x="3375" y="4491"/>
                </a:lnTo>
                <a:lnTo>
                  <a:pt x="3375" y="17109"/>
                </a:lnTo>
                <a:lnTo>
                  <a:pt x="18082" y="17109"/>
                </a:lnTo>
                <a:lnTo>
                  <a:pt x="18082" y="21600"/>
                </a:lnTo>
                <a:lnTo>
                  <a:pt x="21600" y="10800"/>
                </a:lnTo>
                <a:close/>
              </a:path>
              <a:path w="21600" h="21600">
                <a:moveTo>
                  <a:pt x="1350" y="4491"/>
                </a:moveTo>
                <a:lnTo>
                  <a:pt x="1350" y="17109"/>
                </a:lnTo>
                <a:lnTo>
                  <a:pt x="2700" y="17109"/>
                </a:lnTo>
                <a:lnTo>
                  <a:pt x="2700" y="4491"/>
                </a:lnTo>
                <a:close/>
              </a:path>
              <a:path w="21600" h="21600">
                <a:moveTo>
                  <a:pt x="0" y="4491"/>
                </a:moveTo>
                <a:lnTo>
                  <a:pt x="0" y="17109"/>
                </a:lnTo>
                <a:lnTo>
                  <a:pt x="675" y="17109"/>
                </a:lnTo>
                <a:lnTo>
                  <a:pt x="675" y="4491"/>
                </a:lnTo>
                <a:close/>
              </a:path>
            </a:pathLst>
          </a:custGeom>
          <a:gradFill rotWithShape="0">
            <a:gsLst>
              <a:gs pos="0">
                <a:schemeClr val="hlink"/>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eaLnBrk="0" hangingPunct="0">
              <a:buClr>
                <a:srgbClr val="6699FF"/>
              </a:buClr>
              <a:buFont typeface="Wingdings 3" pitchFamily="18" charset="2"/>
              <a:buNone/>
            </a:pPr>
            <a:r>
              <a:rPr lang="en-US" altLang="zh-CN" sz="2400" b="1">
                <a:latin typeface="Arial" charset="0"/>
              </a:rPr>
              <a:t>ARP Reply</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41731"/>
                                        </p:tgtEl>
                                        <p:attrNameLst>
                                          <p:attrName>style.visibility</p:attrName>
                                        </p:attrNameLst>
                                      </p:cBhvr>
                                      <p:to>
                                        <p:strVal val="visible"/>
                                      </p:to>
                                    </p:set>
                                    <p:animEffect transition="in" filter="dissolve">
                                      <p:cBhvr>
                                        <p:cTn id="7" dur="500"/>
                                        <p:tgtEl>
                                          <p:spTgt spid="8417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41732">
                                            <p:txEl>
                                              <p:pRg st="0" end="0"/>
                                            </p:txEl>
                                          </p:spTgt>
                                        </p:tgtEl>
                                        <p:attrNameLst>
                                          <p:attrName>style.visibility</p:attrName>
                                        </p:attrNameLst>
                                      </p:cBhvr>
                                      <p:to>
                                        <p:strVal val="visible"/>
                                      </p:to>
                                    </p:set>
                                    <p:anim calcmode="lin" valueType="num">
                                      <p:cBhvr additive="base">
                                        <p:cTn id="12" dur="500" fill="hold"/>
                                        <p:tgtEl>
                                          <p:spTgt spid="84173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417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41732">
                                            <p:txEl>
                                              <p:pRg st="1" end="1"/>
                                            </p:txEl>
                                          </p:spTgt>
                                        </p:tgtEl>
                                        <p:attrNameLst>
                                          <p:attrName>style.visibility</p:attrName>
                                        </p:attrNameLst>
                                      </p:cBhvr>
                                      <p:to>
                                        <p:strVal val="visible"/>
                                      </p:to>
                                    </p:set>
                                    <p:anim calcmode="lin" valueType="num">
                                      <p:cBhvr additive="base">
                                        <p:cTn id="18" dur="500" fill="hold"/>
                                        <p:tgtEl>
                                          <p:spTgt spid="841732">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84173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841733"/>
                                        </p:tgtEl>
                                        <p:attrNameLst>
                                          <p:attrName>style.visibility</p:attrName>
                                        </p:attrNameLst>
                                      </p:cBhvr>
                                      <p:to>
                                        <p:strVal val="visible"/>
                                      </p:to>
                                    </p:set>
                                    <p:animEffect transition="in" filter="wipe(right)">
                                      <p:cBhvr>
                                        <p:cTn id="24" dur="500"/>
                                        <p:tgtEl>
                                          <p:spTgt spid="841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2" grpId="0" build="p" autoUpdateAnimBg="0"/>
      <p:bldP spid="841733"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smtClean="0">
                <a:cs typeface="Arial" charset="0"/>
              </a:rPr>
              <a:t>ARP:</a:t>
            </a:r>
            <a:r>
              <a:rPr lang="en-US" altLang="zh-CN" smtClean="0">
                <a:solidFill>
                  <a:schemeClr val="accent2"/>
                </a:solidFill>
                <a:cs typeface="Arial" charset="0"/>
              </a:rPr>
              <a:t> </a:t>
            </a:r>
            <a:r>
              <a:rPr lang="en-US" altLang="zh-CN" smtClean="0">
                <a:solidFill>
                  <a:schemeClr val="hlink"/>
                </a:solidFill>
                <a:cs typeface="Arial" charset="0"/>
              </a:rPr>
              <a:t>Destination not local</a:t>
            </a:r>
          </a:p>
        </p:txBody>
      </p:sp>
      <p:pic>
        <p:nvPicPr>
          <p:cNvPr id="843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133600"/>
            <a:ext cx="876300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3779"/>
                                        </p:tgtEl>
                                        <p:attrNameLst>
                                          <p:attrName>style.visibility</p:attrName>
                                        </p:attrNameLst>
                                      </p:cBhvr>
                                      <p:to>
                                        <p:strVal val="visible"/>
                                      </p:to>
                                    </p:set>
                                    <p:animEffect transition="in" filter="dissolve">
                                      <p:cBhvr>
                                        <p:cTn id="7" dur="500"/>
                                        <p:tgtEl>
                                          <p:spTgt spid="84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6213" y="44450"/>
            <a:ext cx="8932862" cy="5830888"/>
            <a:chOff x="176213" y="44450"/>
            <a:chExt cx="8932862" cy="5830888"/>
          </a:xfrm>
        </p:grpSpPr>
        <p:sp>
          <p:nvSpPr>
            <p:cNvPr id="464898"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899"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901" name="Rectangle 5"/>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64902" name="Rectangle 6"/>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4903" name="Line 7"/>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904" name="AutoShape 8"/>
            <p:cNvSpPr>
              <a:spLocks noChangeArrowheads="1"/>
            </p:cNvSpPr>
            <p:nvPr/>
          </p:nvSpPr>
          <p:spPr bwMode="auto">
            <a:xfrm>
              <a:off x="1450975" y="5073650"/>
              <a:ext cx="822325" cy="192088"/>
            </a:xfrm>
            <a:prstGeom prst="leftArrow">
              <a:avLst>
                <a:gd name="adj1" fmla="val 50000"/>
                <a:gd name="adj2" fmla="val 107025"/>
              </a:avLst>
            </a:prstGeom>
            <a:gradFill rotWithShape="0">
              <a:gsLst>
                <a:gs pos="0">
                  <a:srgbClr val="DDDDDD">
                    <a:gamma/>
                    <a:shade val="66667"/>
                    <a:invGamma/>
                  </a:srgbClr>
                </a:gs>
                <a:gs pos="100000">
                  <a:srgbClr val="DDDDDD"/>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5" name="Rectangle 9"/>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6" name="Freeform 10"/>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907" name="Rectangle 11"/>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8" name="Rectangle 12"/>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9" name="Line 13"/>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0" name="Line 14"/>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1" name="Line 15"/>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2" name="Line 16"/>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3" name="Line 17"/>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4" name="Line 18"/>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5" name="Line 19"/>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6" name="Line 20"/>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7" name="Line 21"/>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8" name="Line 22"/>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9" name="Line 23"/>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0" name="Rectangle 24"/>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4921" name="Rectangle 25"/>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4922" name="Rectangle 26"/>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4923" name="Rectangle 27"/>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4924" name="Rectangle 28"/>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4925" name="Rectangle 29"/>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4926" name="Rectangle 30"/>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4927" name="Rectangle 31"/>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4928" name="Rectangle 32"/>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4929" name="Rectangle 33"/>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4930" name="Rectangle 34"/>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4931" name="Rectangle 35"/>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4932" name="Rectangle 36"/>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4933" name="Rectangle 37"/>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4934" name="Rectangle 38"/>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4935" name="Rectangle 39"/>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4936" name="Rectangle 40"/>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4937" name="Rectangle 41"/>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4938" name="Rectangle 42"/>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4939" name="Rectangle 43"/>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4940" name="Rectangle 44"/>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4941" name="Rectangle 45"/>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4942" name="Group 46"/>
            <p:cNvGrpSpPr>
              <a:grpSpLocks/>
            </p:cNvGrpSpPr>
            <p:nvPr/>
          </p:nvGrpSpPr>
          <p:grpSpPr bwMode="auto">
            <a:xfrm>
              <a:off x="1069975" y="3748088"/>
              <a:ext cx="131763" cy="69850"/>
              <a:chOff x="833" y="3024"/>
              <a:chExt cx="78" cy="51"/>
            </a:xfrm>
          </p:grpSpPr>
          <p:sp>
            <p:nvSpPr>
              <p:cNvPr id="464943"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4"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5"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4946" name="Group 50"/>
            <p:cNvGrpSpPr>
              <a:grpSpLocks/>
            </p:cNvGrpSpPr>
            <p:nvPr/>
          </p:nvGrpSpPr>
          <p:grpSpPr bwMode="auto">
            <a:xfrm>
              <a:off x="8937625" y="3757613"/>
              <a:ext cx="131763" cy="66675"/>
              <a:chOff x="5432" y="3030"/>
              <a:chExt cx="78" cy="51"/>
            </a:xfrm>
          </p:grpSpPr>
          <p:sp>
            <p:nvSpPr>
              <p:cNvPr id="464947"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8"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9"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4950" name="Rectangle 54"/>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1" name="Line 55"/>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2" name="Line 56"/>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3" name="Line 57"/>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4" name="Line 58"/>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5" name="Line 59"/>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6" name="Rectangle 60"/>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4957" name="Rectangle 61"/>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4958" name="Rectangle 62"/>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4959" name="Rectangle 63"/>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4960" name="Rectangle 64"/>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4961" name="Rectangle 65"/>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4962" name="Rectangle 66"/>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4963" name="Rectangle 67"/>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4964" name="Rectangle 68"/>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4965" name="Rectangle 69"/>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4966" name="Rectangle 70"/>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4967" name="Rectangle 71"/>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4968" name="Rectangle 72"/>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4969" name="Rectangle 73"/>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4970" name="Rectangle 74"/>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4971" name="Rectangle 75"/>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4972" name="Rectangle 76"/>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73" name="Rectangle 77"/>
            <p:cNvSpPr>
              <a:spLocks noChangeArrowheads="1"/>
            </p:cNvSpPr>
            <p:nvPr/>
          </p:nvSpPr>
          <p:spPr bwMode="auto">
            <a:xfrm>
              <a:off x="4278313" y="5013325"/>
              <a:ext cx="309562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4974" name="Rectangle 78"/>
            <p:cNvSpPr>
              <a:spLocks noChangeArrowheads="1"/>
            </p:cNvSpPr>
            <p:nvPr/>
          </p:nvSpPr>
          <p:spPr bwMode="auto">
            <a:xfrm>
              <a:off x="2484438" y="5013325"/>
              <a:ext cx="898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a:t>
              </a:r>
            </a:p>
          </p:txBody>
        </p:sp>
        <p:sp>
          <p:nvSpPr>
            <p:cNvPr id="464975" name="Rectangle 79"/>
            <p:cNvSpPr>
              <a:spLocks noChangeArrowheads="1"/>
            </p:cNvSpPr>
            <p:nvPr/>
          </p:nvSpPr>
          <p:spPr bwMode="auto">
            <a:xfrm>
              <a:off x="825500" y="4964113"/>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传送</a:t>
              </a:r>
            </a:p>
          </p:txBody>
        </p:sp>
        <p:sp>
          <p:nvSpPr>
            <p:cNvPr id="464976" name="Rectangle 80"/>
            <p:cNvSpPr>
              <a:spLocks noChangeArrowheads="1"/>
            </p:cNvSpPr>
            <p:nvPr/>
          </p:nvSpPr>
          <p:spPr bwMode="auto">
            <a:xfrm>
              <a:off x="4279900" y="5481638"/>
              <a:ext cx="1252538" cy="393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grpSp>
          <p:nvGrpSpPr>
            <p:cNvPr id="464982" name="Group 86"/>
            <p:cNvGrpSpPr>
              <a:grpSpLocks/>
            </p:cNvGrpSpPr>
            <p:nvPr/>
          </p:nvGrpSpPr>
          <p:grpSpPr bwMode="auto">
            <a:xfrm>
              <a:off x="611188" y="1341438"/>
              <a:ext cx="8401050" cy="2232025"/>
              <a:chOff x="385" y="845"/>
              <a:chExt cx="5292" cy="1406"/>
            </a:xfrm>
          </p:grpSpPr>
          <p:grpSp>
            <p:nvGrpSpPr>
              <p:cNvPr id="464980" name="Group 84"/>
              <p:cNvGrpSpPr>
                <a:grpSpLocks/>
              </p:cNvGrpSpPr>
              <p:nvPr/>
            </p:nvGrpSpPr>
            <p:grpSpPr bwMode="auto">
              <a:xfrm>
                <a:off x="385" y="845"/>
                <a:ext cx="5292" cy="1406"/>
                <a:chOff x="385" y="845"/>
                <a:chExt cx="5292" cy="1406"/>
              </a:xfrm>
            </p:grpSpPr>
            <p:sp>
              <p:nvSpPr>
                <p:cNvPr id="464900" name="Rectangle 4"/>
                <p:cNvSpPr>
                  <a:spLocks noChangeArrowheads="1"/>
                </p:cNvSpPr>
                <p:nvPr/>
              </p:nvSpPr>
              <p:spPr bwMode="auto">
                <a:xfrm>
                  <a:off x="385" y="1117"/>
                  <a:ext cx="27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4978" name="Rectangle 82"/>
                <p:cNvSpPr>
                  <a:spLocks noChangeArrowheads="1"/>
                </p:cNvSpPr>
                <p:nvPr/>
              </p:nvSpPr>
              <p:spPr bwMode="auto">
                <a:xfrm>
                  <a:off x="703" y="845"/>
                  <a:ext cx="4974" cy="140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4981" name="AutoShape 85"/>
              <p:cNvSpPr>
                <a:spLocks/>
              </p:cNvSpPr>
              <p:nvPr/>
            </p:nvSpPr>
            <p:spPr bwMode="auto">
              <a:xfrm>
                <a:off x="598" y="890"/>
                <a:ext cx="105" cy="1361"/>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3305322473"/>
      </p:ext>
    </p:extLst>
  </p:cSld>
  <p:clrMapOvr>
    <a:masterClrMapping/>
  </p:clrMapOvr>
  <p:transition spd="med">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11188" y="404813"/>
            <a:ext cx="7793037" cy="1143000"/>
          </a:xfrm>
        </p:spPr>
        <p:txBody>
          <a:bodyPr/>
          <a:lstStyle/>
          <a:p>
            <a:pPr eaLnBrk="1" hangingPunct="1"/>
            <a:r>
              <a:rPr lang="en-US" altLang="zh-CN" smtClean="0">
                <a:cs typeface="Arial" charset="0"/>
              </a:rPr>
              <a:t>ARP Flowchart</a:t>
            </a:r>
            <a:endParaRPr lang="en-US" altLang="zh-CN" smtClean="0">
              <a:solidFill>
                <a:schemeClr val="accent2"/>
              </a:solidFill>
              <a:cs typeface="Arial" charset="0"/>
            </a:endParaRPr>
          </a:p>
        </p:txBody>
      </p:sp>
      <p:grpSp>
        <p:nvGrpSpPr>
          <p:cNvPr id="74755" name="Group 19"/>
          <p:cNvGrpSpPr>
            <a:grpSpLocks/>
          </p:cNvGrpSpPr>
          <p:nvPr/>
        </p:nvGrpSpPr>
        <p:grpSpPr bwMode="auto">
          <a:xfrm>
            <a:off x="1295400" y="1828800"/>
            <a:ext cx="6732588" cy="4264025"/>
            <a:chOff x="864" y="816"/>
            <a:chExt cx="4272" cy="3384"/>
          </a:xfrm>
        </p:grpSpPr>
        <p:sp>
          <p:nvSpPr>
            <p:cNvPr id="74756" name="Rectangle 3"/>
            <p:cNvSpPr>
              <a:spLocks noChangeArrowheads="1"/>
            </p:cNvSpPr>
            <p:nvPr/>
          </p:nvSpPr>
          <p:spPr bwMode="auto">
            <a:xfrm>
              <a:off x="1152" y="816"/>
              <a:ext cx="1440" cy="624"/>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400" b="1">
                  <a:latin typeface="Arial" charset="0"/>
                </a:rPr>
                <a:t>Send Data </a:t>
              </a:r>
            </a:p>
            <a:p>
              <a:pPr algn="ctr" eaLnBrk="0" hangingPunct="0">
                <a:buClr>
                  <a:srgbClr val="6699FF"/>
                </a:buClr>
                <a:buFont typeface="Wingdings 3" pitchFamily="18" charset="2"/>
                <a:buNone/>
              </a:pPr>
              <a:r>
                <a:rPr lang="en-US" altLang="zh-CN" sz="2400" b="1">
                  <a:latin typeface="Arial" charset="0"/>
                </a:rPr>
                <a:t>to a device</a:t>
              </a:r>
            </a:p>
          </p:txBody>
        </p:sp>
        <p:grpSp>
          <p:nvGrpSpPr>
            <p:cNvPr id="74757" name="Group 4"/>
            <p:cNvGrpSpPr>
              <a:grpSpLocks/>
            </p:cNvGrpSpPr>
            <p:nvPr/>
          </p:nvGrpSpPr>
          <p:grpSpPr bwMode="auto">
            <a:xfrm>
              <a:off x="1152" y="3000"/>
              <a:ext cx="1440" cy="1200"/>
              <a:chOff x="1152" y="3000"/>
              <a:chExt cx="1440" cy="1200"/>
            </a:xfrm>
          </p:grpSpPr>
          <p:sp>
            <p:nvSpPr>
              <p:cNvPr id="74770" name="Rectangle 5"/>
              <p:cNvSpPr>
                <a:spLocks noChangeArrowheads="1"/>
              </p:cNvSpPr>
              <p:nvPr/>
            </p:nvSpPr>
            <p:spPr bwMode="auto">
              <a:xfrm>
                <a:off x="1152" y="3576"/>
                <a:ext cx="1440" cy="624"/>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400" b="1">
                    <a:latin typeface="Arial" charset="0"/>
                  </a:rPr>
                  <a:t>Send Data </a:t>
                </a:r>
              </a:p>
            </p:txBody>
          </p:sp>
          <p:sp>
            <p:nvSpPr>
              <p:cNvPr id="74771" name="Line 6"/>
              <p:cNvSpPr>
                <a:spLocks noChangeShapeType="1"/>
              </p:cNvSpPr>
              <p:nvPr/>
            </p:nvSpPr>
            <p:spPr bwMode="auto">
              <a:xfrm>
                <a:off x="1896" y="3000"/>
                <a:ext cx="0" cy="576"/>
              </a:xfrm>
              <a:prstGeom prst="line">
                <a:avLst/>
              </a:prstGeom>
              <a:noFill/>
              <a:ln w="1270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74758" name="Group 7"/>
            <p:cNvGrpSpPr>
              <a:grpSpLocks/>
            </p:cNvGrpSpPr>
            <p:nvPr/>
          </p:nvGrpSpPr>
          <p:grpSpPr bwMode="auto">
            <a:xfrm>
              <a:off x="2916" y="1992"/>
              <a:ext cx="2220" cy="624"/>
              <a:chOff x="2916" y="1992"/>
              <a:chExt cx="2220" cy="624"/>
            </a:xfrm>
          </p:grpSpPr>
          <p:sp>
            <p:nvSpPr>
              <p:cNvPr id="74768" name="Rectangle 8"/>
              <p:cNvSpPr>
                <a:spLocks noChangeArrowheads="1"/>
              </p:cNvSpPr>
              <p:nvPr/>
            </p:nvSpPr>
            <p:spPr bwMode="auto">
              <a:xfrm>
                <a:off x="3696" y="1992"/>
                <a:ext cx="1440" cy="624"/>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400" b="1">
                    <a:latin typeface="Arial" charset="0"/>
                  </a:rPr>
                  <a:t>Send an</a:t>
                </a:r>
              </a:p>
              <a:p>
                <a:pPr algn="ctr" eaLnBrk="0" hangingPunct="0">
                  <a:buClr>
                    <a:srgbClr val="6699FF"/>
                  </a:buClr>
                  <a:buFont typeface="Wingdings 3" pitchFamily="18" charset="2"/>
                  <a:buNone/>
                </a:pPr>
                <a:r>
                  <a:rPr lang="en-US" altLang="zh-CN" sz="2400" b="1">
                    <a:latin typeface="Arial" charset="0"/>
                  </a:rPr>
                  <a:t>ARP request</a:t>
                </a:r>
              </a:p>
            </p:txBody>
          </p:sp>
          <p:sp>
            <p:nvSpPr>
              <p:cNvPr id="74769" name="Line 9"/>
              <p:cNvSpPr>
                <a:spLocks noChangeShapeType="1"/>
              </p:cNvSpPr>
              <p:nvPr/>
            </p:nvSpPr>
            <p:spPr bwMode="auto">
              <a:xfrm flipV="1">
                <a:off x="2916" y="2412"/>
                <a:ext cx="768" cy="0"/>
              </a:xfrm>
              <a:prstGeom prst="line">
                <a:avLst/>
              </a:prstGeom>
              <a:noFill/>
              <a:ln w="1270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74759" name="Group 10"/>
            <p:cNvGrpSpPr>
              <a:grpSpLocks/>
            </p:cNvGrpSpPr>
            <p:nvPr/>
          </p:nvGrpSpPr>
          <p:grpSpPr bwMode="auto">
            <a:xfrm>
              <a:off x="3696" y="2604"/>
              <a:ext cx="1440" cy="1020"/>
              <a:chOff x="3696" y="2604"/>
              <a:chExt cx="1440" cy="1020"/>
            </a:xfrm>
          </p:grpSpPr>
          <p:sp>
            <p:nvSpPr>
              <p:cNvPr id="74766" name="Rectangle 11"/>
              <p:cNvSpPr>
                <a:spLocks noChangeArrowheads="1"/>
              </p:cNvSpPr>
              <p:nvPr/>
            </p:nvSpPr>
            <p:spPr bwMode="auto">
              <a:xfrm>
                <a:off x="3696" y="3000"/>
                <a:ext cx="1440" cy="624"/>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400" b="1">
                    <a:latin typeface="Arial" charset="0"/>
                  </a:rPr>
                  <a:t>Get an</a:t>
                </a:r>
              </a:p>
              <a:p>
                <a:pPr algn="ctr" eaLnBrk="0" hangingPunct="0">
                  <a:buClr>
                    <a:srgbClr val="6699FF"/>
                  </a:buClr>
                  <a:buFont typeface="Wingdings 3" pitchFamily="18" charset="2"/>
                  <a:buNone/>
                </a:pPr>
                <a:r>
                  <a:rPr lang="en-US" altLang="zh-CN" sz="2400" b="1">
                    <a:latin typeface="Arial" charset="0"/>
                  </a:rPr>
                  <a:t>ARP reply</a:t>
                </a:r>
              </a:p>
            </p:txBody>
          </p:sp>
          <p:sp>
            <p:nvSpPr>
              <p:cNvPr id="74767" name="Line 12"/>
              <p:cNvSpPr>
                <a:spLocks noChangeShapeType="1"/>
              </p:cNvSpPr>
              <p:nvPr/>
            </p:nvSpPr>
            <p:spPr bwMode="auto">
              <a:xfrm>
                <a:off x="4416" y="2604"/>
                <a:ext cx="0" cy="384"/>
              </a:xfrm>
              <a:prstGeom prst="line">
                <a:avLst/>
              </a:prstGeom>
              <a:noFill/>
              <a:ln w="1270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74760" name="Line 13"/>
            <p:cNvSpPr>
              <a:spLocks noChangeShapeType="1"/>
            </p:cNvSpPr>
            <p:nvPr/>
          </p:nvSpPr>
          <p:spPr bwMode="auto">
            <a:xfrm flipH="1" flipV="1">
              <a:off x="1920" y="3192"/>
              <a:ext cx="1776" cy="0"/>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74761" name="Group 14"/>
            <p:cNvGrpSpPr>
              <a:grpSpLocks/>
            </p:cNvGrpSpPr>
            <p:nvPr/>
          </p:nvGrpSpPr>
          <p:grpSpPr bwMode="auto">
            <a:xfrm>
              <a:off x="864" y="1440"/>
              <a:ext cx="2249" cy="1993"/>
              <a:chOff x="864" y="1440"/>
              <a:chExt cx="2249" cy="1993"/>
            </a:xfrm>
          </p:grpSpPr>
          <p:sp>
            <p:nvSpPr>
              <p:cNvPr id="74762" name="AutoShape 15"/>
              <p:cNvSpPr>
                <a:spLocks noChangeArrowheads="1"/>
              </p:cNvSpPr>
              <p:nvPr/>
            </p:nvSpPr>
            <p:spPr bwMode="auto">
              <a:xfrm>
                <a:off x="864" y="1824"/>
                <a:ext cx="2064" cy="1176"/>
              </a:xfrm>
              <a:prstGeom prst="diamond">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400" b="1">
                    <a:latin typeface="Arial" charset="0"/>
                  </a:rPr>
                  <a:t>   </a:t>
                </a:r>
                <a:r>
                  <a:rPr lang="en-US" altLang="zh-CN" sz="2000" b="1">
                    <a:latin typeface="Arial" charset="0"/>
                  </a:rPr>
                  <a:t>Is the </a:t>
                </a:r>
              </a:p>
              <a:p>
                <a:pPr algn="ctr" eaLnBrk="0" hangingPunct="0">
                  <a:buClr>
                    <a:srgbClr val="6699FF"/>
                  </a:buClr>
                  <a:buFont typeface="Wingdings 3" pitchFamily="18" charset="2"/>
                  <a:buNone/>
                </a:pPr>
                <a:r>
                  <a:rPr lang="en-US" altLang="zh-CN" sz="2000" b="1">
                    <a:latin typeface="Arial" charset="0"/>
                  </a:rPr>
                  <a:t>  MAC address </a:t>
                </a:r>
              </a:p>
              <a:p>
                <a:pPr algn="ctr" eaLnBrk="0" hangingPunct="0">
                  <a:buClr>
                    <a:srgbClr val="6699FF"/>
                  </a:buClr>
                  <a:buFont typeface="Wingdings 3" pitchFamily="18" charset="2"/>
                  <a:buNone/>
                </a:pPr>
                <a:r>
                  <a:rPr lang="en-US" altLang="zh-CN" sz="2000" b="1">
                    <a:latin typeface="Arial" charset="0"/>
                  </a:rPr>
                  <a:t>in my ARP </a:t>
                </a:r>
              </a:p>
              <a:p>
                <a:pPr algn="ctr" eaLnBrk="0" hangingPunct="0">
                  <a:buClr>
                    <a:srgbClr val="6699FF"/>
                  </a:buClr>
                  <a:buFont typeface="Wingdings 3" pitchFamily="18" charset="2"/>
                  <a:buNone/>
                </a:pPr>
                <a:r>
                  <a:rPr lang="en-US" altLang="zh-CN" sz="2000" b="1">
                    <a:latin typeface="Arial" charset="0"/>
                  </a:rPr>
                  <a:t>cache</a:t>
                </a:r>
              </a:p>
            </p:txBody>
          </p:sp>
          <p:sp>
            <p:nvSpPr>
              <p:cNvPr id="74763" name="Line 16"/>
              <p:cNvSpPr>
                <a:spLocks noChangeShapeType="1"/>
              </p:cNvSpPr>
              <p:nvPr/>
            </p:nvSpPr>
            <p:spPr bwMode="auto">
              <a:xfrm>
                <a:off x="1896" y="1440"/>
                <a:ext cx="0" cy="384"/>
              </a:xfrm>
              <a:prstGeom prst="line">
                <a:avLst/>
              </a:prstGeom>
              <a:noFill/>
              <a:ln w="1270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45841" name="Text Box 17"/>
              <p:cNvSpPr txBox="1">
                <a:spLocks noChangeArrowheads="1"/>
              </p:cNvSpPr>
              <p:nvPr/>
            </p:nvSpPr>
            <p:spPr bwMode="auto">
              <a:xfrm>
                <a:off x="2782" y="2014"/>
                <a:ext cx="331" cy="460"/>
              </a:xfrm>
              <a:prstGeom prst="rect">
                <a:avLst/>
              </a:prstGeom>
              <a:noFill/>
              <a:ln w="9525">
                <a:noFill/>
                <a:miter lim="800000"/>
                <a:headEnd/>
                <a:tailEnd/>
              </a:ln>
              <a:effec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a:solidFill>
                      <a:srgbClr val="FF0000"/>
                    </a:solidFill>
                    <a:effectLst>
                      <a:outerShdw blurRad="38100" dist="38100" dir="2700000" algn="tl">
                        <a:srgbClr val="C0C0C0"/>
                      </a:outerShdw>
                    </a:effectLst>
                    <a:latin typeface="Arial Black" pitchFamily="34" charset="0"/>
                  </a:rPr>
                  <a:t>N</a:t>
                </a:r>
              </a:p>
            </p:txBody>
          </p:sp>
          <p:sp>
            <p:nvSpPr>
              <p:cNvPr id="845842" name="Text Box 18"/>
              <p:cNvSpPr txBox="1">
                <a:spLocks noChangeArrowheads="1"/>
              </p:cNvSpPr>
              <p:nvPr/>
            </p:nvSpPr>
            <p:spPr bwMode="auto">
              <a:xfrm>
                <a:off x="1535" y="2973"/>
                <a:ext cx="317" cy="460"/>
              </a:xfrm>
              <a:prstGeom prst="rect">
                <a:avLst/>
              </a:prstGeom>
              <a:noFill/>
              <a:ln w="9525">
                <a:noFill/>
                <a:miter lim="800000"/>
                <a:headEnd/>
                <a:tailEnd/>
              </a:ln>
              <a:effec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a:solidFill>
                      <a:srgbClr val="FF0000"/>
                    </a:solidFill>
                    <a:effectLst>
                      <a:outerShdw blurRad="38100" dist="38100" dir="2700000" algn="tl">
                        <a:srgbClr val="C0C0C0"/>
                      </a:outerShdw>
                    </a:effectLst>
                    <a:latin typeface="Arial Black" pitchFamily="34" charset="0"/>
                  </a:rPr>
                  <a:t>Y</a:t>
                </a:r>
              </a:p>
            </p:txBody>
          </p:sp>
        </p:grpSp>
      </p:grpSp>
    </p:spTree>
  </p:cSld>
  <p:clrMapOvr>
    <a:masterClrMapping/>
  </p:clrMapOvr>
  <p:transition>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6"/>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75779" name="Rectangle 1027"/>
          <p:cNvSpPr>
            <a:spLocks noGrp="1" noChangeArrowheads="1"/>
          </p:cNvSpPr>
          <p:nvPr>
            <p:ph type="body" idx="1"/>
          </p:nvPr>
        </p:nvSpPr>
        <p:spPr>
          <a:xfrm>
            <a:off x="357188" y="1571625"/>
            <a:ext cx="8382000" cy="4114800"/>
          </a:xfrm>
        </p:spPr>
        <p:txBody>
          <a:bodyPr/>
          <a:lstStyle/>
          <a:p>
            <a:pPr eaLnBrk="1" hangingPunct="1">
              <a:lnSpc>
                <a:spcPct val="120000"/>
              </a:lnSpc>
            </a:pPr>
            <a:r>
              <a:rPr lang="en-US" altLang="zh-CN" sz="2600" dirty="0" smtClean="0"/>
              <a:t>Overview of the Network Layer</a:t>
            </a:r>
          </a:p>
          <a:p>
            <a:pPr eaLnBrk="1" hangingPunct="1">
              <a:lnSpc>
                <a:spcPct val="120000"/>
              </a:lnSpc>
            </a:pPr>
            <a:r>
              <a:rPr lang="en-US" altLang="zh-CN" sz="2600" dirty="0" smtClean="0"/>
              <a:t>IP addresses and Subnets</a:t>
            </a:r>
          </a:p>
          <a:p>
            <a:pPr eaLnBrk="1" hangingPunct="1">
              <a:lnSpc>
                <a:spcPct val="120000"/>
              </a:lnSpc>
            </a:pPr>
            <a:r>
              <a:rPr lang="en-US" altLang="zh-CN" sz="2600" dirty="0" smtClean="0"/>
              <a:t>Layer 3 Devices </a:t>
            </a:r>
          </a:p>
          <a:p>
            <a:pPr eaLnBrk="1" hangingPunct="1">
              <a:lnSpc>
                <a:spcPct val="130000"/>
              </a:lnSpc>
            </a:pPr>
            <a:r>
              <a:rPr lang="en-US" altLang="zh-CN" sz="2600" dirty="0" smtClean="0"/>
              <a:t>ARP Protocol</a:t>
            </a:r>
          </a:p>
          <a:p>
            <a:pPr eaLnBrk="1" hangingPunct="1">
              <a:lnSpc>
                <a:spcPct val="130000"/>
              </a:lnSpc>
            </a:pPr>
            <a:r>
              <a:rPr lang="en-US" altLang="zh-CN" sz="2600" dirty="0" smtClean="0">
                <a:solidFill>
                  <a:srgbClr val="006600"/>
                </a:solidFill>
              </a:rPr>
              <a:t>Network Layer Services</a:t>
            </a:r>
          </a:p>
          <a:p>
            <a:pPr eaLnBrk="1" hangingPunct="1">
              <a:lnSpc>
                <a:spcPct val="130000"/>
              </a:lnSpc>
            </a:pPr>
            <a:r>
              <a:rPr lang="en-US" altLang="zh-CN" sz="2600" dirty="0" smtClean="0"/>
              <a:t>Routed and Routing Protocols</a:t>
            </a:r>
          </a:p>
          <a:p>
            <a:pPr eaLnBrk="1" hangingPunct="1">
              <a:lnSpc>
                <a:spcPct val="130000"/>
              </a:lnSpc>
            </a:pPr>
            <a:r>
              <a:rPr lang="en-US" altLang="zh-CN" sz="2600" dirty="0" smtClean="0"/>
              <a:t>VLSM</a:t>
            </a:r>
          </a:p>
          <a:p>
            <a:pPr eaLnBrk="1" hangingPunct="1">
              <a:lnSpc>
                <a:spcPct val="130000"/>
              </a:lnSpc>
            </a:pPr>
            <a:r>
              <a:rPr lang="en-US" altLang="zh-CN" sz="2600" dirty="0"/>
              <a:t>ICMP</a:t>
            </a:r>
            <a:endParaRPr lang="en-US" altLang="zh-CN" sz="2600" dirty="0" smtClean="0"/>
          </a:p>
        </p:txBody>
      </p:sp>
    </p:spTree>
  </p:cSld>
  <p:clrMapOvr>
    <a:masterClrMapping/>
  </p:clrMapOvr>
  <p:transition spd="med">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611188" y="404813"/>
            <a:ext cx="8353425" cy="1143000"/>
          </a:xfrm>
        </p:spPr>
        <p:txBody>
          <a:bodyPr/>
          <a:lstStyle/>
          <a:p>
            <a:pPr eaLnBrk="1" hangingPunct="1"/>
            <a:r>
              <a:rPr lang="en-US" altLang="zh-CN" sz="3600" dirty="0" smtClean="0">
                <a:latin typeface="Arial" charset="0"/>
                <a:cs typeface="Arial" charset="0"/>
              </a:rPr>
              <a:t>Connection oriented network services</a:t>
            </a:r>
          </a:p>
        </p:txBody>
      </p:sp>
      <p:sp>
        <p:nvSpPr>
          <p:cNvPr id="857091" name="Rectangle 3"/>
          <p:cNvSpPr>
            <a:spLocks noGrp="1" noChangeArrowheads="1"/>
          </p:cNvSpPr>
          <p:nvPr>
            <p:ph type="body" idx="1"/>
          </p:nvPr>
        </p:nvSpPr>
        <p:spPr>
          <a:xfrm>
            <a:off x="468313" y="4797425"/>
            <a:ext cx="8382000" cy="1600200"/>
          </a:xfrm>
        </p:spPr>
        <p:txBody>
          <a:bodyPr/>
          <a:lstStyle/>
          <a:p>
            <a:pPr eaLnBrk="1" hangingPunct="1"/>
            <a:r>
              <a:rPr lang="en-US" altLang="zh-CN" sz="2800" smtClean="0">
                <a:cs typeface="Arial" charset="0"/>
              </a:rPr>
              <a:t>A connection is established between the sender and the recipient before any data is transferred. </a:t>
            </a:r>
          </a:p>
        </p:txBody>
      </p:sp>
      <p:pic>
        <p:nvPicPr>
          <p:cNvPr id="857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773238"/>
            <a:ext cx="693420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57092"/>
                                        </p:tgtEl>
                                        <p:attrNameLst>
                                          <p:attrName>style.visibility</p:attrName>
                                        </p:attrNameLst>
                                      </p:cBhvr>
                                      <p:to>
                                        <p:strVal val="visible"/>
                                      </p:to>
                                    </p:set>
                                    <p:animEffect transition="in" filter="dissolve">
                                      <p:cBhvr>
                                        <p:cTn id="7" dur="500"/>
                                        <p:tgtEl>
                                          <p:spTgt spid="857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57091">
                                            <p:txEl>
                                              <p:pRg st="0" end="0"/>
                                            </p:txEl>
                                          </p:spTgt>
                                        </p:tgtEl>
                                        <p:attrNameLst>
                                          <p:attrName>style.visibility</p:attrName>
                                        </p:attrNameLst>
                                      </p:cBhvr>
                                      <p:to>
                                        <p:strVal val="visible"/>
                                      </p:to>
                                    </p:set>
                                    <p:anim calcmode="lin" valueType="num">
                                      <p:cBhvr additive="base">
                                        <p:cTn id="12" dur="500" fill="hold"/>
                                        <p:tgtEl>
                                          <p:spTgt spid="857091">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5709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1"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mtClean="0">
                <a:cs typeface="Arial" charset="0"/>
              </a:rPr>
              <a:t>Circuit switched</a:t>
            </a:r>
          </a:p>
        </p:txBody>
      </p:sp>
      <p:sp>
        <p:nvSpPr>
          <p:cNvPr id="859139" name="Rectangle 3"/>
          <p:cNvSpPr>
            <a:spLocks noGrp="1" noChangeArrowheads="1"/>
          </p:cNvSpPr>
          <p:nvPr>
            <p:ph type="body" idx="1"/>
          </p:nvPr>
        </p:nvSpPr>
        <p:spPr>
          <a:xfrm>
            <a:off x="214313" y="1785938"/>
            <a:ext cx="8675687" cy="3714750"/>
          </a:xfrm>
        </p:spPr>
        <p:txBody>
          <a:bodyPr/>
          <a:lstStyle/>
          <a:p>
            <a:pPr eaLnBrk="1" hangingPunct="1"/>
            <a:r>
              <a:rPr lang="en-US" altLang="zh-CN" sz="2800" smtClean="0">
                <a:solidFill>
                  <a:schemeClr val="accent2"/>
                </a:solidFill>
                <a:cs typeface="Arial" charset="0"/>
              </a:rPr>
              <a:t>Connection-oriented</a:t>
            </a:r>
            <a:r>
              <a:rPr lang="en-US" altLang="zh-CN" sz="2800" smtClean="0">
                <a:cs typeface="Arial" charset="0"/>
              </a:rPr>
              <a:t> vs. </a:t>
            </a:r>
            <a:r>
              <a:rPr lang="en-US" altLang="zh-CN" sz="2800" smtClean="0">
                <a:solidFill>
                  <a:srgbClr val="FF0000"/>
                </a:solidFill>
                <a:cs typeface="Arial" charset="0"/>
              </a:rPr>
              <a:t>circuit switched</a:t>
            </a:r>
            <a:r>
              <a:rPr lang="en-US" altLang="zh-CN" sz="2800" smtClean="0">
                <a:cs typeface="Arial" charset="0"/>
              </a:rPr>
              <a:t>.</a:t>
            </a:r>
          </a:p>
          <a:p>
            <a:pPr lvl="1" eaLnBrk="1" hangingPunct="1"/>
            <a:r>
              <a:rPr lang="en-US" altLang="zh-CN" sz="2800" smtClean="0">
                <a:cs typeface="Arial" charset="0"/>
              </a:rPr>
              <a:t>However, the two terms are not the same</a:t>
            </a:r>
          </a:p>
          <a:p>
            <a:pPr eaLnBrk="1" hangingPunct="1"/>
            <a:r>
              <a:rPr lang="en-US" altLang="zh-CN" sz="2800" smtClean="0">
                <a:solidFill>
                  <a:schemeClr val="accent2"/>
                </a:solidFill>
                <a:cs typeface="Arial" charset="0"/>
              </a:rPr>
              <a:t>Connection-oriented: </a:t>
            </a:r>
            <a:r>
              <a:rPr lang="en-US" altLang="zh-CN" sz="2800" smtClean="0">
                <a:cs typeface="Arial" charset="0"/>
              </a:rPr>
              <a:t>establish a connection with the recipient, first, and then begin the data transfer. </a:t>
            </a:r>
          </a:p>
          <a:p>
            <a:pPr eaLnBrk="1" hangingPunct="1"/>
            <a:r>
              <a:rPr lang="en-US" altLang="zh-CN" sz="2800" smtClean="0">
                <a:cs typeface="Arial" charset="0"/>
              </a:rPr>
              <a:t>All packets travel sequentially across the same channel, or more commonly, across the same virtual circuit.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59139">
                                            <p:txEl>
                                              <p:pRg st="0" end="0"/>
                                            </p:txEl>
                                          </p:spTgt>
                                        </p:tgtEl>
                                        <p:attrNameLst>
                                          <p:attrName>style.visibility</p:attrName>
                                        </p:attrNameLst>
                                      </p:cBhvr>
                                      <p:to>
                                        <p:strVal val="visible"/>
                                      </p:to>
                                    </p:set>
                                    <p:anim calcmode="lin" valueType="num">
                                      <p:cBhvr additive="base">
                                        <p:cTn id="7" dur="500" fill="hold"/>
                                        <p:tgtEl>
                                          <p:spTgt spid="8591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5913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59139">
                                            <p:txEl>
                                              <p:pRg st="1" end="1"/>
                                            </p:txEl>
                                          </p:spTgt>
                                        </p:tgtEl>
                                        <p:attrNameLst>
                                          <p:attrName>style.visibility</p:attrName>
                                        </p:attrNameLst>
                                      </p:cBhvr>
                                      <p:to>
                                        <p:strVal val="visible"/>
                                      </p:to>
                                    </p:set>
                                    <p:anim calcmode="lin" valueType="num">
                                      <p:cBhvr additive="base">
                                        <p:cTn id="11" dur="500" fill="hold"/>
                                        <p:tgtEl>
                                          <p:spTgt spid="85913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59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59139">
                                            <p:txEl>
                                              <p:pRg st="2" end="2"/>
                                            </p:txEl>
                                          </p:spTgt>
                                        </p:tgtEl>
                                        <p:attrNameLst>
                                          <p:attrName>style.visibility</p:attrName>
                                        </p:attrNameLst>
                                      </p:cBhvr>
                                      <p:to>
                                        <p:strVal val="visible"/>
                                      </p:to>
                                    </p:set>
                                    <p:anim calcmode="lin" valueType="num">
                                      <p:cBhvr additive="base">
                                        <p:cTn id="17" dur="500" fill="hold"/>
                                        <p:tgtEl>
                                          <p:spTgt spid="85913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59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859139">
                                            <p:txEl>
                                              <p:pRg st="3" end="3"/>
                                            </p:txEl>
                                          </p:spTgt>
                                        </p:tgtEl>
                                        <p:attrNameLst>
                                          <p:attrName>style.visibility</p:attrName>
                                        </p:attrNameLst>
                                      </p:cBhvr>
                                      <p:to>
                                        <p:strVal val="visible"/>
                                      </p:to>
                                    </p:set>
                                    <p:anim calcmode="lin" valueType="num">
                                      <p:cBhvr additive="base">
                                        <p:cTn id="23" dur="500" fill="hold"/>
                                        <p:tgtEl>
                                          <p:spTgt spid="859139">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8591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39"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z="3600" smtClean="0">
                <a:latin typeface="Arial" charset="0"/>
                <a:cs typeface="Arial" charset="0"/>
              </a:rPr>
              <a:t>Connectionless network services</a:t>
            </a:r>
          </a:p>
        </p:txBody>
      </p:sp>
      <p:sp>
        <p:nvSpPr>
          <p:cNvPr id="861187" name="Rectangle 3"/>
          <p:cNvSpPr>
            <a:spLocks noGrp="1" noChangeArrowheads="1"/>
          </p:cNvSpPr>
          <p:nvPr>
            <p:ph type="body" idx="1"/>
          </p:nvPr>
        </p:nvSpPr>
        <p:spPr>
          <a:xfrm>
            <a:off x="539750" y="5300663"/>
            <a:ext cx="8382000" cy="1219200"/>
          </a:xfrm>
        </p:spPr>
        <p:txBody>
          <a:bodyPr/>
          <a:lstStyle/>
          <a:p>
            <a:pPr eaLnBrk="1" hangingPunct="1">
              <a:lnSpc>
                <a:spcPct val="90000"/>
              </a:lnSpc>
            </a:pPr>
            <a:r>
              <a:rPr lang="en-US" altLang="zh-CN" sz="2400" smtClean="0">
                <a:cs typeface="Arial" charset="0"/>
              </a:rPr>
              <a:t>They treat each packet separately.</a:t>
            </a:r>
          </a:p>
          <a:p>
            <a:pPr eaLnBrk="1" hangingPunct="1">
              <a:lnSpc>
                <a:spcPct val="90000"/>
              </a:lnSpc>
            </a:pPr>
            <a:r>
              <a:rPr lang="en-US" altLang="zh-CN" sz="2400" smtClean="0">
                <a:solidFill>
                  <a:srgbClr val="FF0000"/>
                </a:solidFill>
                <a:cs typeface="Arial" charset="0"/>
              </a:rPr>
              <a:t>IP</a:t>
            </a:r>
            <a:r>
              <a:rPr lang="en-US" altLang="zh-CN" sz="2400" smtClean="0">
                <a:cs typeface="Arial" charset="0"/>
              </a:rPr>
              <a:t> is a connectionless system.  </a:t>
            </a:r>
          </a:p>
        </p:txBody>
      </p:sp>
      <p:pic>
        <p:nvPicPr>
          <p:cNvPr id="8611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700213"/>
            <a:ext cx="7162800"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61188"/>
                                        </p:tgtEl>
                                        <p:attrNameLst>
                                          <p:attrName>style.visibility</p:attrName>
                                        </p:attrNameLst>
                                      </p:cBhvr>
                                      <p:to>
                                        <p:strVal val="visible"/>
                                      </p:to>
                                    </p:set>
                                    <p:animEffect transition="in" filter="dissolve">
                                      <p:cBhvr>
                                        <p:cTn id="7" dur="500"/>
                                        <p:tgtEl>
                                          <p:spTgt spid="8611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61187">
                                            <p:txEl>
                                              <p:pRg st="0" end="0"/>
                                            </p:txEl>
                                          </p:spTgt>
                                        </p:tgtEl>
                                        <p:attrNameLst>
                                          <p:attrName>style.visibility</p:attrName>
                                        </p:attrNameLst>
                                      </p:cBhvr>
                                      <p:to>
                                        <p:strVal val="visible"/>
                                      </p:to>
                                    </p:set>
                                    <p:anim calcmode="lin" valueType="num">
                                      <p:cBhvr additive="base">
                                        <p:cTn id="12" dur="500" fill="hold"/>
                                        <p:tgtEl>
                                          <p:spTgt spid="86118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61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61187">
                                            <p:txEl>
                                              <p:pRg st="1" end="1"/>
                                            </p:txEl>
                                          </p:spTgt>
                                        </p:tgtEl>
                                        <p:attrNameLst>
                                          <p:attrName>style.visibility</p:attrName>
                                        </p:attrNameLst>
                                      </p:cBhvr>
                                      <p:to>
                                        <p:strVal val="visible"/>
                                      </p:to>
                                    </p:set>
                                    <p:anim calcmode="lin" valueType="num">
                                      <p:cBhvr additive="base">
                                        <p:cTn id="18" dur="500" fill="hold"/>
                                        <p:tgtEl>
                                          <p:spTgt spid="861187">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86118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611188" y="404813"/>
            <a:ext cx="7793037" cy="1143000"/>
          </a:xfrm>
        </p:spPr>
        <p:txBody>
          <a:bodyPr/>
          <a:lstStyle/>
          <a:p>
            <a:pPr eaLnBrk="1" hangingPunct="1"/>
            <a:r>
              <a:rPr lang="en-US" altLang="zh-CN" smtClean="0">
                <a:cs typeface="Arial" charset="0"/>
              </a:rPr>
              <a:t>Packet switched</a:t>
            </a:r>
          </a:p>
        </p:txBody>
      </p:sp>
      <p:sp>
        <p:nvSpPr>
          <p:cNvPr id="863235" name="Rectangle 3"/>
          <p:cNvSpPr>
            <a:spLocks noGrp="1" noChangeArrowheads="1"/>
          </p:cNvSpPr>
          <p:nvPr>
            <p:ph type="body" idx="1"/>
          </p:nvPr>
        </p:nvSpPr>
        <p:spPr>
          <a:xfrm>
            <a:off x="304800" y="1700213"/>
            <a:ext cx="8839200" cy="4800600"/>
          </a:xfrm>
        </p:spPr>
        <p:txBody>
          <a:bodyPr/>
          <a:lstStyle/>
          <a:p>
            <a:pPr eaLnBrk="1" hangingPunct="1">
              <a:lnSpc>
                <a:spcPct val="90000"/>
              </a:lnSpc>
            </a:pPr>
            <a:r>
              <a:rPr lang="en-US" altLang="zh-CN" sz="2800" smtClean="0">
                <a:solidFill>
                  <a:schemeClr val="accent2"/>
                </a:solidFill>
                <a:cs typeface="Arial" charset="0"/>
              </a:rPr>
              <a:t>Connectionless network </a:t>
            </a:r>
            <a:r>
              <a:rPr lang="en-US" altLang="zh-CN" sz="2800" smtClean="0">
                <a:cs typeface="Arial" charset="0"/>
              </a:rPr>
              <a:t>vs. </a:t>
            </a:r>
            <a:r>
              <a:rPr lang="en-US" altLang="zh-CN" sz="2800" smtClean="0">
                <a:solidFill>
                  <a:schemeClr val="accent2"/>
                </a:solidFill>
                <a:cs typeface="Arial" charset="0"/>
              </a:rPr>
              <a:t>packet switched</a:t>
            </a:r>
            <a:r>
              <a:rPr lang="en-US" altLang="zh-CN" sz="2800" smtClean="0">
                <a:cs typeface="Arial" charset="0"/>
              </a:rPr>
              <a:t>.</a:t>
            </a:r>
          </a:p>
          <a:p>
            <a:pPr lvl="1" eaLnBrk="1" hangingPunct="1">
              <a:lnSpc>
                <a:spcPct val="90000"/>
              </a:lnSpc>
            </a:pPr>
            <a:r>
              <a:rPr lang="en-US" altLang="zh-CN" sz="2800" smtClean="0">
                <a:cs typeface="Arial" charset="0"/>
              </a:rPr>
              <a:t>The two terms are not the same, either </a:t>
            </a:r>
          </a:p>
          <a:p>
            <a:pPr eaLnBrk="1" hangingPunct="1">
              <a:lnSpc>
                <a:spcPct val="90000"/>
              </a:lnSpc>
            </a:pPr>
            <a:r>
              <a:rPr lang="en-US" altLang="zh-CN" sz="2800" smtClean="0">
                <a:cs typeface="Arial" charset="0"/>
              </a:rPr>
              <a:t>When the packets pass from source to destination, they can:</a:t>
            </a:r>
          </a:p>
          <a:p>
            <a:pPr lvl="1" eaLnBrk="1" hangingPunct="1">
              <a:lnSpc>
                <a:spcPct val="90000"/>
              </a:lnSpc>
            </a:pPr>
            <a:r>
              <a:rPr lang="en-US" altLang="zh-CN" sz="2800" smtClean="0">
                <a:cs typeface="Arial" charset="0"/>
              </a:rPr>
              <a:t>Switch to different paths.</a:t>
            </a:r>
          </a:p>
          <a:p>
            <a:pPr lvl="1" eaLnBrk="1" hangingPunct="1">
              <a:lnSpc>
                <a:spcPct val="90000"/>
              </a:lnSpc>
            </a:pPr>
            <a:r>
              <a:rPr lang="en-US" altLang="zh-CN" sz="2800" smtClean="0">
                <a:cs typeface="Arial" charset="0"/>
              </a:rPr>
              <a:t>Arrive out of order. </a:t>
            </a:r>
          </a:p>
          <a:p>
            <a:pPr eaLnBrk="1" hangingPunct="1">
              <a:lnSpc>
                <a:spcPct val="90000"/>
              </a:lnSpc>
            </a:pPr>
            <a:r>
              <a:rPr lang="en-US" altLang="zh-CN" sz="2800" smtClean="0">
                <a:cs typeface="Arial" charset="0"/>
              </a:rPr>
              <a:t>Devices make the </a:t>
            </a:r>
            <a:r>
              <a:rPr lang="en-US" altLang="zh-CN" sz="2800" smtClean="0">
                <a:solidFill>
                  <a:schemeClr val="accent2"/>
                </a:solidFill>
                <a:ea typeface="Arial Unicode MS" pitchFamily="34" charset="-122"/>
                <a:cs typeface="Arial Unicode MS" pitchFamily="34" charset="-122"/>
              </a:rPr>
              <a:t>path determination</a:t>
            </a:r>
            <a:r>
              <a:rPr lang="en-US" altLang="zh-CN" sz="2800" smtClean="0">
                <a:solidFill>
                  <a:schemeClr val="accent2"/>
                </a:solidFill>
              </a:rPr>
              <a:t> </a:t>
            </a:r>
            <a:r>
              <a:rPr lang="en-US" altLang="zh-CN" sz="2800" smtClean="0"/>
              <a:t>for each packet based on </a:t>
            </a:r>
            <a:r>
              <a:rPr lang="en-US" altLang="zh-CN" sz="2800" smtClean="0">
                <a:solidFill>
                  <a:schemeClr val="accent2"/>
                </a:solidFill>
                <a:ea typeface="Arial Unicode MS" pitchFamily="34" charset="-122"/>
                <a:cs typeface="Arial Unicode MS" pitchFamily="34" charset="-122"/>
              </a:rPr>
              <a:t>a variety of criteria</a:t>
            </a:r>
            <a:r>
              <a:rPr lang="en-US" altLang="zh-CN" sz="2800" smtClean="0"/>
              <a:t>. Some of the criteria may differ from packet to packet.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63235">
                                            <p:txEl>
                                              <p:pRg st="0" end="0"/>
                                            </p:txEl>
                                          </p:spTgt>
                                        </p:tgtEl>
                                        <p:attrNameLst>
                                          <p:attrName>style.visibility</p:attrName>
                                        </p:attrNameLst>
                                      </p:cBhvr>
                                      <p:to>
                                        <p:strVal val="visible"/>
                                      </p:to>
                                    </p:set>
                                    <p:anim calcmode="lin" valueType="num">
                                      <p:cBhvr additive="base">
                                        <p:cTn id="7" dur="500" fill="hold"/>
                                        <p:tgtEl>
                                          <p:spTgt spid="8632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632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63235">
                                            <p:txEl>
                                              <p:pRg st="1" end="1"/>
                                            </p:txEl>
                                          </p:spTgt>
                                        </p:tgtEl>
                                        <p:attrNameLst>
                                          <p:attrName>style.visibility</p:attrName>
                                        </p:attrNameLst>
                                      </p:cBhvr>
                                      <p:to>
                                        <p:strVal val="visible"/>
                                      </p:to>
                                    </p:set>
                                    <p:anim calcmode="lin" valueType="num">
                                      <p:cBhvr additive="base">
                                        <p:cTn id="11" dur="500" fill="hold"/>
                                        <p:tgtEl>
                                          <p:spTgt spid="8632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63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63235">
                                            <p:txEl>
                                              <p:pRg st="2" end="2"/>
                                            </p:txEl>
                                          </p:spTgt>
                                        </p:tgtEl>
                                        <p:attrNameLst>
                                          <p:attrName>style.visibility</p:attrName>
                                        </p:attrNameLst>
                                      </p:cBhvr>
                                      <p:to>
                                        <p:strVal val="visible"/>
                                      </p:to>
                                    </p:set>
                                    <p:anim calcmode="lin" valueType="num">
                                      <p:cBhvr additive="base">
                                        <p:cTn id="17" dur="500" fill="hold"/>
                                        <p:tgtEl>
                                          <p:spTgt spid="86323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6323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63235">
                                            <p:txEl>
                                              <p:pRg st="3" end="3"/>
                                            </p:txEl>
                                          </p:spTgt>
                                        </p:tgtEl>
                                        <p:attrNameLst>
                                          <p:attrName>style.visibility</p:attrName>
                                        </p:attrNameLst>
                                      </p:cBhvr>
                                      <p:to>
                                        <p:strVal val="visible"/>
                                      </p:to>
                                    </p:set>
                                    <p:anim calcmode="lin" valueType="num">
                                      <p:cBhvr additive="base">
                                        <p:cTn id="21" dur="500" fill="hold"/>
                                        <p:tgtEl>
                                          <p:spTgt spid="863235">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6323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63235">
                                            <p:txEl>
                                              <p:pRg st="4" end="4"/>
                                            </p:txEl>
                                          </p:spTgt>
                                        </p:tgtEl>
                                        <p:attrNameLst>
                                          <p:attrName>style.visibility</p:attrName>
                                        </p:attrNameLst>
                                      </p:cBhvr>
                                      <p:to>
                                        <p:strVal val="visible"/>
                                      </p:to>
                                    </p:set>
                                    <p:anim calcmode="lin" valueType="num">
                                      <p:cBhvr additive="base">
                                        <p:cTn id="25" dur="500" fill="hold"/>
                                        <p:tgtEl>
                                          <p:spTgt spid="86323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632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63235">
                                            <p:txEl>
                                              <p:pRg st="5" end="5"/>
                                            </p:txEl>
                                          </p:spTgt>
                                        </p:tgtEl>
                                        <p:attrNameLst>
                                          <p:attrName>style.visibility</p:attrName>
                                        </p:attrNameLst>
                                      </p:cBhvr>
                                      <p:to>
                                        <p:strVal val="visible"/>
                                      </p:to>
                                    </p:set>
                                    <p:anim calcmode="lin" valueType="num">
                                      <p:cBhvr additive="base">
                                        <p:cTn id="31" dur="500" fill="hold"/>
                                        <p:tgtEl>
                                          <p:spTgt spid="863235">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632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5"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80899" name="Rectangle 3"/>
          <p:cNvSpPr>
            <a:spLocks noGrp="1" noChangeArrowheads="1"/>
          </p:cNvSpPr>
          <p:nvPr>
            <p:ph type="body" idx="1"/>
          </p:nvPr>
        </p:nvSpPr>
        <p:spPr>
          <a:xfrm>
            <a:off x="571500" y="1571625"/>
            <a:ext cx="8382000" cy="4114800"/>
          </a:xfrm>
        </p:spPr>
        <p:txBody>
          <a:bodyPr/>
          <a:lstStyle/>
          <a:p>
            <a:pPr eaLnBrk="1" hangingPunct="1">
              <a:lnSpc>
                <a:spcPct val="120000"/>
              </a:lnSpc>
            </a:pPr>
            <a:r>
              <a:rPr lang="en-US" altLang="zh-CN" sz="2600" dirty="0" smtClean="0"/>
              <a:t>Overview of the Network Layer</a:t>
            </a:r>
          </a:p>
          <a:p>
            <a:pPr eaLnBrk="1" hangingPunct="1">
              <a:lnSpc>
                <a:spcPct val="120000"/>
              </a:lnSpc>
            </a:pPr>
            <a:r>
              <a:rPr lang="en-US" altLang="zh-CN" sz="2600" dirty="0" smtClean="0"/>
              <a:t>IP addresses and Subnets</a:t>
            </a:r>
          </a:p>
          <a:p>
            <a:pPr eaLnBrk="1" hangingPunct="1">
              <a:lnSpc>
                <a:spcPct val="120000"/>
              </a:lnSpc>
            </a:pPr>
            <a:r>
              <a:rPr lang="en-US" altLang="zh-CN" sz="2600" dirty="0" smtClean="0"/>
              <a:t>Layer 3 Devices </a:t>
            </a:r>
          </a:p>
          <a:p>
            <a:pPr eaLnBrk="1" hangingPunct="1">
              <a:lnSpc>
                <a:spcPct val="130000"/>
              </a:lnSpc>
            </a:pPr>
            <a:r>
              <a:rPr lang="en-US" altLang="zh-CN" sz="2600" dirty="0" smtClean="0"/>
              <a:t>ARP Protocol</a:t>
            </a:r>
          </a:p>
          <a:p>
            <a:pPr eaLnBrk="1" hangingPunct="1">
              <a:lnSpc>
                <a:spcPct val="130000"/>
              </a:lnSpc>
            </a:pPr>
            <a:r>
              <a:rPr lang="en-US" altLang="zh-CN" sz="2600" dirty="0" smtClean="0"/>
              <a:t>Network Layer Services</a:t>
            </a:r>
          </a:p>
          <a:p>
            <a:pPr eaLnBrk="1" hangingPunct="1">
              <a:lnSpc>
                <a:spcPct val="130000"/>
              </a:lnSpc>
            </a:pPr>
            <a:r>
              <a:rPr lang="en-US" altLang="zh-CN" sz="2600" dirty="0" smtClean="0">
                <a:solidFill>
                  <a:srgbClr val="006600"/>
                </a:solidFill>
              </a:rPr>
              <a:t>Routed and Routing Protocols</a:t>
            </a:r>
          </a:p>
          <a:p>
            <a:pPr eaLnBrk="1" hangingPunct="1">
              <a:lnSpc>
                <a:spcPct val="130000"/>
              </a:lnSpc>
            </a:pPr>
            <a:r>
              <a:rPr lang="en-US" altLang="zh-CN" sz="2600" dirty="0" smtClean="0"/>
              <a:t>VLSM</a:t>
            </a:r>
          </a:p>
          <a:p>
            <a:pPr eaLnBrk="1" hangingPunct="1">
              <a:lnSpc>
                <a:spcPct val="130000"/>
              </a:lnSpc>
            </a:pPr>
            <a:r>
              <a:rPr lang="en-US" altLang="zh-CN" sz="2600" dirty="0"/>
              <a:t>ICMP</a:t>
            </a:r>
            <a:endParaRPr lang="en-US" altLang="zh-CN" sz="2600" dirty="0" smtClean="0"/>
          </a:p>
        </p:txBody>
      </p:sp>
    </p:spTree>
  </p:cSld>
  <p:clrMapOvr>
    <a:masterClrMapping/>
  </p:clrMapOvr>
  <p:transition spd="med">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571500" y="428625"/>
            <a:ext cx="7793038" cy="1143000"/>
          </a:xfrm>
        </p:spPr>
        <p:txBody>
          <a:bodyPr/>
          <a:lstStyle/>
          <a:p>
            <a:pPr eaLnBrk="1" hangingPunct="1"/>
            <a:r>
              <a:rPr lang="en-US" altLang="zh-CN" smtClean="0">
                <a:cs typeface="Arial" charset="0"/>
              </a:rPr>
              <a:t>Network protocol operation</a:t>
            </a:r>
          </a:p>
        </p:txBody>
      </p:sp>
      <p:pic>
        <p:nvPicPr>
          <p:cNvPr id="870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73238"/>
            <a:ext cx="8064500"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0403"/>
                                        </p:tgtEl>
                                        <p:attrNameLst>
                                          <p:attrName>style.visibility</p:attrName>
                                        </p:attrNameLst>
                                      </p:cBhvr>
                                      <p:to>
                                        <p:strVal val="visible"/>
                                      </p:to>
                                    </p:set>
                                    <p:animEffect transition="in" filter="dissolve">
                                      <p:cBhvr>
                                        <p:cTn id="7" dur="500"/>
                                        <p:tgtEl>
                                          <p:spTgt spid="87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4213" y="333375"/>
            <a:ext cx="7793037" cy="1143000"/>
          </a:xfrm>
        </p:spPr>
        <p:txBody>
          <a:bodyPr/>
          <a:lstStyle/>
          <a:p>
            <a:pPr eaLnBrk="1" hangingPunct="1"/>
            <a:r>
              <a:rPr lang="en-US" altLang="zh-CN" smtClean="0">
                <a:cs typeface="Arial" charset="0"/>
              </a:rPr>
              <a:t>Routed protocol</a:t>
            </a:r>
          </a:p>
        </p:txBody>
      </p:sp>
      <p:sp>
        <p:nvSpPr>
          <p:cNvPr id="872451" name="Rectangle 3"/>
          <p:cNvSpPr>
            <a:spLocks noGrp="1" noChangeArrowheads="1"/>
          </p:cNvSpPr>
          <p:nvPr>
            <p:ph type="body" idx="1"/>
          </p:nvPr>
        </p:nvSpPr>
        <p:spPr>
          <a:xfrm>
            <a:off x="4343400" y="1981200"/>
            <a:ext cx="4572000" cy="4648200"/>
          </a:xfrm>
        </p:spPr>
        <p:txBody>
          <a:bodyPr/>
          <a:lstStyle/>
          <a:p>
            <a:pPr eaLnBrk="1" hangingPunct="1"/>
            <a:r>
              <a:rPr lang="en-US" altLang="zh-CN" sz="2600" smtClean="0">
                <a:cs typeface="Arial" charset="0"/>
              </a:rPr>
              <a:t>Protocols that provide support for the network layer are called </a:t>
            </a:r>
            <a:r>
              <a:rPr lang="en-US" altLang="zh-CN" sz="2600" smtClean="0">
                <a:solidFill>
                  <a:srgbClr val="FF0000"/>
                </a:solidFill>
                <a:cs typeface="Arial" charset="0"/>
              </a:rPr>
              <a:t>routed</a:t>
            </a:r>
            <a:r>
              <a:rPr lang="en-US" altLang="zh-CN" sz="2600" smtClean="0">
                <a:cs typeface="Arial" charset="0"/>
              </a:rPr>
              <a:t> or </a:t>
            </a:r>
            <a:r>
              <a:rPr lang="en-US" altLang="zh-CN" sz="2600" smtClean="0">
                <a:solidFill>
                  <a:srgbClr val="FF0000"/>
                </a:solidFill>
                <a:cs typeface="Arial" charset="0"/>
              </a:rPr>
              <a:t>routable protocols</a:t>
            </a:r>
            <a:r>
              <a:rPr lang="en-US" altLang="zh-CN" sz="2600" smtClean="0">
                <a:cs typeface="Arial" charset="0"/>
              </a:rPr>
              <a:t>. </a:t>
            </a:r>
          </a:p>
          <a:p>
            <a:pPr eaLnBrk="1" hangingPunct="1"/>
            <a:r>
              <a:rPr lang="en-US" altLang="zh-CN" sz="2600" smtClean="0">
                <a:cs typeface="Arial" charset="0"/>
              </a:rPr>
              <a:t>IP is a network layer protocol, and because of that, it can be routed over an internetwork.</a:t>
            </a:r>
          </a:p>
        </p:txBody>
      </p:sp>
      <p:pic>
        <p:nvPicPr>
          <p:cNvPr id="8724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700213"/>
            <a:ext cx="233997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72451">
                                            <p:txEl>
                                              <p:pRg st="0" end="0"/>
                                            </p:txEl>
                                          </p:spTgt>
                                        </p:tgtEl>
                                        <p:attrNameLst>
                                          <p:attrName>style.visibility</p:attrName>
                                        </p:attrNameLst>
                                      </p:cBhvr>
                                      <p:to>
                                        <p:strVal val="visible"/>
                                      </p:to>
                                    </p:set>
                                    <p:anim calcmode="lin" valueType="num">
                                      <p:cBhvr additive="base">
                                        <p:cTn id="11" dur="500" fill="hold"/>
                                        <p:tgtEl>
                                          <p:spTgt spid="87245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72451">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872451">
                                            <p:txEl>
                                              <p:pRg st="1" end="1"/>
                                            </p:txEl>
                                          </p:spTgt>
                                        </p:tgtEl>
                                        <p:attrNameLst>
                                          <p:attrName>style.visibility</p:attrName>
                                        </p:attrNameLst>
                                      </p:cBhvr>
                                      <p:to>
                                        <p:strVal val="visible"/>
                                      </p:to>
                                    </p:set>
                                    <p:anim calcmode="lin" valueType="num">
                                      <p:cBhvr additive="base">
                                        <p:cTn id="16" dur="500" fill="hold"/>
                                        <p:tgtEl>
                                          <p:spTgt spid="872451">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8724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1" grpId="0" build="p" autoUpdateAnimBg="0" advAuto="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mtClean="0">
                <a:cs typeface="Arial" charset="0"/>
              </a:rPr>
              <a:t>Non-routable protocol</a:t>
            </a:r>
          </a:p>
        </p:txBody>
      </p:sp>
      <p:sp>
        <p:nvSpPr>
          <p:cNvPr id="874499" name="Rectangle 3"/>
          <p:cNvSpPr>
            <a:spLocks noGrp="1" noChangeArrowheads="1"/>
          </p:cNvSpPr>
          <p:nvPr>
            <p:ph type="body" idx="1"/>
          </p:nvPr>
        </p:nvSpPr>
        <p:spPr>
          <a:xfrm>
            <a:off x="3276600" y="1773238"/>
            <a:ext cx="4953000" cy="4572000"/>
          </a:xfrm>
        </p:spPr>
        <p:txBody>
          <a:bodyPr/>
          <a:lstStyle/>
          <a:p>
            <a:pPr eaLnBrk="1" hangingPunct="1"/>
            <a:r>
              <a:rPr lang="en-US" altLang="zh-CN" sz="2600" smtClean="0">
                <a:cs typeface="Arial" charset="0"/>
              </a:rPr>
              <a:t>Non-routable protocols are protocols that do not support Layer 3.  </a:t>
            </a:r>
          </a:p>
          <a:p>
            <a:pPr eaLnBrk="1" hangingPunct="1"/>
            <a:r>
              <a:rPr lang="en-US" altLang="zh-CN" sz="2600" smtClean="0">
                <a:cs typeface="Arial" charset="0"/>
              </a:rPr>
              <a:t>The most common of these non-routable protocols is NetBEUI.</a:t>
            </a:r>
          </a:p>
          <a:p>
            <a:pPr eaLnBrk="1" hangingPunct="1"/>
            <a:r>
              <a:rPr lang="en-US" altLang="zh-CN" sz="2600" smtClean="0">
                <a:cs typeface="Arial" charset="0"/>
              </a:rPr>
              <a:t>NetBEUI is a small, fast, and efficient protocol that is limited to running on one segment. </a:t>
            </a:r>
          </a:p>
        </p:txBody>
      </p:sp>
      <p:pic>
        <p:nvPicPr>
          <p:cNvPr id="874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88" y="1700213"/>
            <a:ext cx="233362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4500"/>
                                        </p:tgtEl>
                                        <p:attrNameLst>
                                          <p:attrName>style.visibility</p:attrName>
                                        </p:attrNameLst>
                                      </p:cBhvr>
                                      <p:to>
                                        <p:strVal val="visible"/>
                                      </p:to>
                                    </p:set>
                                    <p:animEffect transition="in" filter="dissolve">
                                      <p:cBhvr>
                                        <p:cTn id="7" dur="500"/>
                                        <p:tgtEl>
                                          <p:spTgt spid="874500"/>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74499">
                                            <p:txEl>
                                              <p:pRg st="0" end="0"/>
                                            </p:txEl>
                                          </p:spTgt>
                                        </p:tgtEl>
                                        <p:attrNameLst>
                                          <p:attrName>style.visibility</p:attrName>
                                        </p:attrNameLst>
                                      </p:cBhvr>
                                      <p:to>
                                        <p:strVal val="visible"/>
                                      </p:to>
                                    </p:set>
                                    <p:anim calcmode="lin" valueType="num">
                                      <p:cBhvr additive="base">
                                        <p:cTn id="11" dur="500" fill="hold"/>
                                        <p:tgtEl>
                                          <p:spTgt spid="87449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74499">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874499">
                                            <p:txEl>
                                              <p:pRg st="1" end="1"/>
                                            </p:txEl>
                                          </p:spTgt>
                                        </p:tgtEl>
                                        <p:attrNameLst>
                                          <p:attrName>style.visibility</p:attrName>
                                        </p:attrNameLst>
                                      </p:cBhvr>
                                      <p:to>
                                        <p:strVal val="visible"/>
                                      </p:to>
                                    </p:set>
                                    <p:anim calcmode="lin" valueType="num">
                                      <p:cBhvr additive="base">
                                        <p:cTn id="16" dur="500" fill="hold"/>
                                        <p:tgtEl>
                                          <p:spTgt spid="874499">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874499">
                                            <p:txEl>
                                              <p:pRg st="1" end="1"/>
                                            </p:txEl>
                                          </p:spTgt>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874499">
                                            <p:txEl>
                                              <p:pRg st="2" end="2"/>
                                            </p:txEl>
                                          </p:spTgt>
                                        </p:tgtEl>
                                        <p:attrNameLst>
                                          <p:attrName>style.visibility</p:attrName>
                                        </p:attrNameLst>
                                      </p:cBhvr>
                                      <p:to>
                                        <p:strVal val="visible"/>
                                      </p:to>
                                    </p:set>
                                    <p:anim calcmode="lin" valueType="num">
                                      <p:cBhvr additive="base">
                                        <p:cTn id="21" dur="500" fill="hold"/>
                                        <p:tgtEl>
                                          <p:spTgt spid="874499">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744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499" grpId="0" build="p" autoUpdateAnimBg="0"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47"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48" name="Rectangle 4"/>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6949" name="Line 5"/>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50" name="AutoShape 6"/>
          <p:cNvSpPr>
            <a:spLocks noChangeArrowheads="1"/>
          </p:cNvSpPr>
          <p:nvPr/>
        </p:nvSpPr>
        <p:spPr bwMode="auto">
          <a:xfrm>
            <a:off x="1450975" y="5073650"/>
            <a:ext cx="822325" cy="192088"/>
          </a:xfrm>
          <a:prstGeom prst="leftArrow">
            <a:avLst>
              <a:gd name="adj1" fmla="val 50000"/>
              <a:gd name="adj2" fmla="val 107025"/>
            </a:avLst>
          </a:prstGeom>
          <a:gradFill rotWithShape="0">
            <a:gsLst>
              <a:gs pos="0">
                <a:srgbClr val="DDDDDD">
                  <a:gamma/>
                  <a:shade val="66667"/>
                  <a:invGamma/>
                </a:srgbClr>
              </a:gs>
              <a:gs pos="100000">
                <a:srgbClr val="DDDDDD"/>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1" name="Rectangle 7"/>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2" name="Freeform 8"/>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53" name="Rectangle 9"/>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4" name="Rectangle 10"/>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5" name="Line 11"/>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6" name="Line 12"/>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7" name="Line 13"/>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8" name="Line 14"/>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9" name="Line 15"/>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0" name="Line 16"/>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1" name="Line 17"/>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2" name="Line 18"/>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3" name="Line 19"/>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4" name="Line 20"/>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5" name="Line 21"/>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6" name="Rectangle 22"/>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6967" name="Rectangle 23"/>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6968" name="Rectangle 24"/>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6969" name="Rectangle 25"/>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6970" name="Rectangle 26"/>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6971" name="Rectangle 27"/>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6972" name="Rectangle 28"/>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6973" name="Rectangle 29"/>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6974" name="Rectangle 30"/>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6975" name="Rectangle 31"/>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6976" name="Rectangle 32"/>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6977" name="Rectangle 33"/>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6978" name="Rectangle 34"/>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6979" name="Rectangle 35"/>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6980" name="Rectangle 36"/>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6981" name="Rectangle 37"/>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6982" name="Rectangle 38"/>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6983" name="Rectangle 39"/>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6984" name="Rectangle 40"/>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6985" name="Rectangle 41"/>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6986" name="Rectangle 42"/>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6987" name="Rectangle 43"/>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6988" name="Group 44"/>
          <p:cNvGrpSpPr>
            <a:grpSpLocks/>
          </p:cNvGrpSpPr>
          <p:nvPr/>
        </p:nvGrpSpPr>
        <p:grpSpPr bwMode="auto">
          <a:xfrm>
            <a:off x="1069975" y="3748088"/>
            <a:ext cx="131763" cy="69850"/>
            <a:chOff x="833" y="3024"/>
            <a:chExt cx="78" cy="51"/>
          </a:xfrm>
        </p:grpSpPr>
        <p:sp>
          <p:nvSpPr>
            <p:cNvPr id="466989" name="Rectangle 45"/>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0" name="Line 46"/>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1" name="Line 47"/>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6992" name="Group 48"/>
          <p:cNvGrpSpPr>
            <a:grpSpLocks/>
          </p:cNvGrpSpPr>
          <p:nvPr/>
        </p:nvGrpSpPr>
        <p:grpSpPr bwMode="auto">
          <a:xfrm>
            <a:off x="8937625" y="3757613"/>
            <a:ext cx="131763" cy="66675"/>
            <a:chOff x="5432" y="3030"/>
            <a:chExt cx="78" cy="51"/>
          </a:xfrm>
        </p:grpSpPr>
        <p:sp>
          <p:nvSpPr>
            <p:cNvPr id="466993" name="Rectangle 49"/>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4" name="Line 50"/>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5" name="Line 51"/>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6996" name="Rectangle 52"/>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7" name="Line 53"/>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8" name="Line 54"/>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9" name="Line 55"/>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00" name="Line 56"/>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01" name="Line 57"/>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02" name="Rectangle 58"/>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7003" name="Rectangle 59"/>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7004" name="Rectangle 60"/>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7005" name="Rectangle 61"/>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7006" name="Rectangle 62"/>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7007" name="Rectangle 63"/>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7008" name="Rectangle 64"/>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7009" name="Rectangle 65"/>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7010" name="Rectangle 66"/>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7011" name="Rectangle 67"/>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7012" name="Rectangle 68"/>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7013" name="Rectangle 69"/>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7014" name="Rectangle 70"/>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7015" name="Rectangle 71"/>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7016" name="Rectangle 72"/>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7017" name="Rectangle 73"/>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7018" name="Rectangle 74"/>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19" name="Rectangle 75"/>
          <p:cNvSpPr>
            <a:spLocks noChangeArrowheads="1"/>
          </p:cNvSpPr>
          <p:nvPr/>
        </p:nvSpPr>
        <p:spPr bwMode="auto">
          <a:xfrm>
            <a:off x="4278313" y="5013325"/>
            <a:ext cx="309562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7020" name="Rectangle 76"/>
          <p:cNvSpPr>
            <a:spLocks noChangeArrowheads="1"/>
          </p:cNvSpPr>
          <p:nvPr/>
        </p:nvSpPr>
        <p:spPr bwMode="auto">
          <a:xfrm>
            <a:off x="2484438" y="5013325"/>
            <a:ext cx="898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a:t>
            </a:r>
          </a:p>
        </p:txBody>
      </p:sp>
      <p:sp>
        <p:nvSpPr>
          <p:cNvPr id="467021" name="Rectangle 77"/>
          <p:cNvSpPr>
            <a:spLocks noChangeArrowheads="1"/>
          </p:cNvSpPr>
          <p:nvPr/>
        </p:nvSpPr>
        <p:spPr bwMode="auto">
          <a:xfrm>
            <a:off x="825500" y="4964113"/>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传送</a:t>
            </a:r>
          </a:p>
        </p:txBody>
      </p:sp>
      <p:sp>
        <p:nvSpPr>
          <p:cNvPr id="467022" name="Rectangle 78"/>
          <p:cNvSpPr>
            <a:spLocks noChangeArrowheads="1"/>
          </p:cNvSpPr>
          <p:nvPr/>
        </p:nvSpPr>
        <p:spPr bwMode="auto">
          <a:xfrm>
            <a:off x="4279900" y="5481638"/>
            <a:ext cx="1252538" cy="393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sp>
        <p:nvSpPr>
          <p:cNvPr id="467023" name="Rectangle 79"/>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grpSp>
        <p:nvGrpSpPr>
          <p:cNvPr id="467024" name="Group 80"/>
          <p:cNvGrpSpPr>
            <a:grpSpLocks/>
          </p:cNvGrpSpPr>
          <p:nvPr/>
        </p:nvGrpSpPr>
        <p:grpSpPr bwMode="auto">
          <a:xfrm>
            <a:off x="468313" y="3500438"/>
            <a:ext cx="8543925" cy="638175"/>
            <a:chOff x="295" y="2205"/>
            <a:chExt cx="5382" cy="402"/>
          </a:xfrm>
        </p:grpSpPr>
        <p:sp>
          <p:nvSpPr>
            <p:cNvPr id="467025" name="Rectangle 81"/>
            <p:cNvSpPr>
              <a:spLocks noChangeArrowheads="1"/>
            </p:cNvSpPr>
            <p:nvPr/>
          </p:nvSpPr>
          <p:spPr bwMode="auto">
            <a:xfrm>
              <a:off x="295" y="2205"/>
              <a:ext cx="434"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67026" name="Rectangle 82"/>
            <p:cNvSpPr>
              <a:spLocks noChangeArrowheads="1"/>
            </p:cNvSpPr>
            <p:nvPr/>
          </p:nvSpPr>
          <p:spPr bwMode="auto">
            <a:xfrm>
              <a:off x="703" y="2236"/>
              <a:ext cx="4974" cy="287"/>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7027" name="AutoShape 83"/>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6486339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670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571500" y="357188"/>
            <a:ext cx="7848600" cy="1143000"/>
          </a:xfrm>
        </p:spPr>
        <p:txBody>
          <a:bodyPr/>
          <a:lstStyle/>
          <a:p>
            <a:pPr eaLnBrk="1" hangingPunct="1"/>
            <a:r>
              <a:rPr lang="en-US" altLang="zh-CN" sz="3600" smtClean="0">
                <a:cs typeface="Arial" charset="0"/>
              </a:rPr>
              <a:t>Addressing of a routable protocol</a:t>
            </a:r>
          </a:p>
        </p:txBody>
      </p:sp>
      <p:pic>
        <p:nvPicPr>
          <p:cNvPr id="8765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84350"/>
            <a:ext cx="814705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6547"/>
                                        </p:tgtEl>
                                        <p:attrNameLst>
                                          <p:attrName>style.visibility</p:attrName>
                                        </p:attrNameLst>
                                      </p:cBhvr>
                                      <p:to>
                                        <p:strVal val="visible"/>
                                      </p:to>
                                    </p:set>
                                    <p:animEffect transition="in" filter="dissolve">
                                      <p:cBhvr>
                                        <p:cTn id="7" dur="500"/>
                                        <p:tgtEl>
                                          <p:spTgt spid="876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smtClean="0">
                <a:cs typeface="Arial" charset="0"/>
              </a:rPr>
              <a:t>Routing table</a:t>
            </a:r>
          </a:p>
        </p:txBody>
      </p:sp>
      <p:pic>
        <p:nvPicPr>
          <p:cNvPr id="878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33563"/>
            <a:ext cx="7772400"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78596" name="Group 4"/>
          <p:cNvGraphicFramePr>
            <a:graphicFrameLocks noGrp="1"/>
          </p:cNvGraphicFramePr>
          <p:nvPr/>
        </p:nvGraphicFramePr>
        <p:xfrm>
          <a:off x="3124200" y="4267200"/>
          <a:ext cx="3505200" cy="1600200"/>
        </p:xfrm>
        <a:graphic>
          <a:graphicData uri="http://schemas.openxmlformats.org/drawingml/2006/table">
            <a:tbl>
              <a:tblPr/>
              <a:tblGrid>
                <a:gridCol w="2514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600" b="0" i="0" u="none" strike="noStrike" cap="none" normalizeH="0" baseline="0" dirty="0" smtClean="0">
                          <a:ln>
                            <a:noFill/>
                          </a:ln>
                          <a:solidFill>
                            <a:schemeClr val="tx1"/>
                          </a:solidFill>
                          <a:effectLst/>
                          <a:latin typeface="Verdana" pitchFamily="34" charset="0"/>
                          <a:ea typeface="宋体" pitchFamily="2" charset="-122"/>
                        </a:rPr>
                        <a:t>131.108.1.0</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600" b="0" i="0" u="none" strike="noStrike" cap="none" normalizeH="0" baseline="0" smtClean="0">
                          <a:ln>
                            <a:noFill/>
                          </a:ln>
                          <a:solidFill>
                            <a:schemeClr val="tx1"/>
                          </a:solidFill>
                          <a:effectLst/>
                          <a:latin typeface="Verdana" pitchFamily="34" charset="0"/>
                          <a:ea typeface="宋体" pitchFamily="2" charset="-122"/>
                        </a:rPr>
                        <a:t>E0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533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600" b="0" i="0" u="none" strike="noStrike" cap="none" normalizeH="0" baseline="0" smtClean="0">
                          <a:ln>
                            <a:noFill/>
                          </a:ln>
                          <a:solidFill>
                            <a:schemeClr val="tx1"/>
                          </a:solidFill>
                          <a:effectLst/>
                          <a:latin typeface="Verdana" pitchFamily="34" charset="0"/>
                          <a:ea typeface="宋体" pitchFamily="2" charset="-122"/>
                        </a:rPr>
                        <a:t>131.108.2.0</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600" b="0" i="0" u="none" strike="noStrike" cap="none" normalizeH="0" baseline="0" dirty="0" smtClean="0">
                          <a:ln>
                            <a:noFill/>
                          </a:ln>
                          <a:solidFill>
                            <a:schemeClr val="tx1"/>
                          </a:solidFill>
                          <a:effectLst/>
                          <a:latin typeface="Verdana" pitchFamily="34" charset="0"/>
                          <a:ea typeface="宋体" pitchFamily="2" charset="-122"/>
                        </a:rPr>
                        <a:t>E2</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533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600" b="0" i="0" u="none" strike="noStrike" cap="none" normalizeH="0" baseline="0" smtClean="0">
                          <a:ln>
                            <a:noFill/>
                          </a:ln>
                          <a:solidFill>
                            <a:schemeClr val="tx1"/>
                          </a:solidFill>
                          <a:effectLst/>
                          <a:latin typeface="Verdana" pitchFamily="34" charset="0"/>
                          <a:ea typeface="宋体" pitchFamily="2" charset="-122"/>
                        </a:rPr>
                        <a:t>131.108.3.0</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600" b="0" i="0" u="none" strike="noStrike" cap="none" normalizeH="0" baseline="0" dirty="0" smtClean="0">
                          <a:ln>
                            <a:noFill/>
                          </a:ln>
                          <a:solidFill>
                            <a:schemeClr val="tx1"/>
                          </a:solidFill>
                          <a:effectLst/>
                          <a:latin typeface="Verdana" pitchFamily="34" charset="0"/>
                          <a:ea typeface="宋体" pitchFamily="2" charset="-122"/>
                        </a:rPr>
                        <a:t>E1</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bl>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8595"/>
                                        </p:tgtEl>
                                        <p:attrNameLst>
                                          <p:attrName>style.visibility</p:attrName>
                                        </p:attrNameLst>
                                      </p:cBhvr>
                                      <p:to>
                                        <p:strVal val="visible"/>
                                      </p:to>
                                    </p:set>
                                    <p:animEffect transition="in" filter="dissolve">
                                      <p:cBhvr>
                                        <p:cTn id="7" dur="500"/>
                                        <p:tgtEl>
                                          <p:spTgt spid="8785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nodeType="clickEffect">
                                  <p:stCondLst>
                                    <p:cond delay="0"/>
                                  </p:stCondLst>
                                  <p:childTnLst>
                                    <p:set>
                                      <p:cBhvr>
                                        <p:cTn id="11" dur="1" fill="hold">
                                          <p:stCondLst>
                                            <p:cond delay="0"/>
                                          </p:stCondLst>
                                        </p:cTn>
                                        <p:tgtEl>
                                          <p:spTgt spid="878596"/>
                                        </p:tgtEl>
                                        <p:attrNameLst>
                                          <p:attrName>style.visibility</p:attrName>
                                        </p:attrNameLst>
                                      </p:cBhvr>
                                      <p:to>
                                        <p:strVal val="visible"/>
                                      </p:to>
                                    </p:set>
                                    <p:anim calcmode="lin" valueType="num">
                                      <p:cBhvr>
                                        <p:cTn id="12" dur="500" fill="hold"/>
                                        <p:tgtEl>
                                          <p:spTgt spid="878596"/>
                                        </p:tgtEl>
                                        <p:attrNameLst>
                                          <p:attrName>ppt_w</p:attrName>
                                        </p:attrNameLst>
                                      </p:cBhvr>
                                      <p:tavLst>
                                        <p:tav tm="0">
                                          <p:val>
                                            <p:fltVal val="0"/>
                                          </p:val>
                                        </p:tav>
                                        <p:tav tm="100000">
                                          <p:val>
                                            <p:strVal val="#ppt_w"/>
                                          </p:val>
                                        </p:tav>
                                      </p:tavLst>
                                    </p:anim>
                                    <p:anim calcmode="lin" valueType="num">
                                      <p:cBhvr>
                                        <p:cTn id="13" dur="500" fill="hold"/>
                                        <p:tgtEl>
                                          <p:spTgt spid="878596"/>
                                        </p:tgtEl>
                                        <p:attrNameLst>
                                          <p:attrName>ppt_h</p:attrName>
                                        </p:attrNameLst>
                                      </p:cBhvr>
                                      <p:tavLst>
                                        <p:tav tm="0">
                                          <p:val>
                                            <p:fltVal val="0"/>
                                          </p:val>
                                        </p:tav>
                                        <p:tav tm="100000">
                                          <p:val>
                                            <p:strVal val="#ppt_h"/>
                                          </p:val>
                                        </p:tav>
                                      </p:tavLst>
                                    </p:anim>
                                    <p:anim calcmode="lin" valueType="num">
                                      <p:cBhvr>
                                        <p:cTn id="14" dur="500" fill="hold"/>
                                        <p:tgtEl>
                                          <p:spTgt spid="878596"/>
                                        </p:tgtEl>
                                        <p:attrNameLst>
                                          <p:attrName>ppt_x</p:attrName>
                                        </p:attrNameLst>
                                      </p:cBhvr>
                                      <p:tavLst>
                                        <p:tav tm="0">
                                          <p:val>
                                            <p:fltVal val="0.5"/>
                                          </p:val>
                                        </p:tav>
                                        <p:tav tm="100000">
                                          <p:val>
                                            <p:strVal val="#ppt_x"/>
                                          </p:val>
                                        </p:tav>
                                      </p:tavLst>
                                    </p:anim>
                                    <p:anim calcmode="lin" valueType="num">
                                      <p:cBhvr>
                                        <p:cTn id="15" dur="500" fill="hold"/>
                                        <p:tgtEl>
                                          <p:spTgt spid="87859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3000" smtClean="0">
                <a:cs typeface="Arial" charset="0"/>
              </a:rPr>
              <a:t>Classification #1:</a:t>
            </a:r>
            <a:r>
              <a:rPr lang="en-US" altLang="zh-CN" sz="3000" smtClean="0">
                <a:solidFill>
                  <a:schemeClr val="accent2"/>
                </a:solidFill>
                <a:cs typeface="Arial" charset="0"/>
              </a:rPr>
              <a:t> </a:t>
            </a:r>
            <a:r>
              <a:rPr lang="en-US" altLang="zh-CN" sz="3000" smtClean="0">
                <a:solidFill>
                  <a:schemeClr val="hlink"/>
                </a:solidFill>
                <a:cs typeface="Arial" charset="0"/>
              </a:rPr>
              <a:t>Static and Dynamic</a:t>
            </a:r>
          </a:p>
        </p:txBody>
      </p:sp>
      <p:sp>
        <p:nvSpPr>
          <p:cNvPr id="880643" name="Rectangle 3"/>
          <p:cNvSpPr>
            <a:spLocks noGrp="1" noChangeArrowheads="1"/>
          </p:cNvSpPr>
          <p:nvPr>
            <p:ph type="body" idx="1"/>
          </p:nvPr>
        </p:nvSpPr>
        <p:spPr>
          <a:xfrm>
            <a:off x="468313" y="1844675"/>
            <a:ext cx="8382000" cy="4419600"/>
          </a:xfrm>
        </p:spPr>
        <p:txBody>
          <a:bodyPr/>
          <a:lstStyle/>
          <a:p>
            <a:pPr eaLnBrk="1" hangingPunct="1"/>
            <a:r>
              <a:rPr lang="en-US" altLang="zh-CN" smtClean="0">
                <a:solidFill>
                  <a:srgbClr val="FF0000"/>
                </a:solidFill>
                <a:cs typeface="Arial" charset="0"/>
              </a:rPr>
              <a:t>S</a:t>
            </a:r>
            <a:r>
              <a:rPr lang="en-US" altLang="zh-CN" smtClean="0">
                <a:cs typeface="Arial" charset="0"/>
              </a:rPr>
              <a:t>tatic routes:</a:t>
            </a:r>
          </a:p>
          <a:p>
            <a:pPr lvl="1" eaLnBrk="1" hangingPunct="1"/>
            <a:r>
              <a:rPr lang="en-US" altLang="zh-CN" smtClean="0">
                <a:cs typeface="Arial" charset="0"/>
              </a:rPr>
              <a:t>The network administrator manually enter the routing information in the router. </a:t>
            </a:r>
          </a:p>
          <a:p>
            <a:pPr eaLnBrk="1" hangingPunct="1"/>
            <a:r>
              <a:rPr lang="en-US" altLang="zh-CN" smtClean="0">
                <a:solidFill>
                  <a:srgbClr val="FF0000"/>
                </a:solidFill>
                <a:cs typeface="Arial" charset="0"/>
              </a:rPr>
              <a:t>D</a:t>
            </a:r>
            <a:r>
              <a:rPr lang="en-US" altLang="zh-CN" smtClean="0">
                <a:cs typeface="Arial" charset="0"/>
              </a:rPr>
              <a:t>ynamic routes:</a:t>
            </a:r>
          </a:p>
          <a:p>
            <a:pPr lvl="1" eaLnBrk="1" hangingPunct="1"/>
            <a:r>
              <a:rPr lang="en-US" altLang="zh-CN" smtClean="0">
                <a:cs typeface="Arial" charset="0"/>
              </a:rPr>
              <a:t>Routers can learn the information from each other on the fly.</a:t>
            </a:r>
          </a:p>
          <a:p>
            <a:pPr lvl="1" eaLnBrk="1" hangingPunct="1"/>
            <a:r>
              <a:rPr lang="en-US" altLang="zh-CN" smtClean="0">
                <a:cs typeface="Arial" charset="0"/>
              </a:rPr>
              <a:t>Using </a:t>
            </a:r>
            <a:r>
              <a:rPr lang="en-US" altLang="zh-CN" smtClean="0">
                <a:solidFill>
                  <a:srgbClr val="FF0000"/>
                </a:solidFill>
                <a:cs typeface="Arial" charset="0"/>
              </a:rPr>
              <a:t>routing protocol</a:t>
            </a:r>
            <a:r>
              <a:rPr lang="en-US" altLang="zh-CN" smtClean="0">
                <a:cs typeface="Arial" charset="0"/>
              </a:rPr>
              <a:t> to update routing information.</a:t>
            </a:r>
          </a:p>
          <a:p>
            <a:pPr lvl="1" eaLnBrk="1" hangingPunct="1"/>
            <a:r>
              <a:rPr lang="en-US" altLang="zh-CN" smtClean="0">
                <a:cs typeface="Arial" charset="0"/>
              </a:rPr>
              <a:t>RIP, IGRP, EIGRP, OSPF </a:t>
            </a:r>
            <a:r>
              <a:rPr lang="en-US" altLang="zh-CN" smtClean="0">
                <a:latin typeface="Arial" charset="0"/>
                <a:cs typeface="Arial" charset="0"/>
              </a:rPr>
              <a:t>…</a:t>
            </a:r>
            <a:endParaRPr lang="en-US" altLang="zh-CN" smtClean="0">
              <a:cs typeface="Arial"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0643">
                                            <p:txEl>
                                              <p:pRg st="0" end="0"/>
                                            </p:txEl>
                                          </p:spTgt>
                                        </p:tgtEl>
                                        <p:attrNameLst>
                                          <p:attrName>style.visibility</p:attrName>
                                        </p:attrNameLst>
                                      </p:cBhvr>
                                      <p:to>
                                        <p:strVal val="visible"/>
                                      </p:to>
                                    </p:set>
                                    <p:anim calcmode="lin" valueType="num">
                                      <p:cBhvr additive="base">
                                        <p:cTn id="7" dur="500" fill="hold"/>
                                        <p:tgtEl>
                                          <p:spTgt spid="8806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06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80643">
                                            <p:txEl>
                                              <p:pRg st="1" end="1"/>
                                            </p:txEl>
                                          </p:spTgt>
                                        </p:tgtEl>
                                        <p:attrNameLst>
                                          <p:attrName>style.visibility</p:attrName>
                                        </p:attrNameLst>
                                      </p:cBhvr>
                                      <p:to>
                                        <p:strVal val="visible"/>
                                      </p:to>
                                    </p:set>
                                    <p:anim calcmode="lin" valueType="num">
                                      <p:cBhvr additive="base">
                                        <p:cTn id="13" dur="500" fill="hold"/>
                                        <p:tgtEl>
                                          <p:spTgt spid="88064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806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80643">
                                            <p:txEl>
                                              <p:pRg st="2" end="2"/>
                                            </p:txEl>
                                          </p:spTgt>
                                        </p:tgtEl>
                                        <p:attrNameLst>
                                          <p:attrName>style.visibility</p:attrName>
                                        </p:attrNameLst>
                                      </p:cBhvr>
                                      <p:to>
                                        <p:strVal val="visible"/>
                                      </p:to>
                                    </p:set>
                                    <p:anim calcmode="lin" valueType="num">
                                      <p:cBhvr additive="base">
                                        <p:cTn id="19" dur="500" fill="hold"/>
                                        <p:tgtEl>
                                          <p:spTgt spid="88064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806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80643">
                                            <p:txEl>
                                              <p:pRg st="3" end="3"/>
                                            </p:txEl>
                                          </p:spTgt>
                                        </p:tgtEl>
                                        <p:attrNameLst>
                                          <p:attrName>style.visibility</p:attrName>
                                        </p:attrNameLst>
                                      </p:cBhvr>
                                      <p:to>
                                        <p:strVal val="visible"/>
                                      </p:to>
                                    </p:set>
                                    <p:anim calcmode="lin" valueType="num">
                                      <p:cBhvr additive="base">
                                        <p:cTn id="25" dur="500" fill="hold"/>
                                        <p:tgtEl>
                                          <p:spTgt spid="88064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806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80643">
                                            <p:txEl>
                                              <p:pRg st="4" end="4"/>
                                            </p:txEl>
                                          </p:spTgt>
                                        </p:tgtEl>
                                        <p:attrNameLst>
                                          <p:attrName>style.visibility</p:attrName>
                                        </p:attrNameLst>
                                      </p:cBhvr>
                                      <p:to>
                                        <p:strVal val="visible"/>
                                      </p:to>
                                    </p:set>
                                    <p:anim calcmode="lin" valueType="num">
                                      <p:cBhvr additive="base">
                                        <p:cTn id="31" dur="500" fill="hold"/>
                                        <p:tgtEl>
                                          <p:spTgt spid="88064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806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80643">
                                            <p:txEl>
                                              <p:pRg st="5" end="5"/>
                                            </p:txEl>
                                          </p:spTgt>
                                        </p:tgtEl>
                                        <p:attrNameLst>
                                          <p:attrName>style.visibility</p:attrName>
                                        </p:attrNameLst>
                                      </p:cBhvr>
                                      <p:to>
                                        <p:strVal val="visible"/>
                                      </p:to>
                                    </p:set>
                                    <p:anim calcmode="lin" valueType="num">
                                      <p:cBhvr additive="base">
                                        <p:cTn id="37" dur="500" fill="hold"/>
                                        <p:tgtEl>
                                          <p:spTgt spid="88064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8064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3" grpId="0" build="p" bldLvl="2"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smtClean="0">
                <a:cs typeface="Arial" charset="0"/>
              </a:rPr>
              <a:t>Static vs. dynamic routes</a:t>
            </a:r>
          </a:p>
        </p:txBody>
      </p:sp>
      <p:sp>
        <p:nvSpPr>
          <p:cNvPr id="886787" name="Rectangle 3"/>
          <p:cNvSpPr>
            <a:spLocks noGrp="1" noChangeArrowheads="1"/>
          </p:cNvSpPr>
          <p:nvPr>
            <p:ph type="body" idx="1"/>
          </p:nvPr>
        </p:nvSpPr>
        <p:spPr>
          <a:xfrm>
            <a:off x="533400" y="1700213"/>
            <a:ext cx="8610600" cy="4953000"/>
          </a:xfrm>
        </p:spPr>
        <p:txBody>
          <a:bodyPr/>
          <a:lstStyle/>
          <a:p>
            <a:pPr eaLnBrk="1" hangingPunct="1"/>
            <a:r>
              <a:rPr lang="en-US" altLang="zh-CN" sz="2600" smtClean="0">
                <a:solidFill>
                  <a:srgbClr val="FF0000"/>
                </a:solidFill>
                <a:cs typeface="Arial" charset="0"/>
              </a:rPr>
              <a:t>S</a:t>
            </a:r>
            <a:r>
              <a:rPr lang="en-US" altLang="zh-CN" sz="2600" smtClean="0">
                <a:cs typeface="Arial" charset="0"/>
              </a:rPr>
              <a:t>tatic routes:</a:t>
            </a:r>
          </a:p>
          <a:p>
            <a:pPr lvl="1" eaLnBrk="1" hangingPunct="1"/>
            <a:r>
              <a:rPr lang="en-US" altLang="zh-CN" sz="2200" smtClean="0">
                <a:cs typeface="Arial" charset="0"/>
              </a:rPr>
              <a:t>For hiding parts of an internetwork.</a:t>
            </a:r>
          </a:p>
          <a:p>
            <a:pPr lvl="1" eaLnBrk="1" hangingPunct="1"/>
            <a:r>
              <a:rPr lang="en-US" altLang="zh-CN" sz="2200" smtClean="0">
                <a:cs typeface="Arial" charset="0"/>
              </a:rPr>
              <a:t>To test a particular link in a network.</a:t>
            </a:r>
          </a:p>
          <a:p>
            <a:pPr lvl="1" eaLnBrk="1" hangingPunct="1"/>
            <a:r>
              <a:rPr lang="en-US" altLang="zh-CN" sz="2200" smtClean="0">
                <a:cs typeface="Arial" charset="0"/>
              </a:rPr>
              <a:t>For maintaining routing tables whenever there is only one path to a destination network.</a:t>
            </a:r>
            <a:endParaRPr lang="en-US" altLang="zh-CN" sz="3500" smtClean="0">
              <a:cs typeface="Arial" charset="0"/>
            </a:endParaRPr>
          </a:p>
          <a:p>
            <a:pPr eaLnBrk="1" hangingPunct="1"/>
            <a:r>
              <a:rPr lang="en-US" altLang="zh-CN" sz="2600" smtClean="0">
                <a:solidFill>
                  <a:srgbClr val="FF0000"/>
                </a:solidFill>
                <a:cs typeface="Arial" charset="0"/>
              </a:rPr>
              <a:t>D</a:t>
            </a:r>
            <a:r>
              <a:rPr lang="en-US" altLang="zh-CN" sz="2600" smtClean="0">
                <a:cs typeface="Arial" charset="0"/>
              </a:rPr>
              <a:t>ynamic routes:</a:t>
            </a:r>
          </a:p>
          <a:p>
            <a:pPr lvl="1" eaLnBrk="1" hangingPunct="1"/>
            <a:r>
              <a:rPr lang="en-US" altLang="zh-CN" sz="2200" smtClean="0"/>
              <a:t>Maintenance of routing table.</a:t>
            </a:r>
          </a:p>
          <a:p>
            <a:pPr lvl="1" eaLnBrk="1" hangingPunct="1"/>
            <a:r>
              <a:rPr lang="en-US" altLang="zh-CN" sz="2200" smtClean="0"/>
              <a:t>Timely distribution of information in the form of routing updates.</a:t>
            </a:r>
          </a:p>
          <a:p>
            <a:pPr lvl="1" eaLnBrk="1" hangingPunct="1"/>
            <a:r>
              <a:rPr lang="en-US" altLang="zh-CN" sz="2200" smtClean="0"/>
              <a:t>Relies on routing protocol to share knowledge.</a:t>
            </a:r>
          </a:p>
          <a:p>
            <a:pPr lvl="1" eaLnBrk="1" hangingPunct="1"/>
            <a:r>
              <a:rPr lang="en-US" altLang="zh-CN" sz="2200" smtClean="0"/>
              <a:t>Routers can adjust to changing network conditions.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6787">
                                            <p:txEl>
                                              <p:pRg st="0" end="0"/>
                                            </p:txEl>
                                          </p:spTgt>
                                        </p:tgtEl>
                                        <p:attrNameLst>
                                          <p:attrName>style.visibility</p:attrName>
                                        </p:attrNameLst>
                                      </p:cBhvr>
                                      <p:to>
                                        <p:strVal val="visible"/>
                                      </p:to>
                                    </p:set>
                                    <p:anim calcmode="lin" valueType="num">
                                      <p:cBhvr additive="base">
                                        <p:cTn id="7" dur="500" fill="hold"/>
                                        <p:tgtEl>
                                          <p:spTgt spid="8867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6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86787">
                                            <p:txEl>
                                              <p:pRg st="1" end="1"/>
                                            </p:txEl>
                                          </p:spTgt>
                                        </p:tgtEl>
                                        <p:attrNameLst>
                                          <p:attrName>style.visibility</p:attrName>
                                        </p:attrNameLst>
                                      </p:cBhvr>
                                      <p:to>
                                        <p:strVal val="visible"/>
                                      </p:to>
                                    </p:set>
                                    <p:anim calcmode="lin" valueType="num">
                                      <p:cBhvr additive="base">
                                        <p:cTn id="13" dur="500" fill="hold"/>
                                        <p:tgtEl>
                                          <p:spTgt spid="88678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867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86787">
                                            <p:txEl>
                                              <p:pRg st="2" end="2"/>
                                            </p:txEl>
                                          </p:spTgt>
                                        </p:tgtEl>
                                        <p:attrNameLst>
                                          <p:attrName>style.visibility</p:attrName>
                                        </p:attrNameLst>
                                      </p:cBhvr>
                                      <p:to>
                                        <p:strVal val="visible"/>
                                      </p:to>
                                    </p:set>
                                    <p:anim calcmode="lin" valueType="num">
                                      <p:cBhvr additive="base">
                                        <p:cTn id="19" dur="500" fill="hold"/>
                                        <p:tgtEl>
                                          <p:spTgt spid="88678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867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86787">
                                            <p:txEl>
                                              <p:pRg st="3" end="3"/>
                                            </p:txEl>
                                          </p:spTgt>
                                        </p:tgtEl>
                                        <p:attrNameLst>
                                          <p:attrName>style.visibility</p:attrName>
                                        </p:attrNameLst>
                                      </p:cBhvr>
                                      <p:to>
                                        <p:strVal val="visible"/>
                                      </p:to>
                                    </p:set>
                                    <p:anim calcmode="lin" valueType="num">
                                      <p:cBhvr additive="base">
                                        <p:cTn id="25" dur="500" fill="hold"/>
                                        <p:tgtEl>
                                          <p:spTgt spid="88678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867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86787">
                                            <p:txEl>
                                              <p:pRg st="4" end="4"/>
                                            </p:txEl>
                                          </p:spTgt>
                                        </p:tgtEl>
                                        <p:attrNameLst>
                                          <p:attrName>style.visibility</p:attrName>
                                        </p:attrNameLst>
                                      </p:cBhvr>
                                      <p:to>
                                        <p:strVal val="visible"/>
                                      </p:to>
                                    </p:set>
                                    <p:anim calcmode="lin" valueType="num">
                                      <p:cBhvr additive="base">
                                        <p:cTn id="31" dur="500" fill="hold"/>
                                        <p:tgtEl>
                                          <p:spTgt spid="88678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867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86787">
                                            <p:txEl>
                                              <p:pRg st="5" end="5"/>
                                            </p:txEl>
                                          </p:spTgt>
                                        </p:tgtEl>
                                        <p:attrNameLst>
                                          <p:attrName>style.visibility</p:attrName>
                                        </p:attrNameLst>
                                      </p:cBhvr>
                                      <p:to>
                                        <p:strVal val="visible"/>
                                      </p:to>
                                    </p:set>
                                    <p:anim calcmode="lin" valueType="num">
                                      <p:cBhvr additive="base">
                                        <p:cTn id="37" dur="500" fill="hold"/>
                                        <p:tgtEl>
                                          <p:spTgt spid="88678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867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86787">
                                            <p:txEl>
                                              <p:pRg st="6" end="6"/>
                                            </p:txEl>
                                          </p:spTgt>
                                        </p:tgtEl>
                                        <p:attrNameLst>
                                          <p:attrName>style.visibility</p:attrName>
                                        </p:attrNameLst>
                                      </p:cBhvr>
                                      <p:to>
                                        <p:strVal val="visible"/>
                                      </p:to>
                                    </p:set>
                                    <p:anim calcmode="lin" valueType="num">
                                      <p:cBhvr additive="base">
                                        <p:cTn id="43" dur="500" fill="hold"/>
                                        <p:tgtEl>
                                          <p:spTgt spid="88678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8678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86787">
                                            <p:txEl>
                                              <p:pRg st="7" end="7"/>
                                            </p:txEl>
                                          </p:spTgt>
                                        </p:tgtEl>
                                        <p:attrNameLst>
                                          <p:attrName>style.visibility</p:attrName>
                                        </p:attrNameLst>
                                      </p:cBhvr>
                                      <p:to>
                                        <p:strVal val="visible"/>
                                      </p:to>
                                    </p:set>
                                    <p:anim calcmode="lin" valueType="num">
                                      <p:cBhvr additive="base">
                                        <p:cTn id="49" dur="500" fill="hold"/>
                                        <p:tgtEl>
                                          <p:spTgt spid="886787">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8678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86787">
                                            <p:txEl>
                                              <p:pRg st="8" end="8"/>
                                            </p:txEl>
                                          </p:spTgt>
                                        </p:tgtEl>
                                        <p:attrNameLst>
                                          <p:attrName>style.visibility</p:attrName>
                                        </p:attrNameLst>
                                      </p:cBhvr>
                                      <p:to>
                                        <p:strVal val="visible"/>
                                      </p:to>
                                    </p:set>
                                    <p:anim calcmode="lin" valueType="num">
                                      <p:cBhvr additive="base">
                                        <p:cTn id="55" dur="500" fill="hold"/>
                                        <p:tgtEl>
                                          <p:spTgt spid="886787">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88678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787" grpId="0" build="p" bldLvl="2"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mtClean="0">
                <a:cs typeface="Arial" charset="0"/>
              </a:rPr>
              <a:t>Routing protocol</a:t>
            </a:r>
          </a:p>
        </p:txBody>
      </p:sp>
      <p:sp>
        <p:nvSpPr>
          <p:cNvPr id="888835" name="Rectangle 3"/>
          <p:cNvSpPr>
            <a:spLocks noGrp="1" noChangeArrowheads="1"/>
          </p:cNvSpPr>
          <p:nvPr>
            <p:ph type="body" idx="1"/>
          </p:nvPr>
        </p:nvSpPr>
        <p:spPr>
          <a:xfrm>
            <a:off x="2879725" y="1951038"/>
            <a:ext cx="5568950" cy="2924175"/>
          </a:xfrm>
        </p:spPr>
        <p:txBody>
          <a:bodyPr/>
          <a:lstStyle/>
          <a:p>
            <a:pPr eaLnBrk="1" hangingPunct="1"/>
            <a:r>
              <a:rPr lang="en-US" altLang="zh-CN" smtClean="0">
                <a:solidFill>
                  <a:srgbClr val="FF0000"/>
                </a:solidFill>
                <a:cs typeface="Arial" charset="0"/>
              </a:rPr>
              <a:t>Routing </a:t>
            </a:r>
            <a:r>
              <a:rPr lang="en-US" altLang="zh-CN" smtClean="0">
                <a:cs typeface="Arial" charset="0"/>
              </a:rPr>
              <a:t>protocols determine the paths that routed protocols follow to their destinations. </a:t>
            </a:r>
          </a:p>
        </p:txBody>
      </p:sp>
      <p:pic>
        <p:nvPicPr>
          <p:cNvPr id="888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844675"/>
            <a:ext cx="2224087"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88836"/>
                                        </p:tgtEl>
                                        <p:attrNameLst>
                                          <p:attrName>style.visibility</p:attrName>
                                        </p:attrNameLst>
                                      </p:cBhvr>
                                      <p:to>
                                        <p:strVal val="visible"/>
                                      </p:to>
                                    </p:set>
                                    <p:animEffect transition="in" filter="dissolve">
                                      <p:cBhvr>
                                        <p:cTn id="7" dur="500"/>
                                        <p:tgtEl>
                                          <p:spTgt spid="888836"/>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88835">
                                            <p:txEl>
                                              <p:pRg st="0" end="0"/>
                                            </p:txEl>
                                          </p:spTgt>
                                        </p:tgtEl>
                                        <p:attrNameLst>
                                          <p:attrName>style.visibility</p:attrName>
                                        </p:attrNameLst>
                                      </p:cBhvr>
                                      <p:to>
                                        <p:strVal val="visible"/>
                                      </p:to>
                                    </p:set>
                                    <p:anim calcmode="lin" valueType="num">
                                      <p:cBhvr additive="base">
                                        <p:cTn id="11" dur="500" fill="hold"/>
                                        <p:tgtEl>
                                          <p:spTgt spid="88883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8883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5" grpId="0" build="p" autoUpdateAnimBg="0"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57188" y="428625"/>
            <a:ext cx="7793037" cy="1066800"/>
          </a:xfrm>
        </p:spPr>
        <p:txBody>
          <a:bodyPr/>
          <a:lstStyle/>
          <a:p>
            <a:pPr eaLnBrk="1" hangingPunct="1"/>
            <a:r>
              <a:rPr lang="en-US" altLang="zh-CN" smtClean="0">
                <a:cs typeface="Arial" charset="0"/>
              </a:rPr>
              <a:t>Routed vs. Routing protocol</a:t>
            </a:r>
          </a:p>
        </p:txBody>
      </p:sp>
      <p:pic>
        <p:nvPicPr>
          <p:cNvPr id="890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43063"/>
            <a:ext cx="8001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884" name="AutoShape 4"/>
          <p:cNvSpPr>
            <a:spLocks noChangeArrowheads="1"/>
          </p:cNvSpPr>
          <p:nvPr/>
        </p:nvSpPr>
        <p:spPr bwMode="auto">
          <a:xfrm rot="19993156">
            <a:off x="3965575" y="2500313"/>
            <a:ext cx="4583113" cy="3733800"/>
          </a:xfrm>
          <a:prstGeom prst="irregularSeal1">
            <a:avLst/>
          </a:prstGeom>
          <a:solidFill>
            <a:srgbClr val="99FF99"/>
          </a:solidFill>
          <a:ln w="12700">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99FF99"/>
            </a:extrusionClr>
          </a:sp3d>
        </p:spPr>
        <p:txBody>
          <a:bodyPr wrap="none" anchor="ctr">
            <a:flatTx/>
          </a:bodyPr>
          <a:lstStyle/>
          <a:p>
            <a:pPr algn="ctr" eaLnBrk="0" hangingPunct="0">
              <a:defRPr/>
            </a:pPr>
            <a:endParaRPr lang="zh-CN" altLang="en-US" sz="2400" b="1">
              <a:solidFill>
                <a:srgbClr val="FF0000"/>
              </a:solidFill>
              <a:effectLst>
                <a:outerShdw blurRad="38100" dist="38100" dir="2700000" algn="tl">
                  <a:srgbClr val="000000"/>
                </a:outerShdw>
              </a:effectLst>
              <a:latin typeface="Arial" charset="0"/>
              <a:ea typeface="宋体" pitchFamily="2" charset="-122"/>
            </a:endParaRPr>
          </a:p>
          <a:p>
            <a:pPr algn="ctr" eaLnBrk="0" hangingPunct="0">
              <a:defRPr/>
            </a:pPr>
            <a:r>
              <a:rPr lang="en-US" altLang="zh-CN" sz="2400" b="1">
                <a:solidFill>
                  <a:srgbClr val="FF0000"/>
                </a:solidFill>
                <a:effectLst>
                  <a:outerShdw blurRad="38100" dist="38100" dir="2700000" algn="tl">
                    <a:srgbClr val="000000"/>
                  </a:outerShdw>
                </a:effectLst>
                <a:latin typeface="Arial" charset="0"/>
                <a:ea typeface="宋体" pitchFamily="2" charset="-122"/>
              </a:rPr>
              <a:t>Routing protocols </a:t>
            </a:r>
          </a:p>
          <a:p>
            <a:pPr algn="ctr" eaLnBrk="0" hangingPunct="0">
              <a:defRPr/>
            </a:pPr>
            <a:r>
              <a:rPr lang="en-US" altLang="zh-CN" sz="2400" b="1">
                <a:solidFill>
                  <a:srgbClr val="FF0000"/>
                </a:solidFill>
                <a:effectLst>
                  <a:outerShdw blurRad="38100" dist="38100" dir="2700000" algn="tl">
                    <a:srgbClr val="000000"/>
                  </a:outerShdw>
                </a:effectLst>
                <a:latin typeface="Arial" charset="0"/>
                <a:ea typeface="宋体" pitchFamily="2" charset="-122"/>
              </a:rPr>
              <a:t>determine how routed</a:t>
            </a:r>
          </a:p>
          <a:p>
            <a:pPr algn="ctr" eaLnBrk="0" hangingPunct="0">
              <a:defRPr/>
            </a:pPr>
            <a:r>
              <a:rPr lang="en-US" altLang="zh-CN" sz="2400" b="1">
                <a:solidFill>
                  <a:srgbClr val="FF0000"/>
                </a:solidFill>
                <a:effectLst>
                  <a:outerShdw blurRad="38100" dist="38100" dir="2700000" algn="tl">
                    <a:srgbClr val="000000"/>
                  </a:outerShdw>
                </a:effectLst>
                <a:latin typeface="Arial" charset="0"/>
                <a:ea typeface="宋体" pitchFamily="2" charset="-122"/>
              </a:rPr>
              <a:t> protocols are routed</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90883"/>
                                        </p:tgtEl>
                                        <p:attrNameLst>
                                          <p:attrName>style.visibility</p:attrName>
                                        </p:attrNameLst>
                                      </p:cBhvr>
                                      <p:to>
                                        <p:strVal val="visible"/>
                                      </p:to>
                                    </p:set>
                                    <p:animEffect transition="in" filter="dissolve">
                                      <p:cBhvr>
                                        <p:cTn id="7" dur="500"/>
                                        <p:tgtEl>
                                          <p:spTgt spid="8908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890884"/>
                                        </p:tgtEl>
                                        <p:attrNameLst>
                                          <p:attrName>style.visibility</p:attrName>
                                        </p:attrNameLst>
                                      </p:cBhvr>
                                      <p:to>
                                        <p:strVal val="visible"/>
                                      </p:to>
                                    </p:set>
                                    <p:anim calcmode="lin" valueType="num">
                                      <p:cBhvr>
                                        <p:cTn id="12" dur="500" fill="hold"/>
                                        <p:tgtEl>
                                          <p:spTgt spid="890884"/>
                                        </p:tgtEl>
                                        <p:attrNameLst>
                                          <p:attrName>ppt_w</p:attrName>
                                        </p:attrNameLst>
                                      </p:cBhvr>
                                      <p:tavLst>
                                        <p:tav tm="0">
                                          <p:val>
                                            <p:fltVal val="0"/>
                                          </p:val>
                                        </p:tav>
                                        <p:tav tm="100000">
                                          <p:val>
                                            <p:strVal val="#ppt_w"/>
                                          </p:val>
                                        </p:tav>
                                      </p:tavLst>
                                    </p:anim>
                                    <p:anim calcmode="lin" valueType="num">
                                      <p:cBhvr>
                                        <p:cTn id="13" dur="500" fill="hold"/>
                                        <p:tgtEl>
                                          <p:spTgt spid="8908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84"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mtClean="0">
                <a:cs typeface="Arial" charset="0"/>
              </a:rPr>
              <a:t>Classification #2:</a:t>
            </a:r>
            <a:r>
              <a:rPr lang="en-US" altLang="zh-CN" smtClean="0">
                <a:solidFill>
                  <a:schemeClr val="accent2"/>
                </a:solidFill>
                <a:cs typeface="Arial" charset="0"/>
              </a:rPr>
              <a:t> </a:t>
            </a:r>
            <a:r>
              <a:rPr lang="en-US" altLang="zh-CN" smtClean="0">
                <a:solidFill>
                  <a:schemeClr val="hlink"/>
                </a:solidFill>
                <a:cs typeface="Arial" charset="0"/>
              </a:rPr>
              <a:t>IGP and EGP</a:t>
            </a:r>
            <a:r>
              <a:rPr lang="en-US" altLang="zh-CN" smtClean="0">
                <a:cs typeface="Arial" charset="0"/>
              </a:rPr>
              <a:t> </a:t>
            </a:r>
          </a:p>
        </p:txBody>
      </p:sp>
      <p:sp>
        <p:nvSpPr>
          <p:cNvPr id="892931" name="Rectangle 3"/>
          <p:cNvSpPr>
            <a:spLocks noGrp="1" noChangeArrowheads="1"/>
          </p:cNvSpPr>
          <p:nvPr>
            <p:ph type="body" idx="1"/>
          </p:nvPr>
        </p:nvSpPr>
        <p:spPr>
          <a:xfrm>
            <a:off x="533400" y="1905000"/>
            <a:ext cx="8610600" cy="4724400"/>
          </a:xfrm>
        </p:spPr>
        <p:txBody>
          <a:bodyPr/>
          <a:lstStyle/>
          <a:p>
            <a:pPr eaLnBrk="1" hangingPunct="1"/>
            <a:r>
              <a:rPr lang="en-US" altLang="zh-CN" sz="2600" smtClean="0">
                <a:cs typeface="Arial" charset="0"/>
              </a:rPr>
              <a:t>Dynamic routes.</a:t>
            </a:r>
          </a:p>
          <a:p>
            <a:pPr eaLnBrk="1" hangingPunct="1"/>
            <a:r>
              <a:rPr lang="en-US" altLang="zh-CN" sz="2600" smtClean="0">
                <a:solidFill>
                  <a:srgbClr val="FF0000"/>
                </a:solidFill>
                <a:cs typeface="Arial" charset="0"/>
              </a:rPr>
              <a:t>I</a:t>
            </a:r>
            <a:r>
              <a:rPr lang="en-US" altLang="zh-CN" sz="2600" smtClean="0">
                <a:cs typeface="Arial" charset="0"/>
              </a:rPr>
              <a:t>nterior </a:t>
            </a:r>
            <a:r>
              <a:rPr lang="en-US" altLang="zh-CN" sz="2600" smtClean="0">
                <a:solidFill>
                  <a:srgbClr val="FF0000"/>
                </a:solidFill>
                <a:cs typeface="Arial" charset="0"/>
              </a:rPr>
              <a:t>G</a:t>
            </a:r>
            <a:r>
              <a:rPr lang="en-US" altLang="zh-CN" sz="2600" smtClean="0">
                <a:cs typeface="Arial" charset="0"/>
              </a:rPr>
              <a:t>ateway </a:t>
            </a:r>
            <a:r>
              <a:rPr lang="en-US" altLang="zh-CN" sz="2600" smtClean="0">
                <a:solidFill>
                  <a:srgbClr val="FF0000"/>
                </a:solidFill>
                <a:cs typeface="Arial" charset="0"/>
              </a:rPr>
              <a:t>P</a:t>
            </a:r>
            <a:r>
              <a:rPr lang="en-US" altLang="zh-CN" sz="2600" smtClean="0">
                <a:cs typeface="Arial" charset="0"/>
              </a:rPr>
              <a:t>rotocols (RIP, IGRP, EIGRP, OSPF): </a:t>
            </a:r>
          </a:p>
          <a:p>
            <a:pPr lvl="1" eaLnBrk="1" hangingPunct="1"/>
            <a:r>
              <a:rPr lang="en-US" altLang="zh-CN" sz="2200" smtClean="0">
                <a:cs typeface="Arial" charset="0"/>
              </a:rPr>
              <a:t>Be used within an autonomous system, a network of routers under one administration, like a corporate network, a school district's network, or a government agency's network.</a:t>
            </a:r>
          </a:p>
          <a:p>
            <a:pPr eaLnBrk="1" hangingPunct="1"/>
            <a:r>
              <a:rPr lang="en-US" altLang="zh-CN" sz="2600" smtClean="0">
                <a:solidFill>
                  <a:srgbClr val="FF0000"/>
                </a:solidFill>
                <a:cs typeface="Arial" charset="0"/>
              </a:rPr>
              <a:t>E</a:t>
            </a:r>
            <a:r>
              <a:rPr lang="en-US" altLang="zh-CN" sz="2600" smtClean="0">
                <a:cs typeface="Arial" charset="0"/>
              </a:rPr>
              <a:t>xterior </a:t>
            </a:r>
            <a:r>
              <a:rPr lang="en-US" altLang="zh-CN" sz="2600" smtClean="0">
                <a:solidFill>
                  <a:srgbClr val="FF0000"/>
                </a:solidFill>
                <a:cs typeface="Arial" charset="0"/>
              </a:rPr>
              <a:t>G</a:t>
            </a:r>
            <a:r>
              <a:rPr lang="en-US" altLang="zh-CN" sz="2600" smtClean="0">
                <a:cs typeface="Arial" charset="0"/>
              </a:rPr>
              <a:t>ateway </a:t>
            </a:r>
            <a:r>
              <a:rPr lang="en-US" altLang="zh-CN" sz="2600" smtClean="0">
                <a:solidFill>
                  <a:srgbClr val="FF0000"/>
                </a:solidFill>
                <a:cs typeface="Arial" charset="0"/>
              </a:rPr>
              <a:t>P</a:t>
            </a:r>
            <a:r>
              <a:rPr lang="en-US" altLang="zh-CN" sz="2600" smtClean="0">
                <a:cs typeface="Arial" charset="0"/>
              </a:rPr>
              <a:t>rotocols (EGP, BGP):</a:t>
            </a:r>
          </a:p>
          <a:p>
            <a:pPr lvl="1" eaLnBrk="1" hangingPunct="1"/>
            <a:r>
              <a:rPr lang="en-US" altLang="zh-CN" sz="2200" smtClean="0">
                <a:cs typeface="Arial" charset="0"/>
              </a:rPr>
              <a:t>Be used to route packets between autonomous systems.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2931">
                                            <p:txEl>
                                              <p:pRg st="0" end="0"/>
                                            </p:txEl>
                                          </p:spTgt>
                                        </p:tgtEl>
                                        <p:attrNameLst>
                                          <p:attrName>style.visibility</p:attrName>
                                        </p:attrNameLst>
                                      </p:cBhvr>
                                      <p:to>
                                        <p:strVal val="visible"/>
                                      </p:to>
                                    </p:set>
                                    <p:anim calcmode="lin" valueType="num">
                                      <p:cBhvr additive="base">
                                        <p:cTn id="7" dur="500" fill="hold"/>
                                        <p:tgtEl>
                                          <p:spTgt spid="8929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929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92931">
                                            <p:txEl>
                                              <p:pRg st="1" end="1"/>
                                            </p:txEl>
                                          </p:spTgt>
                                        </p:tgtEl>
                                        <p:attrNameLst>
                                          <p:attrName>style.visibility</p:attrName>
                                        </p:attrNameLst>
                                      </p:cBhvr>
                                      <p:to>
                                        <p:strVal val="visible"/>
                                      </p:to>
                                    </p:set>
                                    <p:anim calcmode="lin" valueType="num">
                                      <p:cBhvr additive="base">
                                        <p:cTn id="13" dur="500" fill="hold"/>
                                        <p:tgtEl>
                                          <p:spTgt spid="89293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9293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892931">
                                            <p:txEl>
                                              <p:pRg st="2" end="2"/>
                                            </p:txEl>
                                          </p:spTgt>
                                        </p:tgtEl>
                                        <p:attrNameLst>
                                          <p:attrName>style.visibility</p:attrName>
                                        </p:attrNameLst>
                                      </p:cBhvr>
                                      <p:to>
                                        <p:strVal val="visible"/>
                                      </p:to>
                                    </p:set>
                                    <p:anim calcmode="lin" valueType="num">
                                      <p:cBhvr additive="base">
                                        <p:cTn id="17" dur="500" fill="hold"/>
                                        <p:tgtEl>
                                          <p:spTgt spid="89293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929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892931">
                                            <p:txEl>
                                              <p:pRg st="3" end="3"/>
                                            </p:txEl>
                                          </p:spTgt>
                                        </p:tgtEl>
                                        <p:attrNameLst>
                                          <p:attrName>style.visibility</p:attrName>
                                        </p:attrNameLst>
                                      </p:cBhvr>
                                      <p:to>
                                        <p:strVal val="visible"/>
                                      </p:to>
                                    </p:set>
                                    <p:anim calcmode="lin" valueType="num">
                                      <p:cBhvr additive="base">
                                        <p:cTn id="23" dur="500" fill="hold"/>
                                        <p:tgtEl>
                                          <p:spTgt spid="892931">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89293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2931">
                                            <p:txEl>
                                              <p:pRg st="4" end="4"/>
                                            </p:txEl>
                                          </p:spTgt>
                                        </p:tgtEl>
                                        <p:attrNameLst>
                                          <p:attrName>style.visibility</p:attrName>
                                        </p:attrNameLst>
                                      </p:cBhvr>
                                      <p:to>
                                        <p:strVal val="visible"/>
                                      </p:to>
                                    </p:set>
                                    <p:anim calcmode="lin" valueType="num">
                                      <p:cBhvr additive="base">
                                        <p:cTn id="27" dur="500" fill="hold"/>
                                        <p:tgtEl>
                                          <p:spTgt spid="892931">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9293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4978" name="Cloud"/>
          <p:cNvSpPr>
            <a:spLocks noChangeAspect="1" noEditPoints="1" noChangeArrowheads="1"/>
          </p:cNvSpPr>
          <p:nvPr/>
        </p:nvSpPr>
        <p:spPr bwMode="auto">
          <a:xfrm>
            <a:off x="381000" y="1752600"/>
            <a:ext cx="5181600" cy="42687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nchor="ctr"/>
          <a:lstStyle/>
          <a:p>
            <a:pPr algn="ctr" eaLnBrk="0" hangingPunct="0">
              <a:buClr>
                <a:srgbClr val="6699FF"/>
              </a:buClr>
              <a:buFont typeface="Wingdings 3" pitchFamily="18" charset="2"/>
              <a:buNone/>
              <a:defRPr/>
            </a:pPr>
            <a:r>
              <a:rPr lang="zh-CN" altLang="en-US" sz="3600">
                <a:solidFill>
                  <a:schemeClr val="accent2"/>
                </a:solidFill>
                <a:effectLst>
                  <a:outerShdw blurRad="38100" dist="38100" dir="2700000" algn="tl">
                    <a:srgbClr val="000000"/>
                  </a:outerShdw>
                </a:effectLst>
                <a:latin typeface="Arial Black" pitchFamily="34" charset="0"/>
                <a:ea typeface="宋体" pitchFamily="2" charset="-122"/>
              </a:rPr>
              <a:t>   </a:t>
            </a:r>
            <a:r>
              <a:rPr lang="en-US" altLang="zh-CN" sz="3600">
                <a:solidFill>
                  <a:schemeClr val="accent2"/>
                </a:solidFill>
                <a:effectLst>
                  <a:outerShdw blurRad="38100" dist="38100" dir="2700000" algn="tl">
                    <a:srgbClr val="000000"/>
                  </a:outerShdw>
                </a:effectLst>
                <a:latin typeface="Arial Black" pitchFamily="34" charset="0"/>
                <a:ea typeface="宋体" pitchFamily="2" charset="-122"/>
              </a:rPr>
              <a:t>IGP</a:t>
            </a:r>
          </a:p>
          <a:p>
            <a:pPr algn="ctr" eaLnBrk="0" hangingPunct="0">
              <a:buClr>
                <a:srgbClr val="6699FF"/>
              </a:buClr>
              <a:buFont typeface="Wingdings 3" pitchFamily="18" charset="2"/>
              <a:buNone/>
              <a:defRPr/>
            </a:pPr>
            <a:r>
              <a:rPr lang="en-US" altLang="zh-CN" sz="4800">
                <a:solidFill>
                  <a:schemeClr val="accent2"/>
                </a:solidFill>
                <a:effectLst>
                  <a:outerShdw blurRad="38100" dist="38100" dir="2700000" algn="tl">
                    <a:srgbClr val="000000"/>
                  </a:outerShdw>
                </a:effectLst>
                <a:latin typeface="Arial Black" pitchFamily="34" charset="0"/>
                <a:ea typeface="宋体" pitchFamily="2" charset="-122"/>
              </a:rPr>
              <a:t>  </a:t>
            </a:r>
          </a:p>
        </p:txBody>
      </p:sp>
      <p:sp>
        <p:nvSpPr>
          <p:cNvPr id="2052" name="Rectangle 3"/>
          <p:cNvSpPr>
            <a:spLocks noGrp="1" noChangeArrowheads="1"/>
          </p:cNvSpPr>
          <p:nvPr>
            <p:ph type="title"/>
          </p:nvPr>
        </p:nvSpPr>
        <p:spPr/>
        <p:txBody>
          <a:bodyPr/>
          <a:lstStyle/>
          <a:p>
            <a:pPr eaLnBrk="1" hangingPunct="1"/>
            <a:r>
              <a:rPr lang="en-US" altLang="zh-CN" smtClean="0">
                <a:cs typeface="Arial" charset="0"/>
              </a:rPr>
              <a:t>IGP vs. EGP </a:t>
            </a:r>
          </a:p>
        </p:txBody>
      </p:sp>
      <p:graphicFrame>
        <p:nvGraphicFramePr>
          <p:cNvPr id="1082368" name="Object 0"/>
          <p:cNvGraphicFramePr>
            <a:graphicFrameLocks noChangeAspect="1"/>
          </p:cNvGraphicFramePr>
          <p:nvPr/>
        </p:nvGraphicFramePr>
        <p:xfrm>
          <a:off x="533400" y="2133600"/>
          <a:ext cx="8305800" cy="3600450"/>
        </p:xfrm>
        <a:graphic>
          <a:graphicData uri="http://schemas.openxmlformats.org/presentationml/2006/ole">
            <mc:AlternateContent xmlns:mc="http://schemas.openxmlformats.org/markup-compatibility/2006">
              <mc:Choice xmlns:v="urn:schemas-microsoft-com:vml" Requires="v">
                <p:oleObj spid="_x0000_s2130" name="Bitmap Image" r:id="rId4" imgW="5649114" imgH="2914286" progId="Paint.Picture">
                  <p:embed/>
                </p:oleObj>
              </mc:Choice>
              <mc:Fallback>
                <p:oleObj name="Bitmap Image" r:id="rId4" imgW="5649114" imgH="2914286" progId="Paint.Picture">
                  <p:embed/>
                  <p:pic>
                    <p:nvPicPr>
                      <p:cNvPr id="0" name="Object 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133600"/>
                        <a:ext cx="83058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4981" name="Text Box 5"/>
          <p:cNvSpPr txBox="1">
            <a:spLocks noChangeArrowheads="1"/>
          </p:cNvSpPr>
          <p:nvPr/>
        </p:nvSpPr>
        <p:spPr bwMode="auto">
          <a:xfrm>
            <a:off x="5715000" y="3103563"/>
            <a:ext cx="1225550" cy="641350"/>
          </a:xfrm>
          <a:prstGeom prst="rect">
            <a:avLst/>
          </a:prstGeom>
          <a:noFill/>
          <a:ln w="9525">
            <a:noFill/>
            <a:miter lim="800000"/>
            <a:headEnd/>
            <a:tailEnd/>
          </a:ln>
          <a:effectLst/>
        </p:spPr>
        <p:txBody>
          <a:bodyPr wrap="none">
            <a:spAutoFit/>
          </a:bodyPr>
          <a:lstStyle/>
          <a:p>
            <a:pPr eaLnBrk="0" hangingPunct="0">
              <a:buClr>
                <a:srgbClr val="6699FF"/>
              </a:buClr>
              <a:buFont typeface="Wingdings 3" pitchFamily="18" charset="2"/>
              <a:buNone/>
              <a:defRPr/>
            </a:pPr>
            <a:r>
              <a:rPr lang="en-US" altLang="zh-CN" sz="3600">
                <a:solidFill>
                  <a:srgbClr val="FF0000"/>
                </a:solidFill>
                <a:effectLst>
                  <a:outerShdw blurRad="38100" dist="38100" dir="2700000" algn="tl">
                    <a:srgbClr val="C0C0C0"/>
                  </a:outerShdw>
                </a:effectLst>
                <a:latin typeface="Arial Black" pitchFamily="34" charset="0"/>
                <a:ea typeface="宋体" pitchFamily="2" charset="-122"/>
              </a:rPr>
              <a:t>EGP</a:t>
            </a:r>
          </a:p>
        </p:txBody>
      </p:sp>
      <p:pic>
        <p:nvPicPr>
          <p:cNvPr id="6"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676400"/>
            <a:ext cx="6050235" cy="500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94978"/>
                                        </p:tgtEl>
                                        <p:attrNameLst>
                                          <p:attrName>style.visibility</p:attrName>
                                        </p:attrNameLst>
                                      </p:cBhvr>
                                      <p:to>
                                        <p:strVal val="visible"/>
                                      </p:to>
                                    </p:set>
                                    <p:animEffect transition="in" filter="dissolve">
                                      <p:cBhvr>
                                        <p:cTn id="7" dur="500"/>
                                        <p:tgtEl>
                                          <p:spTgt spid="89497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082368"/>
                                        </p:tgtEl>
                                        <p:attrNameLst>
                                          <p:attrName>style.visibility</p:attrName>
                                        </p:attrNameLst>
                                      </p:cBhvr>
                                      <p:to>
                                        <p:strVal val="visible"/>
                                      </p:to>
                                    </p:set>
                                    <p:animEffect transition="in" filter="dissolve">
                                      <p:cBhvr>
                                        <p:cTn id="11" dur="500"/>
                                        <p:tgtEl>
                                          <p:spTgt spid="10823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94981"/>
                                        </p:tgtEl>
                                        <p:attrNameLst>
                                          <p:attrName>style.visibility</p:attrName>
                                        </p:attrNameLst>
                                      </p:cBhvr>
                                      <p:to>
                                        <p:strVal val="visible"/>
                                      </p:to>
                                    </p:set>
                                    <p:animEffect transition="in" filter="dissolve">
                                      <p:cBhvr>
                                        <p:cTn id="16" dur="500"/>
                                        <p:tgtEl>
                                          <p:spTgt spid="89498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8" grpId="0" animBg="1" autoUpdateAnimBg="0"/>
      <p:bldP spid="894981"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smtClean="0">
                <a:cs typeface="Arial" charset="0"/>
              </a:rPr>
              <a:t>Classification #3:</a:t>
            </a:r>
            <a:r>
              <a:rPr lang="en-US" altLang="zh-CN" smtClean="0">
                <a:solidFill>
                  <a:schemeClr val="accent2"/>
                </a:solidFill>
                <a:cs typeface="Arial" charset="0"/>
              </a:rPr>
              <a:t> </a:t>
            </a:r>
            <a:r>
              <a:rPr lang="en-US" altLang="zh-CN" smtClean="0">
                <a:solidFill>
                  <a:schemeClr val="hlink"/>
                </a:solidFill>
                <a:cs typeface="Arial" charset="0"/>
              </a:rPr>
              <a:t>DVP and LSP</a:t>
            </a:r>
          </a:p>
        </p:txBody>
      </p:sp>
      <p:sp>
        <p:nvSpPr>
          <p:cNvPr id="897027" name="Rectangle 3"/>
          <p:cNvSpPr>
            <a:spLocks noGrp="1" noChangeArrowheads="1"/>
          </p:cNvSpPr>
          <p:nvPr>
            <p:ph type="body" idx="1"/>
          </p:nvPr>
        </p:nvSpPr>
        <p:spPr>
          <a:xfrm>
            <a:off x="533400" y="1981200"/>
            <a:ext cx="8382000" cy="4648200"/>
          </a:xfrm>
        </p:spPr>
        <p:txBody>
          <a:bodyPr/>
          <a:lstStyle/>
          <a:p>
            <a:pPr eaLnBrk="1" hangingPunct="1">
              <a:lnSpc>
                <a:spcPct val="90000"/>
              </a:lnSpc>
            </a:pPr>
            <a:r>
              <a:rPr lang="en-US" altLang="zh-CN" sz="2600" smtClean="0">
                <a:solidFill>
                  <a:srgbClr val="FF0000"/>
                </a:solidFill>
                <a:cs typeface="Arial" charset="0"/>
              </a:rPr>
              <a:t>D</a:t>
            </a:r>
            <a:r>
              <a:rPr lang="en-US" altLang="zh-CN" sz="2600" smtClean="0">
                <a:cs typeface="Arial" charset="0"/>
              </a:rPr>
              <a:t>istance-</a:t>
            </a:r>
            <a:r>
              <a:rPr lang="en-US" altLang="zh-CN" sz="2600" smtClean="0">
                <a:solidFill>
                  <a:srgbClr val="FF0000"/>
                </a:solidFill>
                <a:cs typeface="Arial" charset="0"/>
              </a:rPr>
              <a:t>V</a:t>
            </a:r>
            <a:r>
              <a:rPr lang="en-US" altLang="zh-CN" sz="2600" smtClean="0">
                <a:cs typeface="Arial" charset="0"/>
              </a:rPr>
              <a:t>ector </a:t>
            </a:r>
            <a:r>
              <a:rPr lang="en-US" altLang="zh-CN" sz="2600" smtClean="0">
                <a:solidFill>
                  <a:srgbClr val="FF0000"/>
                </a:solidFill>
                <a:cs typeface="Arial" charset="0"/>
              </a:rPr>
              <a:t>P</a:t>
            </a:r>
            <a:r>
              <a:rPr lang="en-US" altLang="zh-CN" sz="2600" smtClean="0">
                <a:cs typeface="Arial" charset="0"/>
              </a:rPr>
              <a:t>rotocols (RIP, IGRP):</a:t>
            </a:r>
          </a:p>
          <a:p>
            <a:pPr lvl="1" eaLnBrk="1" hangingPunct="1">
              <a:lnSpc>
                <a:spcPct val="90000"/>
              </a:lnSpc>
            </a:pPr>
            <a:r>
              <a:rPr lang="en-US" altLang="zh-CN" sz="2200" smtClean="0">
                <a:cs typeface="Arial" charset="0"/>
              </a:rPr>
              <a:t>View network topology from </a:t>
            </a:r>
            <a:r>
              <a:rPr lang="en-US" altLang="zh-CN" sz="2200" u="sng" smtClean="0">
                <a:solidFill>
                  <a:srgbClr val="006600"/>
                </a:solidFill>
                <a:cs typeface="Arial" charset="0"/>
              </a:rPr>
              <a:t>neighbor</a:t>
            </a:r>
            <a:r>
              <a:rPr lang="en-US" altLang="zh-CN" sz="2200" u="sng" smtClean="0">
                <a:solidFill>
                  <a:srgbClr val="006600"/>
                </a:solidFill>
                <a:latin typeface="Arial" charset="0"/>
                <a:cs typeface="Arial" charset="0"/>
              </a:rPr>
              <a:t>’</a:t>
            </a:r>
            <a:r>
              <a:rPr lang="en-US" altLang="zh-CN" sz="2200" u="sng" smtClean="0">
                <a:solidFill>
                  <a:srgbClr val="006600"/>
                </a:solidFill>
                <a:cs typeface="Arial" charset="0"/>
              </a:rPr>
              <a:t>s perspective</a:t>
            </a:r>
            <a:r>
              <a:rPr lang="en-US" altLang="zh-CN" sz="2200" smtClean="0">
                <a:cs typeface="Arial" charset="0"/>
              </a:rPr>
              <a:t>.</a:t>
            </a:r>
          </a:p>
          <a:p>
            <a:pPr lvl="1" eaLnBrk="1" hangingPunct="1">
              <a:lnSpc>
                <a:spcPct val="90000"/>
              </a:lnSpc>
            </a:pPr>
            <a:r>
              <a:rPr lang="en-US" altLang="zh-CN" sz="2200" smtClean="0">
                <a:cs typeface="Arial" charset="0"/>
              </a:rPr>
              <a:t>Add </a:t>
            </a:r>
            <a:r>
              <a:rPr lang="en-US" altLang="zh-CN" sz="2200" u="sng" smtClean="0">
                <a:solidFill>
                  <a:srgbClr val="006600"/>
                </a:solidFill>
                <a:cs typeface="Arial" charset="0"/>
              </a:rPr>
              <a:t>distance vectors</a:t>
            </a:r>
            <a:r>
              <a:rPr lang="en-US" altLang="zh-CN" sz="2200" smtClean="0">
                <a:cs typeface="Arial" charset="0"/>
              </a:rPr>
              <a:t> from router to router.</a:t>
            </a:r>
          </a:p>
          <a:p>
            <a:pPr lvl="1" eaLnBrk="1" hangingPunct="1">
              <a:lnSpc>
                <a:spcPct val="90000"/>
              </a:lnSpc>
            </a:pPr>
            <a:r>
              <a:rPr lang="en-US" altLang="zh-CN" sz="2200" u="sng" smtClean="0">
                <a:solidFill>
                  <a:srgbClr val="006600"/>
                </a:solidFill>
                <a:cs typeface="Arial" charset="0"/>
              </a:rPr>
              <a:t>Frequent, periodic updates</a:t>
            </a:r>
            <a:r>
              <a:rPr lang="en-US" altLang="zh-CN" sz="2200" smtClean="0">
                <a:cs typeface="Arial" charset="0"/>
              </a:rPr>
              <a:t>.</a:t>
            </a:r>
          </a:p>
          <a:p>
            <a:pPr lvl="1" eaLnBrk="1" hangingPunct="1">
              <a:lnSpc>
                <a:spcPct val="90000"/>
              </a:lnSpc>
            </a:pPr>
            <a:r>
              <a:rPr lang="en-US" altLang="zh-CN" sz="2200" smtClean="0">
                <a:cs typeface="Arial" charset="0"/>
              </a:rPr>
              <a:t>Pass </a:t>
            </a:r>
            <a:r>
              <a:rPr lang="en-US" altLang="zh-CN" sz="2200" u="sng" smtClean="0">
                <a:solidFill>
                  <a:srgbClr val="006600"/>
                </a:solidFill>
                <a:cs typeface="Arial" charset="0"/>
              </a:rPr>
              <a:t>copy of routing tables</a:t>
            </a:r>
            <a:r>
              <a:rPr lang="en-US" altLang="zh-CN" sz="2200" smtClean="0">
                <a:cs typeface="Arial" charset="0"/>
              </a:rPr>
              <a:t> to neighbor routers.</a:t>
            </a:r>
          </a:p>
          <a:p>
            <a:pPr eaLnBrk="1" hangingPunct="1">
              <a:lnSpc>
                <a:spcPct val="90000"/>
              </a:lnSpc>
            </a:pPr>
            <a:r>
              <a:rPr lang="en-US" altLang="zh-CN" sz="2600" smtClean="0">
                <a:solidFill>
                  <a:srgbClr val="FF0000"/>
                </a:solidFill>
                <a:cs typeface="Arial" charset="0"/>
              </a:rPr>
              <a:t>L</a:t>
            </a:r>
            <a:r>
              <a:rPr lang="en-US" altLang="zh-CN" sz="2600" smtClean="0">
                <a:cs typeface="Arial" charset="0"/>
              </a:rPr>
              <a:t>ink </a:t>
            </a:r>
            <a:r>
              <a:rPr lang="en-US" altLang="zh-CN" sz="2600" smtClean="0">
                <a:solidFill>
                  <a:srgbClr val="FF0000"/>
                </a:solidFill>
                <a:cs typeface="Arial" charset="0"/>
              </a:rPr>
              <a:t>S</a:t>
            </a:r>
            <a:r>
              <a:rPr lang="en-US" altLang="zh-CN" sz="2600" smtClean="0">
                <a:cs typeface="Arial" charset="0"/>
              </a:rPr>
              <a:t>tate </a:t>
            </a:r>
            <a:r>
              <a:rPr lang="en-US" altLang="zh-CN" sz="2600" smtClean="0">
                <a:solidFill>
                  <a:srgbClr val="FF0000"/>
                </a:solidFill>
                <a:cs typeface="Arial" charset="0"/>
              </a:rPr>
              <a:t>P</a:t>
            </a:r>
            <a:r>
              <a:rPr lang="en-US" altLang="zh-CN" sz="2600" smtClean="0">
                <a:cs typeface="Arial" charset="0"/>
              </a:rPr>
              <a:t>rotocols (OSPF):</a:t>
            </a:r>
          </a:p>
          <a:p>
            <a:pPr lvl="1" eaLnBrk="1" hangingPunct="1">
              <a:lnSpc>
                <a:spcPct val="90000"/>
              </a:lnSpc>
            </a:pPr>
            <a:r>
              <a:rPr lang="en-US" altLang="zh-CN" sz="2200" smtClean="0">
                <a:cs typeface="Arial" charset="0"/>
              </a:rPr>
              <a:t>Gets common view of </a:t>
            </a:r>
            <a:r>
              <a:rPr lang="en-US" altLang="zh-CN" sz="2200" u="sng" smtClean="0">
                <a:solidFill>
                  <a:srgbClr val="006600"/>
                </a:solidFill>
                <a:cs typeface="Arial" charset="0"/>
              </a:rPr>
              <a:t>entire network topology</a:t>
            </a:r>
            <a:r>
              <a:rPr lang="en-US" altLang="zh-CN" sz="2200" smtClean="0">
                <a:cs typeface="Arial" charset="0"/>
              </a:rPr>
              <a:t>.</a:t>
            </a:r>
          </a:p>
          <a:p>
            <a:pPr lvl="1" eaLnBrk="1" hangingPunct="1">
              <a:lnSpc>
                <a:spcPct val="90000"/>
              </a:lnSpc>
            </a:pPr>
            <a:r>
              <a:rPr lang="en-US" altLang="zh-CN" sz="2200" u="sng" smtClean="0">
                <a:solidFill>
                  <a:srgbClr val="006600"/>
                </a:solidFill>
                <a:cs typeface="Arial" charset="0"/>
              </a:rPr>
              <a:t>Calculates the shortest path</a:t>
            </a:r>
            <a:r>
              <a:rPr lang="en-US" altLang="zh-CN" sz="2200" smtClean="0">
                <a:cs typeface="Arial" charset="0"/>
              </a:rPr>
              <a:t> to other routers.</a:t>
            </a:r>
          </a:p>
          <a:p>
            <a:pPr lvl="1" eaLnBrk="1" hangingPunct="1">
              <a:lnSpc>
                <a:spcPct val="90000"/>
              </a:lnSpc>
            </a:pPr>
            <a:r>
              <a:rPr lang="en-US" altLang="zh-CN" sz="2200" u="sng" smtClean="0">
                <a:solidFill>
                  <a:srgbClr val="006600"/>
                </a:solidFill>
                <a:cs typeface="Arial" charset="0"/>
              </a:rPr>
              <a:t>Event-triggered updates</a:t>
            </a:r>
            <a:r>
              <a:rPr lang="en-US" altLang="zh-CN" sz="2200" smtClean="0">
                <a:cs typeface="Arial" charset="0"/>
              </a:rPr>
              <a:t>.</a:t>
            </a:r>
          </a:p>
          <a:p>
            <a:pPr lvl="1" eaLnBrk="1" hangingPunct="1">
              <a:lnSpc>
                <a:spcPct val="90000"/>
              </a:lnSpc>
            </a:pPr>
            <a:r>
              <a:rPr lang="en-US" altLang="zh-CN" sz="2200" smtClean="0">
                <a:cs typeface="Arial" charset="0"/>
              </a:rPr>
              <a:t>Passes </a:t>
            </a:r>
            <a:r>
              <a:rPr lang="en-US" altLang="zh-CN" sz="2200" u="sng" smtClean="0">
                <a:solidFill>
                  <a:srgbClr val="006600"/>
                </a:solidFill>
                <a:cs typeface="Arial" charset="0"/>
              </a:rPr>
              <a:t>link state routing updates</a:t>
            </a:r>
            <a:r>
              <a:rPr lang="en-US" altLang="zh-CN" sz="2200" smtClean="0">
                <a:cs typeface="Arial" charset="0"/>
              </a:rPr>
              <a:t> to other routers.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7027">
                                            <p:txEl>
                                              <p:pRg st="0" end="0"/>
                                            </p:txEl>
                                          </p:spTgt>
                                        </p:tgtEl>
                                        <p:attrNameLst>
                                          <p:attrName>style.visibility</p:attrName>
                                        </p:attrNameLst>
                                      </p:cBhvr>
                                      <p:to>
                                        <p:strVal val="visible"/>
                                      </p:to>
                                    </p:set>
                                    <p:anim calcmode="lin" valueType="num">
                                      <p:cBhvr additive="base">
                                        <p:cTn id="7" dur="500" fill="hold"/>
                                        <p:tgtEl>
                                          <p:spTgt spid="897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97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97027">
                                            <p:txEl>
                                              <p:pRg st="1" end="1"/>
                                            </p:txEl>
                                          </p:spTgt>
                                        </p:tgtEl>
                                        <p:attrNameLst>
                                          <p:attrName>style.visibility</p:attrName>
                                        </p:attrNameLst>
                                      </p:cBhvr>
                                      <p:to>
                                        <p:strVal val="visible"/>
                                      </p:to>
                                    </p:set>
                                    <p:anim calcmode="lin" valueType="num">
                                      <p:cBhvr additive="base">
                                        <p:cTn id="13" dur="500" fill="hold"/>
                                        <p:tgtEl>
                                          <p:spTgt spid="8970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970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97027">
                                            <p:txEl>
                                              <p:pRg st="2" end="2"/>
                                            </p:txEl>
                                          </p:spTgt>
                                        </p:tgtEl>
                                        <p:attrNameLst>
                                          <p:attrName>style.visibility</p:attrName>
                                        </p:attrNameLst>
                                      </p:cBhvr>
                                      <p:to>
                                        <p:strVal val="visible"/>
                                      </p:to>
                                    </p:set>
                                    <p:anim calcmode="lin" valueType="num">
                                      <p:cBhvr additive="base">
                                        <p:cTn id="19" dur="500" fill="hold"/>
                                        <p:tgtEl>
                                          <p:spTgt spid="8970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970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97027">
                                            <p:txEl>
                                              <p:pRg st="3" end="3"/>
                                            </p:txEl>
                                          </p:spTgt>
                                        </p:tgtEl>
                                        <p:attrNameLst>
                                          <p:attrName>style.visibility</p:attrName>
                                        </p:attrNameLst>
                                      </p:cBhvr>
                                      <p:to>
                                        <p:strVal val="visible"/>
                                      </p:to>
                                    </p:set>
                                    <p:anim calcmode="lin" valueType="num">
                                      <p:cBhvr additive="base">
                                        <p:cTn id="25" dur="500" fill="hold"/>
                                        <p:tgtEl>
                                          <p:spTgt spid="8970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970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97027">
                                            <p:txEl>
                                              <p:pRg st="4" end="4"/>
                                            </p:txEl>
                                          </p:spTgt>
                                        </p:tgtEl>
                                        <p:attrNameLst>
                                          <p:attrName>style.visibility</p:attrName>
                                        </p:attrNameLst>
                                      </p:cBhvr>
                                      <p:to>
                                        <p:strVal val="visible"/>
                                      </p:to>
                                    </p:set>
                                    <p:anim calcmode="lin" valueType="num">
                                      <p:cBhvr additive="base">
                                        <p:cTn id="31" dur="500" fill="hold"/>
                                        <p:tgtEl>
                                          <p:spTgt spid="8970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970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97027">
                                            <p:txEl>
                                              <p:pRg st="5" end="5"/>
                                            </p:txEl>
                                          </p:spTgt>
                                        </p:tgtEl>
                                        <p:attrNameLst>
                                          <p:attrName>style.visibility</p:attrName>
                                        </p:attrNameLst>
                                      </p:cBhvr>
                                      <p:to>
                                        <p:strVal val="visible"/>
                                      </p:to>
                                    </p:set>
                                    <p:anim calcmode="lin" valueType="num">
                                      <p:cBhvr additive="base">
                                        <p:cTn id="37" dur="500" fill="hold"/>
                                        <p:tgtEl>
                                          <p:spTgt spid="89702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9702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97027">
                                            <p:txEl>
                                              <p:pRg st="6" end="6"/>
                                            </p:txEl>
                                          </p:spTgt>
                                        </p:tgtEl>
                                        <p:attrNameLst>
                                          <p:attrName>style.visibility</p:attrName>
                                        </p:attrNameLst>
                                      </p:cBhvr>
                                      <p:to>
                                        <p:strVal val="visible"/>
                                      </p:to>
                                    </p:set>
                                    <p:anim calcmode="lin" valueType="num">
                                      <p:cBhvr additive="base">
                                        <p:cTn id="43" dur="500" fill="hold"/>
                                        <p:tgtEl>
                                          <p:spTgt spid="89702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9702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97027">
                                            <p:txEl>
                                              <p:pRg st="7" end="7"/>
                                            </p:txEl>
                                          </p:spTgt>
                                        </p:tgtEl>
                                        <p:attrNameLst>
                                          <p:attrName>style.visibility</p:attrName>
                                        </p:attrNameLst>
                                      </p:cBhvr>
                                      <p:to>
                                        <p:strVal val="visible"/>
                                      </p:to>
                                    </p:set>
                                    <p:anim calcmode="lin" valueType="num">
                                      <p:cBhvr additive="base">
                                        <p:cTn id="49" dur="500" fill="hold"/>
                                        <p:tgtEl>
                                          <p:spTgt spid="897027">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9702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97027">
                                            <p:txEl>
                                              <p:pRg st="8" end="8"/>
                                            </p:txEl>
                                          </p:spTgt>
                                        </p:tgtEl>
                                        <p:attrNameLst>
                                          <p:attrName>style.visibility</p:attrName>
                                        </p:attrNameLst>
                                      </p:cBhvr>
                                      <p:to>
                                        <p:strVal val="visible"/>
                                      </p:to>
                                    </p:set>
                                    <p:anim calcmode="lin" valueType="num">
                                      <p:cBhvr additive="base">
                                        <p:cTn id="55" dur="500" fill="hold"/>
                                        <p:tgtEl>
                                          <p:spTgt spid="897027">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89702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897027">
                                            <p:txEl>
                                              <p:pRg st="9" end="9"/>
                                            </p:txEl>
                                          </p:spTgt>
                                        </p:tgtEl>
                                        <p:attrNameLst>
                                          <p:attrName>style.visibility</p:attrName>
                                        </p:attrNameLst>
                                      </p:cBhvr>
                                      <p:to>
                                        <p:strVal val="visible"/>
                                      </p:to>
                                    </p:set>
                                    <p:anim calcmode="lin" valueType="num">
                                      <p:cBhvr additive="base">
                                        <p:cTn id="61" dur="500" fill="hold"/>
                                        <p:tgtEl>
                                          <p:spTgt spid="897027">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89702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27" grpId="0" build="p" bldLvl="2"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mtClean="0">
                <a:cs typeface="Arial" charset="0"/>
              </a:rPr>
              <a:t>Distance vector routing</a:t>
            </a:r>
          </a:p>
        </p:txBody>
      </p:sp>
      <p:pic>
        <p:nvPicPr>
          <p:cNvPr id="899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11338"/>
            <a:ext cx="8305800"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99075"/>
                                        </p:tgtEl>
                                        <p:attrNameLst>
                                          <p:attrName>style.visibility</p:attrName>
                                        </p:attrNameLst>
                                      </p:cBhvr>
                                      <p:to>
                                        <p:strVal val="visible"/>
                                      </p:to>
                                    </p:set>
                                    <p:animEffect transition="in" filter="dissolve">
                                      <p:cBhvr>
                                        <p:cTn id="7" dur="500"/>
                                        <p:tgtEl>
                                          <p:spTgt spid="899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13453189,F:\计算机网络\第四章：OSI层次：网络层.ppc"/>
</p:tagLst>
</file>

<file path=ppt/tags/tag10.xml><?xml version="1.0" encoding="utf-8"?>
<p:tagLst xmlns:a="http://schemas.openxmlformats.org/drawingml/2006/main" xmlns:r="http://schemas.openxmlformats.org/officeDocument/2006/relationships" xmlns:p="http://schemas.openxmlformats.org/presentationml/2006/main">
  <p:tag name="PPSNARRATION" val="19,13453189,F:\计算机网络\第四章：OSI层次：网络层.ppc"/>
</p:tagLst>
</file>

<file path=ppt/tags/tag11.xml><?xml version="1.0" encoding="utf-8"?>
<p:tagLst xmlns:a="http://schemas.openxmlformats.org/drawingml/2006/main" xmlns:r="http://schemas.openxmlformats.org/officeDocument/2006/relationships" xmlns:p="http://schemas.openxmlformats.org/presentationml/2006/main">
  <p:tag name="PPSNARRATION" val="20,13453189,F:\计算机网络\第四章：OSI层次：网络层.ppc"/>
</p:tagLst>
</file>

<file path=ppt/tags/tag12.xml><?xml version="1.0" encoding="utf-8"?>
<p:tagLst xmlns:a="http://schemas.openxmlformats.org/drawingml/2006/main" xmlns:r="http://schemas.openxmlformats.org/officeDocument/2006/relationships" xmlns:p="http://schemas.openxmlformats.org/presentationml/2006/main">
  <p:tag name="PPSNARRATION" val="21,13453189,F:\计算机网络\第四章：OSI层次：网络层.ppc"/>
</p:tagLst>
</file>

<file path=ppt/tags/tag13.xml><?xml version="1.0" encoding="utf-8"?>
<p:tagLst xmlns:a="http://schemas.openxmlformats.org/drawingml/2006/main" xmlns:r="http://schemas.openxmlformats.org/officeDocument/2006/relationships" xmlns:p="http://schemas.openxmlformats.org/presentationml/2006/main">
  <p:tag name="PPSNARRATION" val="22,13453189,F:\计算机网络\第四章：OSI层次：网络层.ppc"/>
</p:tagLst>
</file>

<file path=ppt/tags/tag14.xml><?xml version="1.0" encoding="utf-8"?>
<p:tagLst xmlns:a="http://schemas.openxmlformats.org/drawingml/2006/main" xmlns:r="http://schemas.openxmlformats.org/officeDocument/2006/relationships" xmlns:p="http://schemas.openxmlformats.org/presentationml/2006/main">
  <p:tag name="PPSNARRATION" val="23,13453189,F:\计算机网络\第四章：OSI层次：网络层.ppc"/>
</p:tagLst>
</file>

<file path=ppt/tags/tag15.xml><?xml version="1.0" encoding="utf-8"?>
<p:tagLst xmlns:a="http://schemas.openxmlformats.org/drawingml/2006/main" xmlns:r="http://schemas.openxmlformats.org/officeDocument/2006/relationships" xmlns:p="http://schemas.openxmlformats.org/presentationml/2006/main">
  <p:tag name="PPSNARRATION" val="24,13453189,F:\计算机网络\第四章：OSI层次：网络层.ppc"/>
</p:tagLst>
</file>

<file path=ppt/tags/tag16.xml><?xml version="1.0" encoding="utf-8"?>
<p:tagLst xmlns:a="http://schemas.openxmlformats.org/drawingml/2006/main" xmlns:r="http://schemas.openxmlformats.org/officeDocument/2006/relationships" xmlns:p="http://schemas.openxmlformats.org/presentationml/2006/main">
  <p:tag name="PPSNARRATION" val="25,13453189,F:\计算机网络\第四章：OSI层次：网络层.ppc"/>
</p:tagLst>
</file>

<file path=ppt/tags/tag17.xml><?xml version="1.0" encoding="utf-8"?>
<p:tagLst xmlns:a="http://schemas.openxmlformats.org/drawingml/2006/main" xmlns:r="http://schemas.openxmlformats.org/officeDocument/2006/relationships" xmlns:p="http://schemas.openxmlformats.org/presentationml/2006/main">
  <p:tag name="PPSNARRATION" val="26,13453189,F:\计算机网络\第四章：OSI层次：网络层.ppc"/>
</p:tagLst>
</file>

<file path=ppt/tags/tag18.xml><?xml version="1.0" encoding="utf-8"?>
<p:tagLst xmlns:a="http://schemas.openxmlformats.org/drawingml/2006/main" xmlns:r="http://schemas.openxmlformats.org/officeDocument/2006/relationships" xmlns:p="http://schemas.openxmlformats.org/presentationml/2006/main">
  <p:tag name="PPSNARRATION" val="27,13453189,F:\计算机网络\第四章：OSI层次：网络层.ppc"/>
</p:tagLst>
</file>

<file path=ppt/tags/tag19.xml><?xml version="1.0" encoding="utf-8"?>
<p:tagLst xmlns:a="http://schemas.openxmlformats.org/drawingml/2006/main" xmlns:r="http://schemas.openxmlformats.org/officeDocument/2006/relationships" xmlns:p="http://schemas.openxmlformats.org/presentationml/2006/main">
  <p:tag name="PPSNARRATION" val="28,13453189,F:\计算机网络\第四章：OSI层次：网络层.ppc"/>
</p:tagLst>
</file>

<file path=ppt/tags/tag2.xml><?xml version="1.0" encoding="utf-8"?>
<p:tagLst xmlns:a="http://schemas.openxmlformats.org/drawingml/2006/main" xmlns:r="http://schemas.openxmlformats.org/officeDocument/2006/relationships" xmlns:p="http://schemas.openxmlformats.org/presentationml/2006/main">
  <p:tag name="PPSNARRATION" val="6,13453189,F:\计算机网络\第四章：OSI层次：网络层.ppc"/>
</p:tagLst>
</file>

<file path=ppt/tags/tag20.xml><?xml version="1.0" encoding="utf-8"?>
<p:tagLst xmlns:a="http://schemas.openxmlformats.org/drawingml/2006/main" xmlns:r="http://schemas.openxmlformats.org/officeDocument/2006/relationships" xmlns:p="http://schemas.openxmlformats.org/presentationml/2006/main">
  <p:tag name="PPSNARRATION" val="30,13453189,F:\计算机网络\第四章：OSI层次：网络层.ppc"/>
</p:tagLst>
</file>

<file path=ppt/tags/tag21.xml><?xml version="1.0" encoding="utf-8"?>
<p:tagLst xmlns:a="http://schemas.openxmlformats.org/drawingml/2006/main" xmlns:r="http://schemas.openxmlformats.org/officeDocument/2006/relationships" xmlns:p="http://schemas.openxmlformats.org/presentationml/2006/main">
  <p:tag name="PPSNARRATION" val="31,13453189,F:\计算机网络\第四章：OSI层次：网络层.ppc"/>
</p:tagLst>
</file>

<file path=ppt/tags/tag22.xml><?xml version="1.0" encoding="utf-8"?>
<p:tagLst xmlns:a="http://schemas.openxmlformats.org/drawingml/2006/main" xmlns:r="http://schemas.openxmlformats.org/officeDocument/2006/relationships" xmlns:p="http://schemas.openxmlformats.org/presentationml/2006/main">
  <p:tag name="PPSNARRATION" val="32,13453189,F:\计算机网络\第四章：OSI层次：网络层.ppc"/>
</p:tagLst>
</file>

<file path=ppt/tags/tag23.xml><?xml version="1.0" encoding="utf-8"?>
<p:tagLst xmlns:a="http://schemas.openxmlformats.org/drawingml/2006/main" xmlns:r="http://schemas.openxmlformats.org/officeDocument/2006/relationships" xmlns:p="http://schemas.openxmlformats.org/presentationml/2006/main">
  <p:tag name="PPSNARRATION" val="33,13453189,F:\计算机网络\第四章：OSI层次：网络层.ppc"/>
</p:tagLst>
</file>

<file path=ppt/tags/tag3.xml><?xml version="1.0" encoding="utf-8"?>
<p:tagLst xmlns:a="http://schemas.openxmlformats.org/drawingml/2006/main" xmlns:r="http://schemas.openxmlformats.org/officeDocument/2006/relationships" xmlns:p="http://schemas.openxmlformats.org/presentationml/2006/main">
  <p:tag name="PPSNARRATION" val="7,13453189,F:\计算机网络\第四章：OSI层次：网络层.ppc"/>
</p:tagLst>
</file>

<file path=ppt/tags/tag4.xml><?xml version="1.0" encoding="utf-8"?>
<p:tagLst xmlns:a="http://schemas.openxmlformats.org/drawingml/2006/main" xmlns:r="http://schemas.openxmlformats.org/officeDocument/2006/relationships" xmlns:p="http://schemas.openxmlformats.org/presentationml/2006/main">
  <p:tag name="PPSNARRATION" val="8,13453189,F:\计算机网络\第四章：OSI层次：网络层.ppc"/>
</p:tagLst>
</file>

<file path=ppt/tags/tag5.xml><?xml version="1.0" encoding="utf-8"?>
<p:tagLst xmlns:a="http://schemas.openxmlformats.org/drawingml/2006/main" xmlns:r="http://schemas.openxmlformats.org/officeDocument/2006/relationships" xmlns:p="http://schemas.openxmlformats.org/presentationml/2006/main">
  <p:tag name="PPSNARRATION" val="9,13453189,F:\计算机网络\第四章：OSI层次：网络层.ppc"/>
</p:tagLst>
</file>

<file path=ppt/tags/tag6.xml><?xml version="1.0" encoding="utf-8"?>
<p:tagLst xmlns:a="http://schemas.openxmlformats.org/drawingml/2006/main" xmlns:r="http://schemas.openxmlformats.org/officeDocument/2006/relationships" xmlns:p="http://schemas.openxmlformats.org/presentationml/2006/main">
  <p:tag name="PPSNARRATION" val="10,13453189,F:\计算机网络\第四章：OSI层次：网络层.ppc"/>
</p:tagLst>
</file>

<file path=ppt/tags/tag7.xml><?xml version="1.0" encoding="utf-8"?>
<p:tagLst xmlns:a="http://schemas.openxmlformats.org/drawingml/2006/main" xmlns:r="http://schemas.openxmlformats.org/officeDocument/2006/relationships" xmlns:p="http://schemas.openxmlformats.org/presentationml/2006/main">
  <p:tag name="PPSNARRATION" val="12,13453189,F:\计算机网络\第四章：OSI层次：网络层.ppc"/>
</p:tagLst>
</file>

<file path=ppt/tags/tag8.xml><?xml version="1.0" encoding="utf-8"?>
<p:tagLst xmlns:a="http://schemas.openxmlformats.org/drawingml/2006/main" xmlns:r="http://schemas.openxmlformats.org/officeDocument/2006/relationships" xmlns:p="http://schemas.openxmlformats.org/presentationml/2006/main">
  <p:tag name="PPSNARRATION" val="17,13453189,F:\计算机网络\第四章：OSI层次：网络层.ppc"/>
</p:tagLst>
</file>

<file path=ppt/tags/tag9.xml><?xml version="1.0" encoding="utf-8"?>
<p:tagLst xmlns:a="http://schemas.openxmlformats.org/drawingml/2006/main" xmlns:r="http://schemas.openxmlformats.org/officeDocument/2006/relationships" xmlns:p="http://schemas.openxmlformats.org/presentationml/2006/main">
  <p:tag name="PPSNARRATION" val="18,13453189,F:\计算机网络\第四章：OSI层次：网络层.ppc"/>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9933</TotalTime>
  <Words>10614</Words>
  <Application>Microsoft Office PowerPoint</Application>
  <PresentationFormat>全屏显示(4:3)</PresentationFormat>
  <Paragraphs>1969</Paragraphs>
  <Slides>136</Slides>
  <Notes>135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136</vt:i4>
      </vt:variant>
    </vt:vector>
  </HeadingPairs>
  <TitlesOfParts>
    <vt:vector size="150" baseType="lpstr">
      <vt:lpstr>Arial Unicode MS</vt:lpstr>
      <vt:lpstr>黑体</vt:lpstr>
      <vt:lpstr>楷体_GB2312</vt:lpstr>
      <vt:lpstr>宋体</vt:lpstr>
      <vt:lpstr>Arial</vt:lpstr>
      <vt:lpstr>Arial Black</vt:lpstr>
      <vt:lpstr>Tahoma</vt:lpstr>
      <vt:lpstr>Times New Roman</vt:lpstr>
      <vt:lpstr>Verdana</vt:lpstr>
      <vt:lpstr>Wingdings</vt:lpstr>
      <vt:lpstr>Wingdings 3</vt:lpstr>
      <vt:lpstr>Profile</vt:lpstr>
      <vt:lpstr>位图图像</vt:lpstr>
      <vt:lpstr>Bitmap Image</vt:lpstr>
      <vt:lpstr>OSI Layer 3: Network Layer</vt:lpstr>
      <vt:lpstr>Layer3: Network Layer</vt:lpstr>
      <vt:lpstr>Layer 3 Responsibilities</vt:lpstr>
      <vt:lpstr>Layer 3 Devices</vt:lpstr>
      <vt:lpstr>Layer3: Network Layer</vt:lpstr>
      <vt:lpstr>Layer 3 Packet/Datagram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IP 数据报分片的举例</vt:lpstr>
      <vt:lpstr>PowerPoint 演示文稿</vt:lpstr>
      <vt:lpstr>PowerPoint 演示文稿</vt:lpstr>
      <vt:lpstr>PowerPoint 演示文稿</vt:lpstr>
      <vt:lpstr>PowerPoint 演示文稿</vt:lpstr>
      <vt:lpstr>PowerPoint 演示文稿</vt:lpstr>
      <vt:lpstr>PowerPoint 演示文稿</vt:lpstr>
      <vt:lpstr>Network Layer Addresses</vt:lpstr>
      <vt:lpstr>Layer 3 Addresses</vt:lpstr>
      <vt:lpstr>IP Addresses</vt:lpstr>
      <vt:lpstr>PowerPoint 演示文稿</vt:lpstr>
      <vt:lpstr>Number of Hosts</vt:lpstr>
      <vt:lpstr>Reserved Addresses</vt:lpstr>
      <vt:lpstr>Reserved Addresses</vt:lpstr>
      <vt:lpstr>PowerPoint 演示文稿</vt:lpstr>
      <vt:lpstr>PowerPoint 演示文稿</vt:lpstr>
      <vt:lpstr>Subnet</vt:lpstr>
      <vt:lpstr>Basics of Subnetting</vt:lpstr>
      <vt:lpstr>How many bits can I borrow?</vt:lpstr>
      <vt:lpstr>PowerPoint 演示文稿</vt:lpstr>
      <vt:lpstr>PowerPoint 演示文稿</vt:lpstr>
      <vt:lpstr>Subnet Mask</vt:lpstr>
      <vt:lpstr>Calculating a Subnet</vt:lpstr>
      <vt:lpstr>Step #1</vt:lpstr>
      <vt:lpstr>Step #2</vt:lpstr>
      <vt:lpstr>Step #3</vt:lpstr>
      <vt:lpstr>Step #3 continued…</vt:lpstr>
      <vt:lpstr>Step #3 continued…</vt:lpstr>
      <vt:lpstr>Step #4</vt:lpstr>
      <vt:lpstr>Step #4 continued…</vt:lpstr>
      <vt:lpstr>Step 5</vt:lpstr>
      <vt:lpstr>Step 5 continued…</vt:lpstr>
      <vt:lpstr>Step 5 continued…</vt:lpstr>
      <vt:lpstr>Figuring Subnet Network Addresses</vt:lpstr>
      <vt:lpstr>Figuring Subnet Network Addresses</vt:lpstr>
      <vt:lpstr>PowerPoint 演示文稿</vt:lpstr>
      <vt:lpstr>Practice: IP Addressing Problems</vt:lpstr>
      <vt:lpstr>Solution</vt:lpstr>
      <vt:lpstr>Layer3: Network Layer</vt:lpstr>
      <vt:lpstr>Path determination</vt:lpstr>
      <vt:lpstr>IP addresses</vt:lpstr>
      <vt:lpstr>Router Interface</vt:lpstr>
      <vt:lpstr>Router function</vt:lpstr>
      <vt:lpstr>Router function (cont.1)</vt:lpstr>
      <vt:lpstr>Router function (cont.2)</vt:lpstr>
      <vt:lpstr>Router function (cont.3)</vt:lpstr>
      <vt:lpstr>Router function (cont.4)</vt:lpstr>
      <vt:lpstr>Router Interface example</vt:lpstr>
      <vt:lpstr>IP address assignment</vt:lpstr>
      <vt:lpstr>Layer3: Network Layer</vt:lpstr>
      <vt:lpstr>Address Resolution Protocol</vt:lpstr>
      <vt:lpstr>Address Resolution Protocol</vt:lpstr>
      <vt:lpstr>ARP Table</vt:lpstr>
      <vt:lpstr>ARP operation</vt:lpstr>
      <vt:lpstr>ARP operation: ARP request</vt:lpstr>
      <vt:lpstr>ARP operation: Checking</vt:lpstr>
      <vt:lpstr>ARP operation: ARP reply</vt:lpstr>
      <vt:lpstr>ARP operation: Caching</vt:lpstr>
      <vt:lpstr>ARP: Destination local</vt:lpstr>
      <vt:lpstr>ARP: Internetwork Communication</vt:lpstr>
      <vt:lpstr>Default gateway</vt:lpstr>
      <vt:lpstr>Proxy ARP</vt:lpstr>
      <vt:lpstr>ARP: Destination not local</vt:lpstr>
      <vt:lpstr>ARP Flowchart</vt:lpstr>
      <vt:lpstr>Layer3: Network Layer</vt:lpstr>
      <vt:lpstr>Connection oriented network services</vt:lpstr>
      <vt:lpstr>Circuit switched</vt:lpstr>
      <vt:lpstr>Connectionless network services</vt:lpstr>
      <vt:lpstr>Packet switched</vt:lpstr>
      <vt:lpstr>Layer3: Network Layer</vt:lpstr>
      <vt:lpstr>Network protocol operation</vt:lpstr>
      <vt:lpstr>Routed protocol</vt:lpstr>
      <vt:lpstr>Non-routable protocol</vt:lpstr>
      <vt:lpstr>Addressing of a routable protocol</vt:lpstr>
      <vt:lpstr>Routing table</vt:lpstr>
      <vt:lpstr>Classification #1: Static and Dynamic</vt:lpstr>
      <vt:lpstr>Static vs. dynamic routes</vt:lpstr>
      <vt:lpstr>Routing protocol</vt:lpstr>
      <vt:lpstr>Routed vs. Routing protocol</vt:lpstr>
      <vt:lpstr>Classification #2: IGP and EGP </vt:lpstr>
      <vt:lpstr>IGP vs. EGP </vt:lpstr>
      <vt:lpstr>Classification #3: DVP and LSP</vt:lpstr>
      <vt:lpstr>Distance vector routing</vt:lpstr>
      <vt:lpstr>Link state routing</vt:lpstr>
      <vt:lpstr>RIP(Route Information Protocol) </vt:lpstr>
      <vt:lpstr>IGRP (Interior Gateway Route Protocol) and EIGRP (Enhanced IGRP) </vt:lpstr>
      <vt:lpstr>OSPF(Open Shortest Path First)</vt:lpstr>
      <vt:lpstr>Layer3: Network Layer</vt:lpstr>
      <vt:lpstr>Classful routing &amp; VLSM</vt:lpstr>
      <vt:lpstr>VLSM</vt:lpstr>
      <vt:lpstr>Why use the VLSM </vt:lpstr>
      <vt:lpstr>VLSM</vt:lpstr>
      <vt:lpstr>A Waste of Space</vt:lpstr>
      <vt:lpstr>A Waste of Space</vt:lpstr>
      <vt:lpstr>How to use the VLSM</vt:lpstr>
      <vt:lpstr>VLSM: An Example</vt:lpstr>
      <vt:lpstr>VLSM: An Example</vt:lpstr>
      <vt:lpstr>VLSM: An Example</vt:lpstr>
      <vt:lpstr>PowerPoint 演示文稿</vt:lpstr>
      <vt:lpstr>VLSM: An Example</vt:lpstr>
      <vt:lpstr>PowerPoint 演示文稿</vt:lpstr>
      <vt:lpstr>VLSM: An Example</vt:lpstr>
      <vt:lpstr>PowerPoint 演示文稿</vt:lpstr>
      <vt:lpstr>VLSM: An Example</vt:lpstr>
      <vt:lpstr>PowerPoint 演示文稿</vt:lpstr>
      <vt:lpstr>VLSM: An Example</vt:lpstr>
      <vt:lpstr>PowerPoint 演示文稿</vt:lpstr>
      <vt:lpstr>Route Aggregation</vt:lpstr>
      <vt:lpstr>Route Summarization Sample</vt:lpstr>
      <vt:lpstr>Working it out</vt:lpstr>
      <vt:lpstr>Route Aggregation</vt:lpstr>
      <vt:lpstr>Layer3: Network Layer</vt:lpstr>
      <vt:lpstr>因特网控制报文协议 ICMP</vt:lpstr>
      <vt:lpstr>ICMP 报文的格式 </vt:lpstr>
      <vt:lpstr>两种ICMP 报文</vt:lpstr>
      <vt:lpstr>目的站不可到达</vt:lpstr>
      <vt:lpstr>ICMP 差错报告报文的数据字段的内容</vt:lpstr>
      <vt:lpstr>不应发送 ICMP 差错报告报文的几种情况 </vt:lpstr>
      <vt:lpstr>PING (Packet InterNet Groper)</vt:lpstr>
      <vt:lpstr>PowerPoint 演示文稿</vt:lpstr>
    </vt:vector>
  </TitlesOfParts>
  <Company>Red Mountain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Semester 1, Chapter 1</dc:title>
  <dc:creator>StRUT</dc:creator>
  <cp:lastModifiedBy>liufeng</cp:lastModifiedBy>
  <cp:revision>387</cp:revision>
  <cp:lastPrinted>1601-01-01T00:00:00Z</cp:lastPrinted>
  <dcterms:created xsi:type="dcterms:W3CDTF">2001-03-25T17:13:46Z</dcterms:created>
  <dcterms:modified xsi:type="dcterms:W3CDTF">2020-04-16T07:35:30Z</dcterms:modified>
</cp:coreProperties>
</file>